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43"/>
  </p:notesMasterIdLst>
  <p:handoutMasterIdLst>
    <p:handoutMasterId r:id="rId144"/>
  </p:handoutMasterIdLst>
  <p:sldIdLst>
    <p:sldId id="408" r:id="rId2"/>
    <p:sldId id="507" r:id="rId3"/>
    <p:sldId id="508" r:id="rId4"/>
    <p:sldId id="412" r:id="rId5"/>
    <p:sldId id="558" r:id="rId6"/>
    <p:sldId id="559" r:id="rId7"/>
    <p:sldId id="560" r:id="rId8"/>
    <p:sldId id="561" r:id="rId9"/>
    <p:sldId id="562" r:id="rId10"/>
    <p:sldId id="563" r:id="rId11"/>
    <p:sldId id="564" r:id="rId12"/>
    <p:sldId id="565" r:id="rId13"/>
    <p:sldId id="566" r:id="rId14"/>
    <p:sldId id="567" r:id="rId15"/>
    <p:sldId id="568" r:id="rId16"/>
    <p:sldId id="569" r:id="rId17"/>
    <p:sldId id="570" r:id="rId18"/>
    <p:sldId id="571" r:id="rId19"/>
    <p:sldId id="572" r:id="rId20"/>
    <p:sldId id="573" r:id="rId21"/>
    <p:sldId id="690" r:id="rId22"/>
    <p:sldId id="691" r:id="rId23"/>
    <p:sldId id="575" r:id="rId24"/>
    <p:sldId id="576" r:id="rId25"/>
    <p:sldId id="577" r:id="rId26"/>
    <p:sldId id="578" r:id="rId27"/>
    <p:sldId id="579" r:id="rId28"/>
    <p:sldId id="580" r:id="rId29"/>
    <p:sldId id="581" r:id="rId30"/>
    <p:sldId id="582" r:id="rId31"/>
    <p:sldId id="692" r:id="rId32"/>
    <p:sldId id="693" r:id="rId33"/>
    <p:sldId id="583" r:id="rId34"/>
    <p:sldId id="584" r:id="rId35"/>
    <p:sldId id="585" r:id="rId36"/>
    <p:sldId id="586" r:id="rId37"/>
    <p:sldId id="587" r:id="rId38"/>
    <p:sldId id="588" r:id="rId39"/>
    <p:sldId id="589" r:id="rId40"/>
    <p:sldId id="590" r:id="rId41"/>
    <p:sldId id="591" r:id="rId42"/>
    <p:sldId id="592" r:id="rId43"/>
    <p:sldId id="593" r:id="rId44"/>
    <p:sldId id="594" r:id="rId45"/>
    <p:sldId id="595" r:id="rId46"/>
    <p:sldId id="596" r:id="rId47"/>
    <p:sldId id="597" r:id="rId48"/>
    <p:sldId id="598" r:id="rId49"/>
    <p:sldId id="694" r:id="rId50"/>
    <p:sldId id="601" r:id="rId51"/>
    <p:sldId id="602" r:id="rId52"/>
    <p:sldId id="603" r:id="rId53"/>
    <p:sldId id="604" r:id="rId54"/>
    <p:sldId id="605" r:id="rId55"/>
    <p:sldId id="606" r:id="rId56"/>
    <p:sldId id="607" r:id="rId57"/>
    <p:sldId id="609" r:id="rId58"/>
    <p:sldId id="610" r:id="rId59"/>
    <p:sldId id="611" r:id="rId60"/>
    <p:sldId id="612" r:id="rId61"/>
    <p:sldId id="608" r:id="rId62"/>
    <p:sldId id="614" r:id="rId63"/>
    <p:sldId id="622" r:id="rId64"/>
    <p:sldId id="613" r:id="rId65"/>
    <p:sldId id="616" r:id="rId66"/>
    <p:sldId id="615" r:id="rId67"/>
    <p:sldId id="617" r:id="rId68"/>
    <p:sldId id="618" r:id="rId69"/>
    <p:sldId id="619" r:id="rId70"/>
    <p:sldId id="624" r:id="rId71"/>
    <p:sldId id="625" r:id="rId72"/>
    <p:sldId id="627" r:id="rId73"/>
    <p:sldId id="628" r:id="rId74"/>
    <p:sldId id="672" r:id="rId75"/>
    <p:sldId id="673" r:id="rId76"/>
    <p:sldId id="674" r:id="rId77"/>
    <p:sldId id="675" r:id="rId78"/>
    <p:sldId id="629" r:id="rId79"/>
    <p:sldId id="630" r:id="rId80"/>
    <p:sldId id="631" r:id="rId81"/>
    <p:sldId id="620" r:id="rId82"/>
    <p:sldId id="621" r:id="rId83"/>
    <p:sldId id="623" r:id="rId84"/>
    <p:sldId id="632" r:id="rId85"/>
    <p:sldId id="633" r:id="rId86"/>
    <p:sldId id="634" r:id="rId87"/>
    <p:sldId id="635" r:id="rId88"/>
    <p:sldId id="659" r:id="rId89"/>
    <p:sldId id="695" r:id="rId90"/>
    <p:sldId id="696" r:id="rId91"/>
    <p:sldId id="697" r:id="rId92"/>
    <p:sldId id="637" r:id="rId93"/>
    <p:sldId id="636" r:id="rId94"/>
    <p:sldId id="638" r:id="rId95"/>
    <p:sldId id="639" r:id="rId96"/>
    <p:sldId id="698" r:id="rId97"/>
    <p:sldId id="640" r:id="rId98"/>
    <p:sldId id="641" r:id="rId99"/>
    <p:sldId id="642" r:id="rId100"/>
    <p:sldId id="643" r:id="rId101"/>
    <p:sldId id="644" r:id="rId102"/>
    <p:sldId id="646" r:id="rId103"/>
    <p:sldId id="647" r:id="rId104"/>
    <p:sldId id="648" r:id="rId105"/>
    <p:sldId id="649" r:id="rId106"/>
    <p:sldId id="650" r:id="rId107"/>
    <p:sldId id="651" r:id="rId108"/>
    <p:sldId id="699" r:id="rId109"/>
    <p:sldId id="700" r:id="rId110"/>
    <p:sldId id="702" r:id="rId111"/>
    <p:sldId id="703" r:id="rId112"/>
    <p:sldId id="709" r:id="rId113"/>
    <p:sldId id="707" r:id="rId114"/>
    <p:sldId id="710" r:id="rId115"/>
    <p:sldId id="711" r:id="rId116"/>
    <p:sldId id="712" r:id="rId117"/>
    <p:sldId id="704" r:id="rId118"/>
    <p:sldId id="705" r:id="rId119"/>
    <p:sldId id="706" r:id="rId120"/>
    <p:sldId id="652" r:id="rId121"/>
    <p:sldId id="661" r:id="rId122"/>
    <p:sldId id="662" r:id="rId123"/>
    <p:sldId id="663" r:id="rId124"/>
    <p:sldId id="660" r:id="rId125"/>
    <p:sldId id="664" r:id="rId126"/>
    <p:sldId id="666" r:id="rId127"/>
    <p:sldId id="671" r:id="rId128"/>
    <p:sldId id="653" r:id="rId129"/>
    <p:sldId id="654" r:id="rId130"/>
    <p:sldId id="655" r:id="rId131"/>
    <p:sldId id="656" r:id="rId132"/>
    <p:sldId id="657" r:id="rId133"/>
    <p:sldId id="679" r:id="rId134"/>
    <p:sldId id="676" r:id="rId135"/>
    <p:sldId id="677" r:id="rId136"/>
    <p:sldId id="678" r:id="rId137"/>
    <p:sldId id="259" r:id="rId138"/>
    <p:sldId id="260" r:id="rId139"/>
    <p:sldId id="261" r:id="rId140"/>
    <p:sldId id="265" r:id="rId141"/>
    <p:sldId id="266" r:id="rId142"/>
  </p:sldIdLst>
  <p:sldSz cx="9144000" cy="6858000" type="screen4x3"/>
  <p:notesSz cx="9939338" cy="6807200"/>
  <p:defaultTextStyle>
    <a:defPPr>
      <a:defRPr lang="en-US"/>
    </a:defPPr>
    <a:lvl1pPr algn="ctr" rtl="0" fontAlgn="base">
      <a:spcBef>
        <a:spcPct val="0"/>
      </a:spcBef>
      <a:spcAft>
        <a:spcPct val="0"/>
      </a:spcAft>
      <a:defRPr sz="2400" b="1" kern="1200">
        <a:solidFill>
          <a:schemeClr val="tx1"/>
        </a:solidFill>
        <a:latin typeface="Times New Roman" pitchFamily="18" charset="0"/>
        <a:ea typeface="宋体" charset="-122"/>
        <a:cs typeface="+mn-cs"/>
      </a:defRPr>
    </a:lvl1pPr>
    <a:lvl2pPr marL="457200" algn="ctr" rtl="0" fontAlgn="base">
      <a:spcBef>
        <a:spcPct val="0"/>
      </a:spcBef>
      <a:spcAft>
        <a:spcPct val="0"/>
      </a:spcAft>
      <a:defRPr sz="2400" b="1" kern="1200">
        <a:solidFill>
          <a:schemeClr val="tx1"/>
        </a:solidFill>
        <a:latin typeface="Times New Roman" pitchFamily="18" charset="0"/>
        <a:ea typeface="宋体" charset="-122"/>
        <a:cs typeface="+mn-cs"/>
      </a:defRPr>
    </a:lvl2pPr>
    <a:lvl3pPr marL="914400" algn="ctr" rtl="0" fontAlgn="base">
      <a:spcBef>
        <a:spcPct val="0"/>
      </a:spcBef>
      <a:spcAft>
        <a:spcPct val="0"/>
      </a:spcAft>
      <a:defRPr sz="2400" b="1" kern="1200">
        <a:solidFill>
          <a:schemeClr val="tx1"/>
        </a:solidFill>
        <a:latin typeface="Times New Roman" pitchFamily="18" charset="0"/>
        <a:ea typeface="宋体" charset="-122"/>
        <a:cs typeface="+mn-cs"/>
      </a:defRPr>
    </a:lvl3pPr>
    <a:lvl4pPr marL="1371600" algn="ctr" rtl="0" fontAlgn="base">
      <a:spcBef>
        <a:spcPct val="0"/>
      </a:spcBef>
      <a:spcAft>
        <a:spcPct val="0"/>
      </a:spcAft>
      <a:defRPr sz="2400" b="1" kern="1200">
        <a:solidFill>
          <a:schemeClr val="tx1"/>
        </a:solidFill>
        <a:latin typeface="Times New Roman" pitchFamily="18" charset="0"/>
        <a:ea typeface="宋体" charset="-122"/>
        <a:cs typeface="+mn-cs"/>
      </a:defRPr>
    </a:lvl4pPr>
    <a:lvl5pPr marL="1828800" algn="ctr" rtl="0" fontAlgn="base">
      <a:spcBef>
        <a:spcPct val="0"/>
      </a:spcBef>
      <a:spcAft>
        <a:spcPct val="0"/>
      </a:spcAft>
      <a:defRPr sz="2400" b="1" kern="1200">
        <a:solidFill>
          <a:schemeClr val="tx1"/>
        </a:solidFill>
        <a:latin typeface="Times New Roman" pitchFamily="18" charset="0"/>
        <a:ea typeface="宋体" charset="-122"/>
        <a:cs typeface="+mn-cs"/>
      </a:defRPr>
    </a:lvl5pPr>
    <a:lvl6pPr marL="2286000" algn="l" defTabSz="914400" rtl="0" eaLnBrk="1" latinLnBrk="0" hangingPunct="1">
      <a:defRPr sz="2400" b="1" kern="1200">
        <a:solidFill>
          <a:schemeClr val="tx1"/>
        </a:solidFill>
        <a:latin typeface="Times New Roman" pitchFamily="18" charset="0"/>
        <a:ea typeface="宋体" charset="-122"/>
        <a:cs typeface="+mn-cs"/>
      </a:defRPr>
    </a:lvl6pPr>
    <a:lvl7pPr marL="2743200" algn="l" defTabSz="914400" rtl="0" eaLnBrk="1" latinLnBrk="0" hangingPunct="1">
      <a:defRPr sz="2400" b="1" kern="1200">
        <a:solidFill>
          <a:schemeClr val="tx1"/>
        </a:solidFill>
        <a:latin typeface="Times New Roman" pitchFamily="18" charset="0"/>
        <a:ea typeface="宋体" charset="-122"/>
        <a:cs typeface="+mn-cs"/>
      </a:defRPr>
    </a:lvl7pPr>
    <a:lvl8pPr marL="3200400" algn="l" defTabSz="914400" rtl="0" eaLnBrk="1" latinLnBrk="0" hangingPunct="1">
      <a:defRPr sz="2400" b="1" kern="1200">
        <a:solidFill>
          <a:schemeClr val="tx1"/>
        </a:solidFill>
        <a:latin typeface="Times New Roman" pitchFamily="18" charset="0"/>
        <a:ea typeface="宋体" charset="-122"/>
        <a:cs typeface="+mn-cs"/>
      </a:defRPr>
    </a:lvl8pPr>
    <a:lvl9pPr marL="3657600" algn="l" defTabSz="914400" rtl="0" eaLnBrk="1" latinLnBrk="0" hangingPunct="1">
      <a:defRPr sz="2400" b="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00FF"/>
    <a:srgbClr val="00FFFF"/>
    <a:srgbClr val="00FF00"/>
    <a:srgbClr val="66FF33"/>
    <a:srgbClr val="FF00FF"/>
    <a:srgbClr val="008000"/>
    <a:srgbClr val="EFFFEF"/>
    <a:srgbClr val="DDFFDD"/>
    <a:srgbClr val="FF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1417" autoAdjust="0"/>
    <p:restoredTop sz="96525" autoAdjust="0"/>
  </p:normalViewPr>
  <p:slideViewPr>
    <p:cSldViewPr>
      <p:cViewPr varScale="1">
        <p:scale>
          <a:sx n="112" d="100"/>
          <a:sy n="112" d="100"/>
        </p:scale>
        <p:origin x="1068" y="10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2316"/>
    </p:cViewPr>
  </p:sorterViewPr>
  <p:notesViewPr>
    <p:cSldViewPr>
      <p:cViewPr varScale="1">
        <p:scale>
          <a:sx n="104" d="100"/>
          <a:sy n="104" d="100"/>
        </p:scale>
        <p:origin x="-984" y="-90"/>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7" Type="http://schemas.openxmlformats.org/officeDocument/2006/relationships/slide" Target="slides/slide107.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92.xml"/><Relationship Id="rId5" Type="http://schemas.openxmlformats.org/officeDocument/2006/relationships/slide" Target="slides/slide81.xml"/><Relationship Id="rId4"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a:lvl1pPr>
          </a:lstStyle>
          <a:p>
            <a:endParaRPr lang="zh-CN" altLang="en-US"/>
          </a:p>
        </p:txBody>
      </p:sp>
      <p:sp>
        <p:nvSpPr>
          <p:cNvPr id="260099" name="Rectangle 3"/>
          <p:cNvSpPr>
            <a:spLocks noGrp="1" noChangeArrowheads="1"/>
          </p:cNvSpPr>
          <p:nvPr>
            <p:ph type="dt" sz="quarter" idx="1"/>
          </p:nvPr>
        </p:nvSpPr>
        <p:spPr bwMode="auto">
          <a:xfrm>
            <a:off x="5630863" y="0"/>
            <a:ext cx="4306887"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a:lvl1pPr>
          </a:lstStyle>
          <a:p>
            <a:endParaRPr lang="en-US" altLang="zh-CN"/>
          </a:p>
        </p:txBody>
      </p:sp>
      <p:sp>
        <p:nvSpPr>
          <p:cNvPr id="260100" name="Rectangle 4"/>
          <p:cNvSpPr>
            <a:spLocks noGrp="1" noChangeArrowheads="1"/>
          </p:cNvSpPr>
          <p:nvPr>
            <p:ph type="ftr" sz="quarter" idx="2"/>
          </p:nvPr>
        </p:nvSpPr>
        <p:spPr bwMode="auto">
          <a:xfrm>
            <a:off x="0" y="6465888"/>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a:lvl1pPr>
          </a:lstStyle>
          <a:p>
            <a:endParaRPr lang="en-US" altLang="zh-CN"/>
          </a:p>
        </p:txBody>
      </p:sp>
      <p:sp>
        <p:nvSpPr>
          <p:cNvPr id="260101" name="Rectangle 5"/>
          <p:cNvSpPr>
            <a:spLocks noGrp="1" noChangeArrowheads="1"/>
          </p:cNvSpPr>
          <p:nvPr>
            <p:ph type="sldNum" sz="quarter" idx="3"/>
          </p:nvPr>
        </p:nvSpPr>
        <p:spPr bwMode="auto">
          <a:xfrm>
            <a:off x="5630863" y="6465888"/>
            <a:ext cx="4306887"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a:lvl1pPr>
          </a:lstStyle>
          <a:p>
            <a:fld id="{38E442CB-A69A-4B50-923F-65C974134048}" type="slidenum">
              <a:rPr lang="zh-CN" altLang="en-US"/>
              <a:pPr/>
              <a:t>‹#›</a:t>
            </a:fld>
            <a:endParaRPr lang="en-US" altLang="zh-CN"/>
          </a:p>
        </p:txBody>
      </p:sp>
    </p:spTree>
    <p:extLst>
      <p:ext uri="{BB962C8B-B14F-4D97-AF65-F5344CB8AC3E}">
        <p14:creationId xmlns:p14="http://schemas.microsoft.com/office/powerpoint/2010/main" val="3042667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a:ea typeface="黑体" pitchFamily="2" charset="-122"/>
              </a:defRPr>
            </a:lvl1pPr>
          </a:lstStyle>
          <a:p>
            <a:endParaRPr lang="zh-CN" altLang="en-US"/>
          </a:p>
        </p:txBody>
      </p:sp>
      <p:sp>
        <p:nvSpPr>
          <p:cNvPr id="161795" name="Rectangle 3"/>
          <p:cNvSpPr>
            <a:spLocks noGrp="1" noChangeArrowheads="1"/>
          </p:cNvSpPr>
          <p:nvPr>
            <p:ph type="dt" idx="1"/>
          </p:nvPr>
        </p:nvSpPr>
        <p:spPr bwMode="auto">
          <a:xfrm>
            <a:off x="563245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a:ea typeface="黑体" pitchFamily="2" charset="-122"/>
              </a:defRPr>
            </a:lvl1pPr>
          </a:lstStyle>
          <a:p>
            <a:endParaRPr lang="en-US" altLang="zh-CN"/>
          </a:p>
        </p:txBody>
      </p:sp>
      <p:sp>
        <p:nvSpPr>
          <p:cNvPr id="161796" name="Rectangle 4"/>
          <p:cNvSpPr>
            <a:spLocks noGrp="1" noRot="1" noChangeAspect="1" noChangeArrowheads="1" noTextEdit="1"/>
          </p:cNvSpPr>
          <p:nvPr>
            <p:ph type="sldImg" idx="2"/>
          </p:nvPr>
        </p:nvSpPr>
        <p:spPr bwMode="auto">
          <a:xfrm>
            <a:off x="3267075" y="511175"/>
            <a:ext cx="3403600" cy="2552700"/>
          </a:xfrm>
          <a:prstGeom prst="rect">
            <a:avLst/>
          </a:prstGeom>
          <a:noFill/>
          <a:ln w="9525">
            <a:solidFill>
              <a:srgbClr val="000000"/>
            </a:solidFill>
            <a:miter lim="800000"/>
            <a:headEnd/>
            <a:tailEnd/>
          </a:ln>
          <a:effectLst/>
        </p:spPr>
      </p:sp>
      <p:sp>
        <p:nvSpPr>
          <p:cNvPr id="161797" name="Rectangle 5"/>
          <p:cNvSpPr>
            <a:spLocks noGrp="1" noChangeArrowheads="1"/>
          </p:cNvSpPr>
          <p:nvPr>
            <p:ph type="body" sz="quarter" idx="3"/>
          </p:nvPr>
        </p:nvSpPr>
        <p:spPr bwMode="auto">
          <a:xfrm>
            <a:off x="1325563" y="3233738"/>
            <a:ext cx="7288212" cy="3062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1798" name="Rectangle 6"/>
          <p:cNvSpPr>
            <a:spLocks noGrp="1" noChangeArrowheads="1"/>
          </p:cNvSpPr>
          <p:nvPr>
            <p:ph type="ftr" sz="quarter" idx="4"/>
          </p:nvPr>
        </p:nvSpPr>
        <p:spPr bwMode="auto">
          <a:xfrm>
            <a:off x="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a:ea typeface="黑体" pitchFamily="2" charset="-122"/>
              </a:defRPr>
            </a:lvl1pPr>
          </a:lstStyle>
          <a:p>
            <a:endParaRPr lang="en-US" altLang="zh-CN"/>
          </a:p>
        </p:txBody>
      </p:sp>
      <p:sp>
        <p:nvSpPr>
          <p:cNvPr id="161799" name="Rectangle 7"/>
          <p:cNvSpPr>
            <a:spLocks noGrp="1" noChangeArrowheads="1"/>
          </p:cNvSpPr>
          <p:nvPr>
            <p:ph type="sldNum" sz="quarter" idx="5"/>
          </p:nvPr>
        </p:nvSpPr>
        <p:spPr bwMode="auto">
          <a:xfrm>
            <a:off x="563245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a:ea typeface="黑体" pitchFamily="2" charset="-122"/>
              </a:defRPr>
            </a:lvl1pPr>
          </a:lstStyle>
          <a:p>
            <a:fld id="{D3D993D3-2D5A-4F33-99C0-05088613C045}" type="slidenum">
              <a:rPr lang="zh-CN" altLang="en-US"/>
              <a:pPr/>
              <a:t>‹#›</a:t>
            </a:fld>
            <a:endParaRPr lang="en-US" altLang="zh-CN"/>
          </a:p>
        </p:txBody>
      </p:sp>
    </p:spTree>
    <p:extLst>
      <p:ext uri="{BB962C8B-B14F-4D97-AF65-F5344CB8AC3E}">
        <p14:creationId xmlns:p14="http://schemas.microsoft.com/office/powerpoint/2010/main" val="27021402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101</a:t>
            </a:fld>
            <a:endParaRPr lang="en-US" altLang="zh-CN"/>
          </a:p>
        </p:txBody>
      </p:sp>
    </p:spTree>
    <p:extLst>
      <p:ext uri="{BB962C8B-B14F-4D97-AF65-F5344CB8AC3E}">
        <p14:creationId xmlns:p14="http://schemas.microsoft.com/office/powerpoint/2010/main" val="879037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LOAD</a:t>
            </a:r>
            <a:r>
              <a:rPr lang="zh-CN" altLang="en-US" dirty="0"/>
              <a:t>、</a:t>
            </a:r>
            <a:r>
              <a:rPr lang="en-US" altLang="zh-CN" dirty="0"/>
              <a:t>STORE</a:t>
            </a:r>
            <a:r>
              <a:rPr lang="zh-CN" altLang="en-US" dirty="0"/>
              <a:t>、</a:t>
            </a:r>
            <a:r>
              <a:rPr lang="en-US" altLang="zh-CN" dirty="0"/>
              <a:t>NOP</a:t>
            </a:r>
            <a:endParaRPr lang="zh-CN" altLang="en-US" dirty="0"/>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116</a:t>
            </a:fld>
            <a:endParaRPr lang="en-US" altLang="zh-CN"/>
          </a:p>
        </p:txBody>
      </p:sp>
    </p:spTree>
    <p:extLst>
      <p:ext uri="{BB962C8B-B14F-4D97-AF65-F5344CB8AC3E}">
        <p14:creationId xmlns:p14="http://schemas.microsoft.com/office/powerpoint/2010/main" val="125242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6C3B0-DD3F-4801-8875-7BF8537D2C8E}" type="slidenum">
              <a:rPr lang="zh-CN" altLang="en-US"/>
              <a:pPr/>
              <a:t>102</a:t>
            </a:fld>
            <a:endParaRPr lang="en-US" altLang="zh-CN"/>
          </a:p>
        </p:txBody>
      </p:sp>
      <p:sp>
        <p:nvSpPr>
          <p:cNvPr id="1135618" name="Rectangle 2"/>
          <p:cNvSpPr>
            <a:spLocks noGrp="1" noRot="1" noChangeAspect="1" noChangeArrowheads="1" noTextEdit="1"/>
          </p:cNvSpPr>
          <p:nvPr>
            <p:ph type="sldImg"/>
          </p:nvPr>
        </p:nvSpPr>
        <p:spPr>
          <a:ln/>
        </p:spPr>
      </p:sp>
      <p:sp>
        <p:nvSpPr>
          <p:cNvPr id="113561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76683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105</a:t>
            </a:fld>
            <a:endParaRPr lang="en-US" altLang="zh-CN"/>
          </a:p>
        </p:txBody>
      </p:sp>
    </p:spTree>
    <p:extLst>
      <p:ext uri="{BB962C8B-B14F-4D97-AF65-F5344CB8AC3E}">
        <p14:creationId xmlns:p14="http://schemas.microsoft.com/office/powerpoint/2010/main" val="111245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3D993D3-2D5A-4F33-99C0-05088613C045}" type="slidenum">
              <a:rPr lang="zh-CN" altLang="en-US" smtClean="0"/>
              <a:pPr/>
              <a:t>106</a:t>
            </a:fld>
            <a:endParaRPr lang="en-US" altLang="zh-CN"/>
          </a:p>
        </p:txBody>
      </p:sp>
    </p:spTree>
    <p:extLst>
      <p:ext uri="{BB962C8B-B14F-4D97-AF65-F5344CB8AC3E}">
        <p14:creationId xmlns:p14="http://schemas.microsoft.com/office/powerpoint/2010/main" val="413357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108</a:t>
            </a:fld>
            <a:endParaRPr lang="en-US" altLang="zh-CN"/>
          </a:p>
        </p:txBody>
      </p:sp>
    </p:spTree>
    <p:extLst>
      <p:ext uri="{BB962C8B-B14F-4D97-AF65-F5344CB8AC3E}">
        <p14:creationId xmlns:p14="http://schemas.microsoft.com/office/powerpoint/2010/main" val="890766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实际上只有四种指令格式（</a:t>
            </a:r>
            <a:r>
              <a:rPr lang="en-US" altLang="zh-CN" dirty="0"/>
              <a:t>S</a:t>
            </a:r>
            <a:r>
              <a:rPr lang="zh-CN" altLang="en-US" dirty="0"/>
              <a:t>和</a:t>
            </a:r>
            <a:r>
              <a:rPr lang="en-US" altLang="zh-CN" dirty="0"/>
              <a:t>B</a:t>
            </a:r>
            <a:r>
              <a:rPr lang="zh-CN" altLang="en-US" dirty="0"/>
              <a:t>类似、</a:t>
            </a:r>
            <a:r>
              <a:rPr lang="en-US" altLang="zh-CN" dirty="0"/>
              <a:t>U</a:t>
            </a:r>
            <a:r>
              <a:rPr lang="zh-CN" altLang="en-US" dirty="0"/>
              <a:t>和</a:t>
            </a:r>
            <a:r>
              <a:rPr lang="en-US" altLang="zh-CN" dirty="0"/>
              <a:t>J</a:t>
            </a:r>
            <a:r>
              <a:rPr lang="zh-CN" altLang="en-US" dirty="0"/>
              <a:t>类似）。</a:t>
            </a:r>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109</a:t>
            </a:fld>
            <a:endParaRPr lang="en-US" altLang="zh-CN"/>
          </a:p>
        </p:txBody>
      </p:sp>
    </p:spTree>
    <p:extLst>
      <p:ext uri="{BB962C8B-B14F-4D97-AF65-F5344CB8AC3E}">
        <p14:creationId xmlns:p14="http://schemas.microsoft.com/office/powerpoint/2010/main" val="35846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加法：寄存器加、立即数加、原子加</a:t>
            </a:r>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113</a:t>
            </a:fld>
            <a:endParaRPr lang="en-US" altLang="zh-CN"/>
          </a:p>
        </p:txBody>
      </p:sp>
    </p:spTree>
    <p:extLst>
      <p:ext uri="{BB962C8B-B14F-4D97-AF65-F5344CB8AC3E}">
        <p14:creationId xmlns:p14="http://schemas.microsoft.com/office/powerpoint/2010/main" val="234555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跳转：无条件转移、条件转移</a:t>
            </a:r>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114</a:t>
            </a:fld>
            <a:endParaRPr lang="en-US" altLang="zh-CN"/>
          </a:p>
        </p:txBody>
      </p:sp>
    </p:spTree>
    <p:extLst>
      <p:ext uri="{BB962C8B-B14F-4D97-AF65-F5344CB8AC3E}">
        <p14:creationId xmlns:p14="http://schemas.microsoft.com/office/powerpoint/2010/main" val="43534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调用：短调用、长调用</a:t>
            </a:r>
            <a:endParaRPr lang="en-US" altLang="zh-CN" dirty="0"/>
          </a:p>
          <a:p>
            <a:r>
              <a:rPr lang="en-US" altLang="zh-CN" dirty="0"/>
              <a:t>ret </a:t>
            </a:r>
            <a:r>
              <a:rPr lang="zh-CN" altLang="en-US" dirty="0"/>
              <a:t>伪指令，相当于：</a:t>
            </a:r>
            <a:r>
              <a:rPr lang="en-US" altLang="zh-CN" dirty="0" err="1"/>
              <a:t>jalr</a:t>
            </a:r>
            <a:r>
              <a:rPr lang="en-US" altLang="zh-CN" dirty="0"/>
              <a:t>  x0 , 0(x1)</a:t>
            </a:r>
            <a:endParaRPr lang="zh-CN" altLang="en-US" dirty="0"/>
          </a:p>
        </p:txBody>
      </p:sp>
      <p:sp>
        <p:nvSpPr>
          <p:cNvPr id="4" name="灯片编号占位符 3"/>
          <p:cNvSpPr>
            <a:spLocks noGrp="1"/>
          </p:cNvSpPr>
          <p:nvPr>
            <p:ph type="sldNum" sz="quarter" idx="5"/>
          </p:nvPr>
        </p:nvSpPr>
        <p:spPr/>
        <p:txBody>
          <a:bodyPr/>
          <a:lstStyle/>
          <a:p>
            <a:fld id="{D3D993D3-2D5A-4F33-99C0-05088613C045}" type="slidenum">
              <a:rPr lang="zh-CN" altLang="en-US" smtClean="0"/>
              <a:pPr/>
              <a:t>115</a:t>
            </a:fld>
            <a:endParaRPr lang="en-US" altLang="zh-CN"/>
          </a:p>
        </p:txBody>
      </p:sp>
    </p:spTree>
    <p:extLst>
      <p:ext uri="{BB962C8B-B14F-4D97-AF65-F5344CB8AC3E}">
        <p14:creationId xmlns:p14="http://schemas.microsoft.com/office/powerpoint/2010/main" val="8844855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79203" name="Rectangle 3"/>
          <p:cNvSpPr>
            <a:spLocks noChangeArrowheads="1"/>
          </p:cNvSpPr>
          <p:nvPr/>
        </p:nvSpPr>
        <p:spPr bwMode="hidden">
          <a:xfrm>
            <a:off x="0" y="0"/>
            <a:ext cx="3505200" cy="6858000"/>
          </a:xfrm>
          <a:prstGeom prst="rect">
            <a:avLst/>
          </a:prstGeom>
          <a:gradFill rotWithShape="0">
            <a:gsLst>
              <a:gs pos="0">
                <a:srgbClr val="CDCDE6"/>
              </a:gs>
              <a:gs pos="100000">
                <a:schemeClr val="bg1"/>
              </a:gs>
            </a:gsLst>
            <a:lin ang="0" scaled="1"/>
          </a:gradFill>
          <a:ln w="9525">
            <a:noFill/>
            <a:miter lim="800000"/>
            <a:headEnd/>
            <a:tailEnd/>
          </a:ln>
          <a:effectLst/>
        </p:spPr>
        <p:txBody>
          <a:bodyPr wrap="none" anchor="ctr"/>
          <a:lstStyle/>
          <a:p>
            <a:endParaRPr lang="zh-CN" altLang="en-US" b="0"/>
          </a:p>
        </p:txBody>
      </p:sp>
      <p:sp>
        <p:nvSpPr>
          <p:cNvPr id="179204" name="Rectangle 4"/>
          <p:cNvSpPr>
            <a:spLocks noChangeArrowheads="1"/>
          </p:cNvSpPr>
          <p:nvPr/>
        </p:nvSpPr>
        <p:spPr bwMode="hidden">
          <a:xfrm>
            <a:off x="1716088" y="1690688"/>
            <a:ext cx="7427913" cy="2533650"/>
          </a:xfrm>
          <a:prstGeom prst="rect">
            <a:avLst/>
          </a:prstGeom>
          <a:solidFill>
            <a:schemeClr val="bg2"/>
          </a:solidFill>
          <a:ln w="9525">
            <a:noFill/>
            <a:miter lim="800000"/>
            <a:headEnd/>
            <a:tailEnd/>
          </a:ln>
        </p:spPr>
        <p:txBody>
          <a:bodyPr/>
          <a:lstStyle/>
          <a:p>
            <a:pPr algn="l"/>
            <a:endParaRPr lang="zh-CN" altLang="en-US" b="0"/>
          </a:p>
        </p:txBody>
      </p:sp>
      <p:sp>
        <p:nvSpPr>
          <p:cNvPr id="179206" name="Rectangle 6"/>
          <p:cNvSpPr>
            <a:spLocks noChangeArrowheads="1"/>
          </p:cNvSpPr>
          <p:nvPr/>
        </p:nvSpPr>
        <p:spPr bwMode="auto">
          <a:xfrm>
            <a:off x="573088" y="3582988"/>
            <a:ext cx="576263" cy="641350"/>
          </a:xfrm>
          <a:prstGeom prst="rect">
            <a:avLst/>
          </a:prstGeom>
          <a:solidFill>
            <a:schemeClr val="accent2"/>
          </a:solidFill>
          <a:ln w="9525">
            <a:noFill/>
            <a:miter lim="800000"/>
            <a:headEnd/>
            <a:tailEnd/>
          </a:ln>
        </p:spPr>
        <p:txBody>
          <a:bodyPr/>
          <a:lstStyle/>
          <a:p>
            <a:pPr algn="l"/>
            <a:endParaRPr lang="zh-CN" altLang="en-US" b="0"/>
          </a:p>
        </p:txBody>
      </p:sp>
      <p:sp>
        <p:nvSpPr>
          <p:cNvPr id="179207" name="Rectangle 7"/>
          <p:cNvSpPr>
            <a:spLocks noChangeArrowheads="1"/>
          </p:cNvSpPr>
          <p:nvPr/>
        </p:nvSpPr>
        <p:spPr bwMode="auto">
          <a:xfrm>
            <a:off x="1716088" y="1690688"/>
            <a:ext cx="574675" cy="642938"/>
          </a:xfrm>
          <a:prstGeom prst="rect">
            <a:avLst/>
          </a:prstGeom>
          <a:solidFill>
            <a:srgbClr val="CDCDE6"/>
          </a:solidFill>
          <a:ln w="9525">
            <a:noFill/>
            <a:miter lim="800000"/>
            <a:headEnd/>
            <a:tailEnd/>
          </a:ln>
        </p:spPr>
        <p:txBody>
          <a:bodyPr/>
          <a:lstStyle/>
          <a:p>
            <a:pPr algn="l"/>
            <a:endParaRPr lang="zh-CN" altLang="en-US" b="0"/>
          </a:p>
        </p:txBody>
      </p:sp>
      <p:sp>
        <p:nvSpPr>
          <p:cNvPr id="179209" name="Rectangle 9"/>
          <p:cNvSpPr>
            <a:spLocks noChangeArrowheads="1"/>
          </p:cNvSpPr>
          <p:nvPr/>
        </p:nvSpPr>
        <p:spPr bwMode="auto">
          <a:xfrm>
            <a:off x="1141413" y="3582988"/>
            <a:ext cx="584200" cy="641350"/>
          </a:xfrm>
          <a:prstGeom prst="rect">
            <a:avLst/>
          </a:prstGeom>
          <a:solidFill>
            <a:schemeClr val="bg2"/>
          </a:solidFill>
          <a:ln w="9525">
            <a:noFill/>
            <a:miter lim="800000"/>
            <a:headEnd/>
            <a:tailEnd/>
          </a:ln>
        </p:spPr>
        <p:txBody>
          <a:bodyPr/>
          <a:lstStyle/>
          <a:p>
            <a:pPr algn="l"/>
            <a:endParaRPr lang="zh-CN" altLang="en-US" b="0"/>
          </a:p>
        </p:txBody>
      </p:sp>
      <p:sp>
        <p:nvSpPr>
          <p:cNvPr id="179210" name="Rectangle 10"/>
          <p:cNvSpPr>
            <a:spLocks noChangeArrowheads="1"/>
          </p:cNvSpPr>
          <p:nvPr/>
        </p:nvSpPr>
        <p:spPr bwMode="auto">
          <a:xfrm>
            <a:off x="2281238" y="1690688"/>
            <a:ext cx="585788" cy="642938"/>
          </a:xfrm>
          <a:prstGeom prst="rect">
            <a:avLst/>
          </a:prstGeom>
          <a:solidFill>
            <a:schemeClr val="accent2"/>
          </a:solidFill>
          <a:ln w="9525">
            <a:noFill/>
            <a:miter lim="800000"/>
            <a:headEnd/>
            <a:tailEnd/>
          </a:ln>
        </p:spPr>
        <p:txBody>
          <a:bodyPr/>
          <a:lstStyle/>
          <a:p>
            <a:pPr algn="l"/>
            <a:endParaRPr lang="zh-CN" altLang="en-US" b="0"/>
          </a:p>
        </p:txBody>
      </p:sp>
      <p:sp>
        <p:nvSpPr>
          <p:cNvPr id="179211" name="Rectangle 11"/>
          <p:cNvSpPr>
            <a:spLocks noChangeArrowheads="1"/>
          </p:cNvSpPr>
          <p:nvPr/>
        </p:nvSpPr>
        <p:spPr bwMode="auto">
          <a:xfrm>
            <a:off x="1141413" y="2324101"/>
            <a:ext cx="584200" cy="633413"/>
          </a:xfrm>
          <a:prstGeom prst="rect">
            <a:avLst/>
          </a:prstGeom>
          <a:solidFill>
            <a:srgbClr val="CDCDE6"/>
          </a:solidFill>
          <a:ln w="9525">
            <a:noFill/>
            <a:miter lim="800000"/>
            <a:headEnd/>
            <a:tailEnd/>
          </a:ln>
        </p:spPr>
        <p:txBody>
          <a:bodyPr/>
          <a:lstStyle/>
          <a:p>
            <a:pPr algn="l"/>
            <a:endParaRPr lang="zh-CN" altLang="en-US" b="0"/>
          </a:p>
        </p:txBody>
      </p:sp>
      <p:sp>
        <p:nvSpPr>
          <p:cNvPr id="179212" name="Rectangle 12"/>
          <p:cNvSpPr>
            <a:spLocks noChangeArrowheads="1"/>
          </p:cNvSpPr>
          <p:nvPr/>
        </p:nvSpPr>
        <p:spPr bwMode="auto">
          <a:xfrm>
            <a:off x="0" y="2324101"/>
            <a:ext cx="582613" cy="633413"/>
          </a:xfrm>
          <a:prstGeom prst="rect">
            <a:avLst/>
          </a:prstGeom>
          <a:solidFill>
            <a:schemeClr val="bg2"/>
          </a:solidFill>
          <a:ln w="9525">
            <a:noFill/>
            <a:miter lim="800000"/>
            <a:headEnd/>
            <a:tailEnd/>
          </a:ln>
        </p:spPr>
        <p:txBody>
          <a:bodyPr/>
          <a:lstStyle/>
          <a:p>
            <a:pPr algn="l"/>
            <a:endParaRPr lang="zh-CN" altLang="en-US" b="0"/>
          </a:p>
        </p:txBody>
      </p:sp>
      <p:sp>
        <p:nvSpPr>
          <p:cNvPr id="179213" name="Rectangle 13"/>
          <p:cNvSpPr>
            <a:spLocks noChangeArrowheads="1"/>
          </p:cNvSpPr>
          <p:nvPr/>
        </p:nvSpPr>
        <p:spPr bwMode="auto">
          <a:xfrm>
            <a:off x="1716088" y="2324101"/>
            <a:ext cx="574675" cy="633413"/>
          </a:xfrm>
          <a:prstGeom prst="rect">
            <a:avLst/>
          </a:prstGeom>
          <a:solidFill>
            <a:schemeClr val="accent2"/>
          </a:solidFill>
          <a:ln w="9525">
            <a:noFill/>
            <a:miter lim="800000"/>
            <a:headEnd/>
            <a:tailEnd/>
          </a:ln>
        </p:spPr>
        <p:txBody>
          <a:bodyPr/>
          <a:lstStyle/>
          <a:p>
            <a:pPr algn="l"/>
            <a:endParaRPr lang="zh-CN" altLang="en-US" b="0"/>
          </a:p>
        </p:txBody>
      </p:sp>
      <p:sp>
        <p:nvSpPr>
          <p:cNvPr id="179214" name="Rectangle 14"/>
          <p:cNvSpPr>
            <a:spLocks noChangeArrowheads="1"/>
          </p:cNvSpPr>
          <p:nvPr/>
        </p:nvSpPr>
        <p:spPr bwMode="auto">
          <a:xfrm>
            <a:off x="573088" y="2947988"/>
            <a:ext cx="576263" cy="644525"/>
          </a:xfrm>
          <a:prstGeom prst="rect">
            <a:avLst/>
          </a:prstGeom>
          <a:solidFill>
            <a:srgbClr val="CDCDE6"/>
          </a:solidFill>
          <a:ln w="9525">
            <a:noFill/>
            <a:miter lim="800000"/>
            <a:headEnd/>
            <a:tailEnd/>
          </a:ln>
        </p:spPr>
        <p:txBody>
          <a:bodyPr/>
          <a:lstStyle/>
          <a:p>
            <a:pPr algn="l"/>
            <a:endParaRPr lang="zh-CN" altLang="en-US" b="0"/>
          </a:p>
        </p:txBody>
      </p:sp>
      <p:sp>
        <p:nvSpPr>
          <p:cNvPr id="179215" name="Rectangle 15"/>
          <p:cNvSpPr>
            <a:spLocks noChangeArrowheads="1"/>
          </p:cNvSpPr>
          <p:nvPr/>
        </p:nvSpPr>
        <p:spPr bwMode="auto">
          <a:xfrm>
            <a:off x="1141413" y="2947988"/>
            <a:ext cx="584200" cy="644525"/>
          </a:xfrm>
          <a:prstGeom prst="rect">
            <a:avLst/>
          </a:prstGeom>
          <a:solidFill>
            <a:schemeClr val="accent2"/>
          </a:solidFill>
          <a:ln w="9525">
            <a:noFill/>
            <a:miter lim="800000"/>
            <a:headEnd/>
            <a:tailEnd/>
          </a:ln>
        </p:spPr>
        <p:txBody>
          <a:bodyPr/>
          <a:lstStyle/>
          <a:p>
            <a:pPr algn="l"/>
            <a:endParaRPr lang="zh-CN" altLang="en-US" b="0"/>
          </a:p>
        </p:txBody>
      </p:sp>
      <p:sp>
        <p:nvSpPr>
          <p:cNvPr id="179216" name="Rectangle 16"/>
          <p:cNvSpPr>
            <a:spLocks noGrp="1" noChangeArrowheads="1"/>
          </p:cNvSpPr>
          <p:nvPr userDrawn="1">
            <p:ph type="dt" sz="half" idx="2"/>
          </p:nvPr>
        </p:nvSpPr>
        <p:spPr>
          <a:xfrm>
            <a:off x="457200" y="6248400"/>
            <a:ext cx="2133600" cy="457200"/>
          </a:xfrm>
        </p:spPr>
        <p:txBody>
          <a:bodyPr/>
          <a:lstStyle>
            <a:lvl1pPr>
              <a:defRPr/>
            </a:lvl1pPr>
          </a:lstStyle>
          <a:p>
            <a:endParaRPr lang="en-US" altLang="zh-CN"/>
          </a:p>
        </p:txBody>
      </p:sp>
      <p:sp>
        <p:nvSpPr>
          <p:cNvPr id="179217" name="Rectangle 17"/>
          <p:cNvSpPr>
            <a:spLocks noGrp="1" noChangeArrowheads="1"/>
          </p:cNvSpPr>
          <p:nvPr userDrawn="1">
            <p:ph type="ftr" sz="quarter" idx="3"/>
          </p:nvPr>
        </p:nvSpPr>
        <p:spPr/>
        <p:txBody>
          <a:bodyPr/>
          <a:lstStyle>
            <a:lvl1pPr>
              <a:defRPr/>
            </a:lvl1pPr>
          </a:lstStyle>
          <a:p>
            <a:endParaRPr lang="en-US" altLang="zh-CN"/>
          </a:p>
        </p:txBody>
      </p:sp>
      <p:sp>
        <p:nvSpPr>
          <p:cNvPr id="179218" name="Rectangle 18"/>
          <p:cNvSpPr>
            <a:spLocks noGrp="1" noChangeArrowheads="1"/>
          </p:cNvSpPr>
          <p:nvPr userDrawn="1">
            <p:ph type="sldNum" sz="quarter" idx="4"/>
          </p:nvPr>
        </p:nvSpPr>
        <p:spPr/>
        <p:txBody>
          <a:bodyPr/>
          <a:lstStyle>
            <a:lvl1pPr>
              <a:defRPr/>
            </a:lvl1pPr>
          </a:lstStyle>
          <a:p>
            <a:fld id="{23B2E3E1-FB6D-4AC7-90A5-E25B9DF780E2}" type="slidenum">
              <a:rPr lang="zh-CN" altLang="en-US"/>
              <a:pPr/>
              <a:t>‹#›</a:t>
            </a:fld>
            <a:endParaRPr lang="en-US" altLang="zh-CN"/>
          </a:p>
        </p:txBody>
      </p:sp>
      <p:sp>
        <p:nvSpPr>
          <p:cNvPr id="179219" name="Rectangle 19"/>
          <p:cNvSpPr>
            <a:spLocks noGrp="1" noChangeArrowheads="1"/>
          </p:cNvSpPr>
          <p:nvPr userDrawn="1">
            <p:ph type="ctrTitle"/>
          </p:nvPr>
        </p:nvSpPr>
        <p:spPr>
          <a:xfrm>
            <a:off x="468313" y="1828800"/>
            <a:ext cx="8523287" cy="2209800"/>
          </a:xfrm>
        </p:spPr>
        <p:txBody>
          <a:bodyPr/>
          <a:lstStyle>
            <a:lvl1pPr algn="r">
              <a:defRPr sz="4000" b="0">
                <a:solidFill>
                  <a:srgbClr val="FFFFFF"/>
                </a:solidFill>
                <a:latin typeface="+mj-lt"/>
                <a:ea typeface="黑体" panose="02010609060101010101" pitchFamily="49" charset="-122"/>
              </a:defRPr>
            </a:lvl1pPr>
          </a:lstStyle>
          <a:p>
            <a:r>
              <a:rPr lang="zh-CN" altLang="en-US" dirty="0"/>
              <a:t>单击此处编辑母版标题样式</a:t>
            </a:r>
          </a:p>
        </p:txBody>
      </p:sp>
      <p:sp>
        <p:nvSpPr>
          <p:cNvPr id="179220" name="Rectangle 20"/>
          <p:cNvSpPr>
            <a:spLocks noGrp="1" noChangeArrowheads="1"/>
          </p:cNvSpPr>
          <p:nvPr userDrawn="1">
            <p:ph type="subTitle" idx="1"/>
          </p:nvPr>
        </p:nvSpPr>
        <p:spPr>
          <a:xfrm>
            <a:off x="468313" y="4267200"/>
            <a:ext cx="8523287" cy="1752600"/>
          </a:xfrm>
        </p:spPr>
        <p:txBody>
          <a:bodyPr/>
          <a:lstStyle>
            <a:lvl1pPr marL="0" indent="0" algn="r">
              <a:buFont typeface="Wingdings" pitchFamily="2" charset="2"/>
              <a:buNone/>
              <a:defRPr sz="4000" b="0">
                <a:latin typeface="+mn-lt"/>
                <a:ea typeface="楷体" panose="02010609060101010101" pitchFamily="49" charset="-122"/>
              </a:defRPr>
            </a:lvl1pPr>
          </a:lstStyle>
          <a:p>
            <a:r>
              <a:rPr lang="zh-CN" altLang="en-US" dirty="0"/>
              <a:t>单击此处编辑母版副标题样式</a:t>
            </a:r>
          </a:p>
        </p:txBody>
      </p:sp>
      <p:grpSp>
        <p:nvGrpSpPr>
          <p:cNvPr id="24" name="组合 23"/>
          <p:cNvGrpSpPr/>
          <p:nvPr userDrawn="1"/>
        </p:nvGrpSpPr>
        <p:grpSpPr>
          <a:xfrm>
            <a:off x="356172" y="5737225"/>
            <a:ext cx="8635428" cy="860426"/>
            <a:chOff x="356172" y="5737225"/>
            <a:chExt cx="8635428" cy="860426"/>
          </a:xfrm>
        </p:grpSpPr>
        <p:cxnSp>
          <p:nvCxnSpPr>
            <p:cNvPr id="25" name="直接连接符 24"/>
            <p:cNvCxnSpPr/>
            <p:nvPr userDrawn="1"/>
          </p:nvCxnSpPr>
          <p:spPr bwMode="auto">
            <a:xfrm flipH="1">
              <a:off x="356172" y="6597440"/>
              <a:ext cx="1512211" cy="0"/>
            </a:xfrm>
            <a:prstGeom prst="line">
              <a:avLst/>
            </a:prstGeom>
            <a:solidFill>
              <a:schemeClr val="accent1"/>
            </a:solidFill>
            <a:ln w="19050" cap="flat" cmpd="sng" algn="ctr">
              <a:solidFill>
                <a:srgbClr val="5D5DC0"/>
              </a:solidFill>
              <a:prstDash val="solid"/>
              <a:round/>
              <a:headEnd type="none" w="med" len="med"/>
              <a:tailEnd type="none" w="med" len="med"/>
            </a:ln>
            <a:effectLst/>
          </p:spPr>
        </p:cxnSp>
        <p:grpSp>
          <p:nvGrpSpPr>
            <p:cNvPr id="26" name="组合 25"/>
            <p:cNvGrpSpPr/>
            <p:nvPr userDrawn="1"/>
          </p:nvGrpSpPr>
          <p:grpSpPr>
            <a:xfrm>
              <a:off x="2616916" y="5912643"/>
              <a:ext cx="157163" cy="39688"/>
              <a:chOff x="6834188" y="5932488"/>
              <a:chExt cx="157163" cy="39688"/>
            </a:xfrm>
          </p:grpSpPr>
          <p:sp>
            <p:nvSpPr>
              <p:cNvPr id="52" name="Line 5"/>
              <p:cNvSpPr>
                <a:spLocks noChangeShapeType="1"/>
              </p:cNvSpPr>
              <p:nvPr userDrawn="1"/>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3" name="Line 15"/>
              <p:cNvSpPr>
                <a:spLocks noChangeShapeType="1"/>
              </p:cNvSpPr>
              <p:nvPr userDrawn="1"/>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4" name="Line 16"/>
              <p:cNvSpPr>
                <a:spLocks noChangeShapeType="1"/>
              </p:cNvSpPr>
              <p:nvPr userDrawn="1"/>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5" name="Line 17"/>
              <p:cNvSpPr>
                <a:spLocks noChangeShapeType="1"/>
              </p:cNvSpPr>
              <p:nvPr userDrawn="1"/>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27" name="组合 26"/>
            <p:cNvGrpSpPr/>
            <p:nvPr userDrawn="1"/>
          </p:nvGrpSpPr>
          <p:grpSpPr>
            <a:xfrm>
              <a:off x="2288304" y="6115843"/>
              <a:ext cx="157162" cy="39688"/>
              <a:chOff x="6505576" y="6135688"/>
              <a:chExt cx="157162" cy="39688"/>
            </a:xfrm>
          </p:grpSpPr>
          <p:sp>
            <p:nvSpPr>
              <p:cNvPr id="48" name="Line 6"/>
              <p:cNvSpPr>
                <a:spLocks noChangeShapeType="1"/>
              </p:cNvSpPr>
              <p:nvPr userDrawn="1"/>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9" name="Line 7"/>
              <p:cNvSpPr>
                <a:spLocks noChangeShapeType="1"/>
              </p:cNvSpPr>
              <p:nvPr userDrawn="1"/>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0" name="Line 18"/>
              <p:cNvSpPr>
                <a:spLocks noChangeShapeType="1"/>
              </p:cNvSpPr>
              <p:nvPr userDrawn="1"/>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1" name="Line 19"/>
              <p:cNvSpPr>
                <a:spLocks noChangeShapeType="1"/>
              </p:cNvSpPr>
              <p:nvPr userDrawn="1"/>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sp>
          <p:nvSpPr>
            <p:cNvPr id="28" name="Line 25"/>
            <p:cNvSpPr>
              <a:spLocks noChangeShapeType="1"/>
            </p:cNvSpPr>
            <p:nvPr userDrawn="1"/>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nvGrpSpPr>
            <p:cNvPr id="29" name="组合 28"/>
            <p:cNvGrpSpPr/>
            <p:nvPr userDrawn="1"/>
          </p:nvGrpSpPr>
          <p:grpSpPr>
            <a:xfrm>
              <a:off x="1819198" y="5737225"/>
              <a:ext cx="204788" cy="860426"/>
              <a:chOff x="7115176" y="5737225"/>
              <a:chExt cx="204788" cy="860426"/>
            </a:xfrm>
          </p:grpSpPr>
          <p:sp>
            <p:nvSpPr>
              <p:cNvPr id="35" name="Line 8"/>
              <p:cNvSpPr>
                <a:spLocks noChangeShapeType="1"/>
              </p:cNvSpPr>
              <p:nvPr userDrawn="1"/>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6" name="Line 9"/>
              <p:cNvSpPr>
                <a:spLocks noChangeShapeType="1"/>
              </p:cNvSpPr>
              <p:nvPr userDrawn="1"/>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7" name="Line 10"/>
              <p:cNvSpPr>
                <a:spLocks noChangeShapeType="1"/>
              </p:cNvSpPr>
              <p:nvPr userDrawn="1"/>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8" name="Line 11"/>
              <p:cNvSpPr>
                <a:spLocks noChangeShapeType="1"/>
              </p:cNvSpPr>
              <p:nvPr userDrawn="1"/>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9" name="Line 12"/>
              <p:cNvSpPr>
                <a:spLocks noChangeShapeType="1"/>
              </p:cNvSpPr>
              <p:nvPr userDrawn="1"/>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0" name="Line 13"/>
              <p:cNvSpPr>
                <a:spLocks noChangeShapeType="1"/>
              </p:cNvSpPr>
              <p:nvPr userDrawn="1"/>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1" name="Line 14"/>
              <p:cNvSpPr>
                <a:spLocks noChangeShapeType="1"/>
              </p:cNvSpPr>
              <p:nvPr userDrawn="1"/>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2" name="Line 20"/>
              <p:cNvSpPr>
                <a:spLocks noChangeShapeType="1"/>
              </p:cNvSpPr>
              <p:nvPr userDrawn="1"/>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3" name="Line 21"/>
              <p:cNvSpPr>
                <a:spLocks noChangeShapeType="1"/>
              </p:cNvSpPr>
              <p:nvPr userDrawn="1"/>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4" name="Line 22"/>
              <p:cNvSpPr>
                <a:spLocks noChangeShapeType="1"/>
              </p:cNvSpPr>
              <p:nvPr userDrawn="1"/>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5" name="Line 23"/>
              <p:cNvSpPr>
                <a:spLocks noChangeShapeType="1"/>
              </p:cNvSpPr>
              <p:nvPr userDrawn="1"/>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6" name="Line 26"/>
              <p:cNvSpPr>
                <a:spLocks noChangeShapeType="1"/>
              </p:cNvSpPr>
              <p:nvPr userDrawn="1"/>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7" name="Line 27"/>
              <p:cNvSpPr>
                <a:spLocks noChangeShapeType="1"/>
              </p:cNvSpPr>
              <p:nvPr userDrawn="1"/>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30" name="组合 29"/>
            <p:cNvGrpSpPr/>
            <p:nvPr userDrawn="1"/>
          </p:nvGrpSpPr>
          <p:grpSpPr>
            <a:xfrm>
              <a:off x="356172" y="6165380"/>
              <a:ext cx="1132962" cy="312738"/>
              <a:chOff x="356172" y="6165380"/>
              <a:chExt cx="1132962" cy="312738"/>
            </a:xfrm>
          </p:grpSpPr>
          <p:sp>
            <p:nvSpPr>
              <p:cNvPr id="31" name="Line 24"/>
              <p:cNvSpPr>
                <a:spLocks noChangeShapeType="1"/>
              </p:cNvSpPr>
              <p:nvPr userDrawn="1"/>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2" name="Line 28"/>
              <p:cNvSpPr>
                <a:spLocks noChangeShapeType="1"/>
              </p:cNvSpPr>
              <p:nvPr userDrawn="1"/>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3" name="Line 29"/>
              <p:cNvSpPr>
                <a:spLocks noChangeShapeType="1"/>
              </p:cNvSpPr>
              <p:nvPr userDrawn="1"/>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4" name="Line 24"/>
              <p:cNvSpPr>
                <a:spLocks noChangeShapeType="1"/>
              </p:cNvSpPr>
              <p:nvPr userDrawn="1"/>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pic>
        <p:nvPicPr>
          <p:cNvPr id="56" name="图片 55">
            <a:extLst>
              <a:ext uri="{FF2B5EF4-FFF2-40B4-BE49-F238E27FC236}">
                <a16:creationId xmlns:a16="http://schemas.microsoft.com/office/drawing/2014/main" id="{176B662E-1934-4460-B920-948718F57A8D}"/>
              </a:ext>
            </a:extLst>
          </p:cNvPr>
          <p:cNvPicPr>
            <a:picLocks noChangeAspect="1"/>
          </p:cNvPicPr>
          <p:nvPr userDrawn="1"/>
        </p:nvPicPr>
        <p:blipFill>
          <a:blip r:embed="rId2">
            <a:duotone>
              <a:srgbClr val="CACAFF">
                <a:shade val="45000"/>
                <a:satMod val="135000"/>
              </a:srgbClr>
              <a:prstClr val="white"/>
            </a:duotone>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979712" y="309480"/>
            <a:ext cx="4571429" cy="1285714"/>
          </a:xfrm>
          <a:prstGeom prst="rect">
            <a:avLst/>
          </a:prstGeom>
          <a:effectLst>
            <a:softEdge rad="317500"/>
          </a:effectLst>
        </p:spPr>
      </p:pic>
      <p:sp>
        <p:nvSpPr>
          <p:cNvPr id="57" name="Text Box 22">
            <a:extLst>
              <a:ext uri="{FF2B5EF4-FFF2-40B4-BE49-F238E27FC236}">
                <a16:creationId xmlns:a16="http://schemas.microsoft.com/office/drawing/2014/main" id="{99BD714C-5173-410D-B7C7-E66E222D370F}"/>
              </a:ext>
            </a:extLst>
          </p:cNvPr>
          <p:cNvSpPr txBox="1">
            <a:spLocks noChangeArrowheads="1"/>
          </p:cNvSpPr>
          <p:nvPr userDrawn="1"/>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spcBef>
                <a:spcPts val="0"/>
              </a:spcBef>
            </a:pPr>
            <a:r>
              <a:rPr lang="zh-CN" altLang="en-US" sz="2800" dirty="0">
                <a:solidFill>
                  <a:srgbClr val="000000"/>
                </a:solidFill>
                <a:latin typeface="黑体"/>
                <a:ea typeface="黑体"/>
              </a:rPr>
              <a:t>计算机科学与技术学院</a:t>
            </a:r>
            <a:endParaRPr lang="en-US" altLang="zh-CN" sz="2800" dirty="0">
              <a:solidFill>
                <a:srgbClr val="000000"/>
              </a:solidFill>
              <a:latin typeface="黑体"/>
              <a:ea typeface="黑体"/>
            </a:endParaRPr>
          </a:p>
          <a:p>
            <a:pPr algn="r">
              <a:lnSpc>
                <a:spcPct val="130000"/>
              </a:lnSpc>
              <a:spcBef>
                <a:spcPts val="0"/>
              </a:spcBef>
            </a:pPr>
            <a:r>
              <a:rPr lang="en-US" altLang="zh-CN" sz="1400" dirty="0">
                <a:solidFill>
                  <a:srgbClr val="000000"/>
                </a:solidFill>
                <a:latin typeface="Arial" panose="020B0604020202020204" pitchFamily="34" charset="0"/>
                <a:ea typeface="黑体"/>
                <a:cs typeface="Arial" panose="020B0604020202020204" pitchFamily="34" charset="0"/>
              </a:rPr>
              <a:t>School of Computer Science and Technology</a:t>
            </a:r>
            <a:endParaRPr lang="zh-CN" altLang="en-US" sz="1400" dirty="0">
              <a:solidFill>
                <a:srgbClr val="000000"/>
              </a:solidFill>
              <a:latin typeface="Arial" panose="020B0604020202020204" pitchFamily="34" charset="0"/>
              <a:ea typeface="黑体"/>
              <a:cs typeface="Arial" panose="020B0604020202020204" pitchFamily="34" charset="0"/>
            </a:endParaRPr>
          </a:p>
        </p:txBody>
      </p:sp>
      <p:pic>
        <p:nvPicPr>
          <p:cNvPr id="58" name="图片 57">
            <a:extLst>
              <a:ext uri="{FF2B5EF4-FFF2-40B4-BE49-F238E27FC236}">
                <a16:creationId xmlns:a16="http://schemas.microsoft.com/office/drawing/2014/main" id="{930328CC-6381-4664-8721-B60A48C7DA4C}"/>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7158" y="89034"/>
            <a:ext cx="1677745" cy="1686468"/>
          </a:xfrm>
          <a:prstGeom prst="rect">
            <a:avLst/>
          </a:prstGeom>
        </p:spPr>
      </p:pic>
      <p:pic>
        <p:nvPicPr>
          <p:cNvPr id="59" name="图片 58">
            <a:extLst>
              <a:ext uri="{FF2B5EF4-FFF2-40B4-BE49-F238E27FC236}">
                <a16:creationId xmlns:a16="http://schemas.microsoft.com/office/drawing/2014/main" id="{7861A8C0-F42D-4A50-A82D-4229791630A6}"/>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1873936" y="620610"/>
            <a:ext cx="2914088" cy="865415"/>
          </a:xfrm>
          <a:prstGeom prst="rect">
            <a:avLst/>
          </a:prstGeom>
        </p:spPr>
      </p:pic>
      <p:cxnSp>
        <p:nvCxnSpPr>
          <p:cNvPr id="60" name="直接连接符 59">
            <a:extLst>
              <a:ext uri="{FF2B5EF4-FFF2-40B4-BE49-F238E27FC236}">
                <a16:creationId xmlns:a16="http://schemas.microsoft.com/office/drawing/2014/main" id="{7215E168-BF1B-4EAB-836B-62057382CE89}"/>
              </a:ext>
            </a:extLst>
          </p:cNvPr>
          <p:cNvCxnSpPr>
            <a:cxnSpLocks/>
          </p:cNvCxnSpPr>
          <p:nvPr userDrawn="1"/>
        </p:nvCxnSpPr>
        <p:spPr bwMode="auto">
          <a:xfrm>
            <a:off x="5092990" y="1536228"/>
            <a:ext cx="3799490" cy="0"/>
          </a:xfrm>
          <a:prstGeom prst="line">
            <a:avLst/>
          </a:prstGeom>
          <a:solidFill>
            <a:srgbClr val="9999FF"/>
          </a:solidFill>
          <a:ln w="57150" cap="flat" cmpd="tri" algn="ctr">
            <a:solidFill>
              <a:srgbClr val="C00000"/>
            </a:solidFill>
            <a:prstDash val="solid"/>
            <a:round/>
            <a:headEnd type="none" w="med" len="med"/>
            <a:tailEnd type="none" w="med" len="med"/>
          </a:ln>
          <a:effectLst/>
        </p:spPr>
      </p:cxnSp>
      <p:cxnSp>
        <p:nvCxnSpPr>
          <p:cNvPr id="61" name="直接连接符 60">
            <a:extLst>
              <a:ext uri="{FF2B5EF4-FFF2-40B4-BE49-F238E27FC236}">
                <a16:creationId xmlns:a16="http://schemas.microsoft.com/office/drawing/2014/main" id="{CEC0BCBA-62A5-4EEE-8949-155204FDA33B}"/>
              </a:ext>
            </a:extLst>
          </p:cNvPr>
          <p:cNvCxnSpPr>
            <a:cxnSpLocks/>
          </p:cNvCxnSpPr>
          <p:nvPr userDrawn="1"/>
        </p:nvCxnSpPr>
        <p:spPr bwMode="auto">
          <a:xfrm flipH="1">
            <a:off x="1873936" y="1536228"/>
            <a:ext cx="2914072" cy="0"/>
          </a:xfrm>
          <a:prstGeom prst="line">
            <a:avLst/>
          </a:prstGeom>
          <a:solidFill>
            <a:srgbClr val="9999FF"/>
          </a:solidFill>
          <a:ln w="57150" cap="flat" cmpd="tri" algn="ctr">
            <a:solidFill>
              <a:srgbClr val="C00000"/>
            </a:solidFill>
            <a:prstDash val="solid"/>
            <a:round/>
            <a:headEnd type="none" w="med" len="med"/>
            <a:tailEnd type="none" w="med" len="med"/>
          </a:ln>
          <a:effectLst/>
        </p:spPr>
      </p:cxnSp>
      <p:sp>
        <p:nvSpPr>
          <p:cNvPr id="62" name="Rectangle 16">
            <a:extLst>
              <a:ext uri="{FF2B5EF4-FFF2-40B4-BE49-F238E27FC236}">
                <a16:creationId xmlns:a16="http://schemas.microsoft.com/office/drawing/2014/main" id="{A2022064-6523-4E97-AEE8-460C10E4E4CC}"/>
              </a:ext>
            </a:extLst>
          </p:cNvPr>
          <p:cNvSpPr txBox="1">
            <a:spLocks noChangeArrowheads="1"/>
          </p:cNvSpPr>
          <p:nvPr userDrawn="1"/>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7D8CD90-EB6C-4EF8-843B-BC01DDFAB9E6}" type="datetime3">
              <a:rPr kumimoji="0" lang="zh-CN" altLang="en-US" sz="2000" b="1" i="0" u="none" strike="noStrike" kern="1200" cap="none" spc="0" normalizeH="0" baseline="0" noProof="0" smtClean="0">
                <a:ln>
                  <a:noFill/>
                </a:ln>
                <a:solidFill>
                  <a:srgbClr val="5D5DC0"/>
                </a:solidFill>
                <a:effectLst/>
                <a:uLnTx/>
                <a:uFillTx/>
                <a:latin typeface="Arial"/>
                <a:ea typeface="黑体" panose="02010609060101010101" pitchFamily="49" charset="-122"/>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2021年4月6日星期二</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Arial"/>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16:59</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591B6738-5A60-468E-A237-4E46B15B9A6B}"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549275"/>
            <a:ext cx="4213225" cy="6192838"/>
          </a:xfrm>
        </p:spPr>
        <p:txBody>
          <a:bodyPr/>
          <a:lstStyle>
            <a:lvl1pPr marL="271463" indent="-271463">
              <a:defRPr sz="2400"/>
            </a:lvl1pPr>
            <a:lvl2pPr marL="541338" indent="-269875">
              <a:defRPr sz="2400"/>
            </a:lvl2pPr>
            <a:lvl3pPr marL="804863" indent="-263525">
              <a:defRPr sz="2400"/>
            </a:lvl3pPr>
            <a:lvl4pPr marL="1074738" indent="-269875">
              <a:defRPr sz="2400">
                <a:latin typeface="+mn-lt"/>
                <a:ea typeface="楷体" panose="02010609060101010101" pitchFamily="49" charset="-122"/>
              </a:defRPr>
            </a:lvl4pPr>
            <a:lvl5pPr marL="1346200" indent="-271463">
              <a:defRPr sz="2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74003351-65E4-4A91-BB01-FC2D28FD7E9B}" type="slidenum">
              <a:rPr lang="zh-CN" altLang="en-US"/>
              <a:pPr/>
              <a:t>‹#›</a:t>
            </a:fld>
            <a:endParaRPr lang="en-US" altLang="zh-CN"/>
          </a:p>
        </p:txBody>
      </p:sp>
      <p:sp>
        <p:nvSpPr>
          <p:cNvPr id="7" name="日期占位符 6"/>
          <p:cNvSpPr>
            <a:spLocks noGrp="1"/>
          </p:cNvSpPr>
          <p:nvPr>
            <p:ph type="dt" sz="half" idx="12"/>
          </p:nvPr>
        </p:nvSpPr>
        <p:spPr/>
        <p:txBody>
          <a:bodyPr/>
          <a:lstStyle>
            <a:lvl1pPr>
              <a:defRPr/>
            </a:lvl1pPr>
          </a:lstStyle>
          <a:p>
            <a:endParaRPr lang="en-US" altLang="zh-CN"/>
          </a:p>
        </p:txBody>
      </p:sp>
      <p:sp>
        <p:nvSpPr>
          <p:cNvPr id="8" name="内容占位符 2">
            <a:extLst>
              <a:ext uri="{FF2B5EF4-FFF2-40B4-BE49-F238E27FC236}">
                <a16:creationId xmlns:a16="http://schemas.microsoft.com/office/drawing/2014/main" id="{A0200438-5E57-4FC3-B46B-7D6F05BE8A39}"/>
              </a:ext>
            </a:extLst>
          </p:cNvPr>
          <p:cNvSpPr>
            <a:spLocks noGrp="1"/>
          </p:cNvSpPr>
          <p:nvPr>
            <p:ph sz="half" idx="13"/>
          </p:nvPr>
        </p:nvSpPr>
        <p:spPr>
          <a:xfrm>
            <a:off x="4823271" y="549275"/>
            <a:ext cx="4213225" cy="6192838"/>
          </a:xfrm>
        </p:spPr>
        <p:txBody>
          <a:bodyPr/>
          <a:lstStyle>
            <a:lvl1pPr marL="271463" indent="-271463">
              <a:defRPr sz="2400"/>
            </a:lvl1pPr>
            <a:lvl2pPr marL="541338" indent="-269875">
              <a:defRPr sz="2400"/>
            </a:lvl2pPr>
            <a:lvl3pPr marL="804863" indent="-263525">
              <a:defRPr sz="2400"/>
            </a:lvl3pPr>
            <a:lvl4pPr marL="1074738" indent="-269875">
              <a:defRPr sz="2400">
                <a:latin typeface="+mn-lt"/>
                <a:ea typeface="楷体" panose="02010609060101010101" pitchFamily="49" charset="-122"/>
              </a:defRPr>
            </a:lvl4pPr>
            <a:lvl5pPr marL="1346200" indent="-271463">
              <a:defRPr sz="2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2D088450-2E50-484F-95DA-3FDD08A11686}" type="slidenum">
              <a:rPr lang="zh-CN" altLang="en-US"/>
              <a:pPr/>
              <a:t>‹#›</a:t>
            </a:fld>
            <a:endParaRPr lang="en-US" altLang="zh-CN"/>
          </a:p>
        </p:txBody>
      </p:sp>
      <p:sp>
        <p:nvSpPr>
          <p:cNvPr id="5" name="日期占位符 4"/>
          <p:cNvSpPr>
            <a:spLocks noGrp="1"/>
          </p:cNvSpPr>
          <p:nvPr>
            <p:ph type="dt" sz="half" idx="12"/>
          </p:nvPr>
        </p:nvSpPr>
        <p:spPr/>
        <p:txBody>
          <a:bodyPr/>
          <a:lstStyle>
            <a:lvl1pPr>
              <a:defRPr/>
            </a:lvl1pPr>
          </a:lstStyle>
          <a:p>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0A5406F1-B055-4B6E-B454-FCAD0C40DF27}" type="slidenum">
              <a:rPr lang="zh-CN" altLang="en-US"/>
              <a:pPr/>
              <a:t>‹#›</a:t>
            </a:fld>
            <a:endParaRPr lang="en-US" altLang="zh-CN"/>
          </a:p>
        </p:txBody>
      </p:sp>
      <p:sp>
        <p:nvSpPr>
          <p:cNvPr id="4" name="日期占位符 3"/>
          <p:cNvSpPr>
            <a:spLocks noGrp="1"/>
          </p:cNvSpPr>
          <p:nvPr>
            <p:ph type="dt" sz="half" idx="12"/>
          </p:nvPr>
        </p:nvSpPr>
        <p:spPr/>
        <p:txBody>
          <a:bodyPr/>
          <a:lstStyle>
            <a:lvl1pPr>
              <a:defRPr/>
            </a:lvl1pPr>
          </a:lstStyle>
          <a:p>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0" y="0"/>
            <a:ext cx="9144000" cy="566738"/>
            <a:chOff x="0" y="0"/>
            <a:chExt cx="9144000" cy="566738"/>
          </a:xfrm>
        </p:grpSpPr>
        <p:sp>
          <p:nvSpPr>
            <p:cNvPr id="178181" name="Rectangle 5"/>
            <p:cNvSpPr>
              <a:spLocks noChangeArrowheads="1"/>
            </p:cNvSpPr>
            <p:nvPr userDrawn="1"/>
          </p:nvSpPr>
          <p:spPr bwMode="auto">
            <a:xfrm>
              <a:off x="0" y="0"/>
              <a:ext cx="285750" cy="546100"/>
            </a:xfrm>
            <a:prstGeom prst="rect">
              <a:avLst/>
            </a:prstGeom>
            <a:gradFill rotWithShape="0">
              <a:gsLst>
                <a:gs pos="0">
                  <a:srgbClr val="CDCDE6"/>
                </a:gs>
                <a:gs pos="100000">
                  <a:schemeClr val="bg1"/>
                </a:gs>
              </a:gsLst>
              <a:lin ang="0" scaled="1"/>
            </a:gradFill>
            <a:ln w="9525">
              <a:noFill/>
              <a:miter lim="800000"/>
              <a:headEnd/>
              <a:tailEnd/>
            </a:ln>
            <a:effectLst/>
          </p:spPr>
          <p:txBody>
            <a:bodyPr wrap="none" anchor="ctr"/>
            <a:lstStyle/>
            <a:p>
              <a:endParaRPr lang="zh-CN" altLang="en-US" b="0"/>
            </a:p>
          </p:txBody>
        </p:sp>
        <p:sp>
          <p:nvSpPr>
            <p:cNvPr id="178182" name="Rectangle 6"/>
            <p:cNvSpPr>
              <a:spLocks noChangeArrowheads="1"/>
            </p:cNvSpPr>
            <p:nvPr userDrawn="1"/>
          </p:nvSpPr>
          <p:spPr bwMode="auto">
            <a:xfrm>
              <a:off x="377825" y="134938"/>
              <a:ext cx="8731250" cy="274638"/>
            </a:xfrm>
            <a:prstGeom prst="rect">
              <a:avLst/>
            </a:prstGeom>
            <a:gradFill rotWithShape="0">
              <a:gsLst>
                <a:gs pos="0">
                  <a:srgbClr val="FFFFCC"/>
                </a:gs>
                <a:gs pos="100000">
                  <a:schemeClr val="bg1"/>
                </a:gs>
              </a:gsLst>
              <a:lin ang="0" scaled="1"/>
            </a:gradFill>
            <a:ln w="9525">
              <a:noFill/>
              <a:miter lim="800000"/>
              <a:headEnd/>
              <a:tailEnd/>
            </a:ln>
          </p:spPr>
          <p:txBody>
            <a:bodyPr/>
            <a:lstStyle/>
            <a:p>
              <a:pPr algn="l"/>
              <a:endParaRPr lang="zh-CN" altLang="en-US" b="0"/>
            </a:p>
          </p:txBody>
        </p:sp>
        <p:sp>
          <p:nvSpPr>
            <p:cNvPr id="178183" name="Rectangle 7"/>
            <p:cNvSpPr>
              <a:spLocks noChangeArrowheads="1"/>
            </p:cNvSpPr>
            <p:nvPr userDrawn="1"/>
          </p:nvSpPr>
          <p:spPr bwMode="auto">
            <a:xfrm>
              <a:off x="374650" y="134938"/>
              <a:ext cx="138113" cy="141288"/>
            </a:xfrm>
            <a:prstGeom prst="rect">
              <a:avLst/>
            </a:prstGeom>
            <a:solidFill>
              <a:srgbClr val="33CC33">
                <a:alpha val="14999"/>
              </a:srgbClr>
            </a:solidFill>
            <a:ln w="9525">
              <a:noFill/>
              <a:miter lim="800000"/>
              <a:headEnd/>
              <a:tailEnd/>
            </a:ln>
          </p:spPr>
          <p:txBody>
            <a:bodyPr/>
            <a:lstStyle/>
            <a:p>
              <a:pPr algn="l"/>
              <a:endParaRPr lang="zh-CN" altLang="en-US" sz="1800" b="0">
                <a:solidFill>
                  <a:schemeClr val="hlink"/>
                </a:solidFill>
                <a:latin typeface="Arial" charset="0"/>
              </a:endParaRPr>
            </a:p>
          </p:txBody>
        </p:sp>
        <p:sp>
          <p:nvSpPr>
            <p:cNvPr id="178184" name="Rectangle 8"/>
            <p:cNvSpPr>
              <a:spLocks noChangeArrowheads="1"/>
            </p:cNvSpPr>
            <p:nvPr userDrawn="1"/>
          </p:nvSpPr>
          <p:spPr bwMode="auto">
            <a:xfrm>
              <a:off x="512763" y="0"/>
              <a:ext cx="139700" cy="138113"/>
            </a:xfrm>
            <a:prstGeom prst="rect">
              <a:avLst/>
            </a:prstGeom>
            <a:solidFill>
              <a:srgbClr val="33CC33">
                <a:alpha val="14999"/>
              </a:srgbClr>
            </a:solidFill>
            <a:ln w="9525">
              <a:noFill/>
              <a:miter lim="800000"/>
              <a:headEnd/>
              <a:tailEnd/>
            </a:ln>
          </p:spPr>
          <p:txBody>
            <a:bodyPr/>
            <a:lstStyle/>
            <a:p>
              <a:pPr algn="l"/>
              <a:endParaRPr lang="zh-CN" altLang="en-US" sz="1800" b="0">
                <a:solidFill>
                  <a:schemeClr val="hlink"/>
                </a:solidFill>
                <a:latin typeface="Arial" charset="0"/>
              </a:endParaRPr>
            </a:p>
          </p:txBody>
        </p:sp>
        <p:sp>
          <p:nvSpPr>
            <p:cNvPr id="178185" name="Rectangle 9"/>
            <p:cNvSpPr>
              <a:spLocks noChangeArrowheads="1"/>
            </p:cNvSpPr>
            <p:nvPr userDrawn="1"/>
          </p:nvSpPr>
          <p:spPr bwMode="auto">
            <a:xfrm>
              <a:off x="512763" y="134938"/>
              <a:ext cx="139700" cy="141288"/>
            </a:xfrm>
            <a:prstGeom prst="rect">
              <a:avLst/>
            </a:prstGeom>
            <a:solidFill>
              <a:srgbClr val="33CC33">
                <a:alpha val="30000"/>
              </a:srgbClr>
            </a:solidFill>
            <a:ln w="9525">
              <a:noFill/>
              <a:miter lim="800000"/>
              <a:headEnd/>
              <a:tailEnd/>
            </a:ln>
          </p:spPr>
          <p:txBody>
            <a:bodyPr/>
            <a:lstStyle/>
            <a:p>
              <a:pPr algn="l"/>
              <a:endParaRPr lang="zh-CN" altLang="en-US" sz="1800" b="0">
                <a:solidFill>
                  <a:schemeClr val="accent2"/>
                </a:solidFill>
                <a:latin typeface="Arial" charset="0"/>
              </a:endParaRPr>
            </a:p>
          </p:txBody>
        </p:sp>
        <p:sp>
          <p:nvSpPr>
            <p:cNvPr id="178186" name="Rectangle 10"/>
            <p:cNvSpPr>
              <a:spLocks noChangeArrowheads="1"/>
            </p:cNvSpPr>
            <p:nvPr userDrawn="1"/>
          </p:nvSpPr>
          <p:spPr bwMode="auto">
            <a:xfrm>
              <a:off x="239713" y="274638"/>
              <a:ext cx="136525" cy="138113"/>
            </a:xfrm>
            <a:prstGeom prst="rect">
              <a:avLst/>
            </a:prstGeom>
            <a:solidFill>
              <a:srgbClr val="33CC33">
                <a:alpha val="14999"/>
              </a:srgbClr>
            </a:solidFill>
            <a:ln w="9525">
              <a:noFill/>
              <a:miter lim="800000"/>
              <a:headEnd/>
              <a:tailEnd/>
            </a:ln>
          </p:spPr>
          <p:txBody>
            <a:bodyPr/>
            <a:lstStyle/>
            <a:p>
              <a:pPr algn="l"/>
              <a:endParaRPr lang="zh-CN" altLang="en-US" sz="1800" b="0">
                <a:solidFill>
                  <a:schemeClr val="hlink"/>
                </a:solidFill>
                <a:latin typeface="Arial" charset="0"/>
              </a:endParaRPr>
            </a:p>
          </p:txBody>
        </p:sp>
        <p:sp>
          <p:nvSpPr>
            <p:cNvPr id="178187" name="Rectangle 11"/>
            <p:cNvSpPr>
              <a:spLocks noChangeArrowheads="1"/>
            </p:cNvSpPr>
            <p:nvPr userDrawn="1"/>
          </p:nvSpPr>
          <p:spPr bwMode="auto">
            <a:xfrm>
              <a:off x="96838" y="136525"/>
              <a:ext cx="141288" cy="138113"/>
            </a:xfrm>
            <a:prstGeom prst="rect">
              <a:avLst/>
            </a:prstGeom>
            <a:solidFill>
              <a:srgbClr val="FF00FF">
                <a:alpha val="20000"/>
              </a:srgbClr>
            </a:solidFill>
            <a:ln w="9525">
              <a:noFill/>
              <a:miter lim="800000"/>
              <a:headEnd/>
              <a:tailEnd/>
            </a:ln>
          </p:spPr>
          <p:txBody>
            <a:bodyPr/>
            <a:lstStyle/>
            <a:p>
              <a:pPr algn="l"/>
              <a:endParaRPr lang="zh-CN" altLang="en-US" b="0"/>
            </a:p>
          </p:txBody>
        </p:sp>
        <p:sp>
          <p:nvSpPr>
            <p:cNvPr id="178188" name="Rectangle 12"/>
            <p:cNvSpPr>
              <a:spLocks noChangeArrowheads="1"/>
            </p:cNvSpPr>
            <p:nvPr userDrawn="1"/>
          </p:nvSpPr>
          <p:spPr bwMode="auto">
            <a:xfrm>
              <a:off x="374650" y="271463"/>
              <a:ext cx="138113" cy="138113"/>
            </a:xfrm>
            <a:prstGeom prst="rect">
              <a:avLst/>
            </a:prstGeom>
            <a:solidFill>
              <a:srgbClr val="33CC33">
                <a:alpha val="30000"/>
              </a:srgbClr>
            </a:solidFill>
            <a:ln w="9525">
              <a:noFill/>
              <a:miter lim="800000"/>
              <a:headEnd/>
              <a:tailEnd/>
            </a:ln>
          </p:spPr>
          <p:txBody>
            <a:bodyPr/>
            <a:lstStyle/>
            <a:p>
              <a:pPr algn="l"/>
              <a:endParaRPr lang="zh-CN" altLang="en-US" sz="1800" b="0">
                <a:solidFill>
                  <a:schemeClr val="accent2"/>
                </a:solidFill>
                <a:latin typeface="Arial" charset="0"/>
              </a:endParaRPr>
            </a:p>
          </p:txBody>
        </p:sp>
        <p:sp>
          <p:nvSpPr>
            <p:cNvPr id="178189" name="Rectangle 13"/>
            <p:cNvSpPr>
              <a:spLocks noChangeArrowheads="1"/>
            </p:cNvSpPr>
            <p:nvPr userDrawn="1"/>
          </p:nvSpPr>
          <p:spPr bwMode="auto">
            <a:xfrm>
              <a:off x="239713" y="409575"/>
              <a:ext cx="136525" cy="136525"/>
            </a:xfrm>
            <a:prstGeom prst="rect">
              <a:avLst/>
            </a:prstGeom>
            <a:solidFill>
              <a:srgbClr val="33CC33">
                <a:alpha val="30000"/>
              </a:srgbClr>
            </a:solidFill>
            <a:ln w="9525">
              <a:noFill/>
              <a:miter lim="800000"/>
              <a:headEnd/>
              <a:tailEnd/>
            </a:ln>
          </p:spPr>
          <p:txBody>
            <a:bodyPr/>
            <a:lstStyle/>
            <a:p>
              <a:pPr algn="l"/>
              <a:endParaRPr lang="zh-CN" altLang="en-US" sz="1800" b="0">
                <a:solidFill>
                  <a:schemeClr val="accent2"/>
                </a:solidFill>
                <a:latin typeface="Arial" charset="0"/>
              </a:endParaRPr>
            </a:p>
          </p:txBody>
        </p:sp>
        <p:sp>
          <p:nvSpPr>
            <p:cNvPr id="178193" name="Rectangle 17"/>
            <p:cNvSpPr>
              <a:spLocks noChangeArrowheads="1"/>
            </p:cNvSpPr>
            <p:nvPr userDrawn="1"/>
          </p:nvSpPr>
          <p:spPr bwMode="auto">
            <a:xfrm>
              <a:off x="0" y="520700"/>
              <a:ext cx="9144000" cy="46038"/>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lgn="l"/>
              <a:endParaRPr lang="zh-CN" altLang="en-US" b="0"/>
            </a:p>
          </p:txBody>
        </p:sp>
      </p:grpSp>
      <p:sp>
        <p:nvSpPr>
          <p:cNvPr id="178178" name="Rectangle 2"/>
          <p:cNvSpPr>
            <a:spLocks noGrp="1" noChangeArrowheads="1"/>
          </p:cNvSpPr>
          <p:nvPr userDrawn="1">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a:latin typeface="+mj-lt"/>
              </a:defRPr>
            </a:lvl1pPr>
          </a:lstStyle>
          <a:p>
            <a:endParaRPr lang="en-US" altLang="zh-CN"/>
          </a:p>
        </p:txBody>
      </p:sp>
      <p:sp>
        <p:nvSpPr>
          <p:cNvPr id="178179" name="Rectangle 3"/>
          <p:cNvSpPr>
            <a:spLocks noGrp="1" noChangeArrowheads="1"/>
          </p:cNvSpPr>
          <p:nvPr userDrawn="1">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Black" pitchFamily="34" charset="0"/>
              </a:defRPr>
            </a:lvl1pPr>
          </a:lstStyle>
          <a:p>
            <a:fld id="{5CE32F5F-3FEF-4C52-B689-0CC572345CD4}" type="slidenum">
              <a:rPr lang="zh-CN" altLang="en-US"/>
              <a:pPr/>
              <a:t>‹#›</a:t>
            </a:fld>
            <a:endParaRPr lang="en-US" altLang="zh-CN"/>
          </a:p>
        </p:txBody>
      </p:sp>
      <p:sp>
        <p:nvSpPr>
          <p:cNvPr id="178190" name="Rectangle 14"/>
          <p:cNvSpPr>
            <a:spLocks noGrp="1" noChangeArrowheads="1"/>
          </p:cNvSpPr>
          <p:nvPr userDrawn="1">
            <p:ph type="title"/>
          </p:nvPr>
        </p:nvSpPr>
        <p:spPr bwMode="auto">
          <a:xfrm>
            <a:off x="593725" y="46038"/>
            <a:ext cx="8442325" cy="520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78191" name="Rectangle 15"/>
          <p:cNvSpPr>
            <a:spLocks noGrp="1" noChangeArrowheads="1"/>
          </p:cNvSpPr>
          <p:nvPr userDrawn="1">
            <p:ph type="body" idx="1"/>
          </p:nvPr>
        </p:nvSpPr>
        <p:spPr bwMode="auto">
          <a:xfrm>
            <a:off x="457200" y="549275"/>
            <a:ext cx="8578850" cy="619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8192" name="Rectangle 16"/>
          <p:cNvSpPr>
            <a:spLocks noGrp="1" noChangeArrowheads="1"/>
          </p:cNvSpPr>
          <p:nvPr userDrawn="1">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1">
                <a:latin typeface="+mj-lt"/>
              </a:defRPr>
            </a:lvl1pPr>
          </a:lstStyle>
          <a:p>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9" r:id="rId4"/>
    <p:sldLayoutId id="2147483660" r:id="rId5"/>
  </p:sldLayoutIdLst>
  <p:transition spd="med"/>
  <p:hf hdr="0" ftr="0" dt="0"/>
  <p:txStyles>
    <p:title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宋体" panose="02010600030101010101" pitchFamily="2" charset="-122"/>
          <a:cs typeface="+mn-cs"/>
        </a:defRPr>
      </a:lvl1pPr>
      <a:lvl2pPr marL="719138" indent="-36353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宋体" panose="02010600030101010101" pitchFamily="2" charset="-122"/>
        </a:defRPr>
      </a:lvl2pPr>
      <a:lvl3pPr marL="1074738" indent="-355600" algn="l" rtl="0" fontAlgn="base">
        <a:spcBef>
          <a:spcPct val="20000"/>
        </a:spcBef>
        <a:spcAft>
          <a:spcPct val="0"/>
        </a:spcAft>
        <a:buClr>
          <a:srgbClr val="FF6600"/>
        </a:buClr>
        <a:buSzPct val="65000"/>
        <a:buFont typeface="Wingdings" pitchFamily="2" charset="2"/>
        <a:buChar char="p"/>
        <a:defRPr sz="2800" b="1">
          <a:solidFill>
            <a:schemeClr val="tx1"/>
          </a:solidFill>
          <a:latin typeface="+mn-lt"/>
          <a:ea typeface="楷体" panose="02010609060101010101" pitchFamily="49" charset="-122"/>
        </a:defRPr>
      </a:lvl3pPr>
      <a:lvl4pPr marL="1439863" indent="-36512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宋体" panose="02010600030101010101" pitchFamily="2" charset="-122"/>
        </a:defRPr>
      </a:lvl4pPr>
      <a:lvl5pPr marL="1795463" indent="-355600"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1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0.png"/><Relationship Id="rId7" Type="http://schemas.openxmlformats.org/officeDocument/2006/relationships/slide" Target="slide10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5.xml"/><Relationship Id="rId5" Type="http://schemas.openxmlformats.org/officeDocument/2006/relationships/slide" Target="slide104.xml"/><Relationship Id="rId4" Type="http://schemas.openxmlformats.org/officeDocument/2006/relationships/slide" Target="slide103.xml"/></Relationships>
</file>

<file path=ppt/slides/_rels/slide103.xml.rels><?xml version="1.0" encoding="UTF-8" standalone="yes"?>
<Relationships xmlns="http://schemas.openxmlformats.org/package/2006/relationships"><Relationship Id="rId2" Type="http://schemas.openxmlformats.org/officeDocument/2006/relationships/slide" Target="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 Target="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slide" Target="slide1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14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5.xml"/><Relationship Id="rId7" Type="http://schemas.openxmlformats.org/officeDocument/2006/relationships/slide" Target="slide41.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32.xml"/><Relationship Id="rId5" Type="http://schemas.openxmlformats.org/officeDocument/2006/relationships/slide" Target="slide39.xml"/><Relationship Id="rId10" Type="http://schemas.openxmlformats.org/officeDocument/2006/relationships/slide" Target="slide31.xml"/><Relationship Id="rId4" Type="http://schemas.openxmlformats.org/officeDocument/2006/relationships/slide" Target="slide36.xml"/><Relationship Id="rId9" Type="http://schemas.openxmlformats.org/officeDocument/2006/relationships/slide" Target="slide48.xml"/></Relationships>
</file>

<file path=ppt/slides/_rels/slide34.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8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slide" Target="slide1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13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A42956-F2AA-4686-AA46-66ED57F94104}"/>
              </a:ext>
            </a:extLst>
          </p:cNvPr>
          <p:cNvSpPr>
            <a:spLocks noGrp="1"/>
          </p:cNvSpPr>
          <p:nvPr>
            <p:ph type="ctrTitle"/>
          </p:nvPr>
        </p:nvSpPr>
        <p:spPr/>
        <p:txBody>
          <a:bodyPr/>
          <a:lstStyle/>
          <a:p>
            <a:pPr>
              <a:spcBef>
                <a:spcPct val="10000"/>
              </a:spcBef>
            </a:pPr>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指令系统概述</a:t>
            </a:r>
          </a:p>
        </p:txBody>
      </p:sp>
      <p:sp>
        <p:nvSpPr>
          <p:cNvPr id="3" name="内容占位符 2"/>
          <p:cNvSpPr>
            <a:spLocks noGrp="1"/>
          </p:cNvSpPr>
          <p:nvPr>
            <p:ph idx="1"/>
          </p:nvPr>
        </p:nvSpPr>
        <p:spPr>
          <a:xfrm>
            <a:off x="611560" y="1052735"/>
            <a:ext cx="8424490" cy="5689377"/>
          </a:xfrm>
        </p:spPr>
        <p:txBody>
          <a:bodyPr/>
          <a:lstStyle/>
          <a:p>
            <a:pPr>
              <a:buNone/>
            </a:pPr>
            <a:r>
              <a:rPr lang="zh-CN" altLang="en-US"/>
              <a:t>指令系统设计内容：</a:t>
            </a:r>
            <a:endParaRPr lang="en-US" altLang="zh-CN"/>
          </a:p>
          <a:p>
            <a:r>
              <a:rPr lang="zh-CN" altLang="en-US"/>
              <a:t>指令的</a:t>
            </a:r>
            <a:r>
              <a:rPr lang="zh-CN" altLang="en-US">
                <a:solidFill>
                  <a:srgbClr val="FF0000"/>
                </a:solidFill>
              </a:rPr>
              <a:t>功能</a:t>
            </a:r>
            <a:r>
              <a:rPr lang="zh-CN" altLang="en-US"/>
              <a:t>：由计算机的功能确定</a:t>
            </a:r>
            <a:endParaRPr lang="en-US" altLang="zh-CN"/>
          </a:p>
          <a:p>
            <a:r>
              <a:rPr lang="zh-CN" altLang="en-US"/>
              <a:t>指令的</a:t>
            </a:r>
            <a:r>
              <a:rPr lang="zh-CN" altLang="en-US">
                <a:solidFill>
                  <a:srgbClr val="FF0000"/>
                </a:solidFill>
              </a:rPr>
              <a:t>格式</a:t>
            </a:r>
            <a:r>
              <a:rPr lang="zh-CN" altLang="en-US"/>
              <a:t>：</a:t>
            </a:r>
            <a:endParaRPr lang="en-US" altLang="zh-CN"/>
          </a:p>
          <a:p>
            <a:pPr lvl="1"/>
            <a:r>
              <a:rPr lang="zh-CN" altLang="en-US"/>
              <a:t>计算机字长</a:t>
            </a:r>
            <a:endParaRPr lang="en-US" altLang="zh-CN"/>
          </a:p>
          <a:p>
            <a:pPr lvl="1"/>
            <a:r>
              <a:rPr lang="zh-CN" altLang="en-US"/>
              <a:t>存储器容量、存储模式</a:t>
            </a:r>
            <a:endParaRPr lang="en-US" altLang="zh-CN"/>
          </a:p>
          <a:p>
            <a:pPr lvl="1"/>
            <a:r>
              <a:rPr lang="zh-CN" altLang="en-US"/>
              <a:t>寄存器组织</a:t>
            </a:r>
            <a:endParaRPr lang="en-US" altLang="zh-CN"/>
          </a:p>
          <a:p>
            <a:pPr lvl="1"/>
            <a:r>
              <a:rPr lang="zh-CN" altLang="en-US"/>
              <a:t>数据类型</a:t>
            </a:r>
            <a:endParaRPr lang="en-US" altLang="zh-CN"/>
          </a:p>
          <a:p>
            <a:pPr lvl="1"/>
            <a:r>
              <a:rPr lang="zh-CN" altLang="en-US"/>
              <a:t>硬件结构复杂度</a:t>
            </a:r>
            <a:endParaRPr lang="en-US" altLang="zh-CN"/>
          </a:p>
          <a:p>
            <a:pPr lvl="1"/>
            <a:r>
              <a:rPr lang="zh-CN" altLang="en-US"/>
              <a:t>运算性能</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10</a:t>
            </a:fld>
            <a:endParaRPr lang="en-US" altLang="zh-CN"/>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100</a:t>
            </a:fld>
            <a:endParaRPr lang="en-US" altLang="zh-CN"/>
          </a:p>
        </p:txBody>
      </p:sp>
      <p:sp>
        <p:nvSpPr>
          <p:cNvPr id="5" name="内容占位符 4"/>
          <p:cNvSpPr>
            <a:spLocks noGrp="1"/>
          </p:cNvSpPr>
          <p:nvPr>
            <p:ph idx="1"/>
          </p:nvPr>
        </p:nvSpPr>
        <p:spPr>
          <a:xfrm>
            <a:off x="683568" y="764703"/>
            <a:ext cx="8352482" cy="5616625"/>
          </a:xfrm>
        </p:spPr>
        <p:txBody>
          <a:bodyPr/>
          <a:lstStyle/>
          <a:p>
            <a:pPr>
              <a:spcBef>
                <a:spcPct val="10000"/>
              </a:spcBef>
              <a:buNone/>
            </a:pPr>
            <a:r>
              <a:rPr lang="en-US" altLang="zh-CN"/>
              <a:t>RISC</a:t>
            </a:r>
            <a:r>
              <a:rPr lang="zh-CN" altLang="en-US"/>
              <a:t>的关键技术：</a:t>
            </a:r>
          </a:p>
          <a:p>
            <a:pPr>
              <a:spcBef>
                <a:spcPct val="10000"/>
              </a:spcBef>
            </a:pPr>
            <a:r>
              <a:rPr lang="zh-CN" altLang="en-US"/>
              <a:t>延时转移技术</a:t>
            </a:r>
          </a:p>
          <a:p>
            <a:pPr>
              <a:spcBef>
                <a:spcPct val="10000"/>
              </a:spcBef>
            </a:pPr>
            <a:r>
              <a:rPr lang="zh-CN" altLang="en-US"/>
              <a:t>指令取消技术</a:t>
            </a:r>
          </a:p>
          <a:p>
            <a:pPr>
              <a:spcBef>
                <a:spcPct val="10000"/>
              </a:spcBef>
            </a:pPr>
            <a:r>
              <a:rPr lang="zh-CN" altLang="en-US"/>
              <a:t>指令流调整技术</a:t>
            </a:r>
          </a:p>
          <a:p>
            <a:pPr>
              <a:spcBef>
                <a:spcPct val="10000"/>
              </a:spcBef>
            </a:pPr>
            <a:r>
              <a:rPr lang="zh-CN" altLang="en-US"/>
              <a:t>重叠寄存器窗口技术</a:t>
            </a:r>
          </a:p>
          <a:p>
            <a:pPr>
              <a:spcBef>
                <a:spcPct val="10000"/>
              </a:spcBef>
            </a:pPr>
            <a:r>
              <a:rPr lang="zh-CN" altLang="en-US"/>
              <a:t>以硬件为主固件为辅</a:t>
            </a:r>
            <a:endParaRPr lang="en-US" altLang="zh-CN"/>
          </a:p>
        </p:txBody>
      </p:sp>
      <p:sp>
        <p:nvSpPr>
          <p:cNvPr id="6" name="动作按钮: 信息 5">
            <a:hlinkClick r:id="rId2" action="ppaction://hlinksldjump" highlightClick="1"/>
          </p:cNvPr>
          <p:cNvSpPr/>
          <p:nvPr/>
        </p:nvSpPr>
        <p:spPr bwMode="auto">
          <a:xfrm>
            <a:off x="4499769" y="2708920"/>
            <a:ext cx="360040" cy="36004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7" name="标题 6">
            <a:extLst>
              <a:ext uri="{FF2B5EF4-FFF2-40B4-BE49-F238E27FC236}">
                <a16:creationId xmlns:a16="http://schemas.microsoft.com/office/drawing/2014/main" id="{C9999921-C465-41F6-AC15-2C920A2B28C4}"/>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101</a:t>
            </a:fld>
            <a:endParaRPr lang="en-US" altLang="zh-CN"/>
          </a:p>
        </p:txBody>
      </p:sp>
      <p:sp>
        <p:nvSpPr>
          <p:cNvPr id="5" name="内容占位符 4"/>
          <p:cNvSpPr>
            <a:spLocks noGrp="1"/>
          </p:cNvSpPr>
          <p:nvPr>
            <p:ph idx="1"/>
          </p:nvPr>
        </p:nvSpPr>
        <p:spPr>
          <a:xfrm>
            <a:off x="467544" y="620688"/>
            <a:ext cx="8578850" cy="2519685"/>
          </a:xfrm>
        </p:spPr>
        <p:txBody>
          <a:bodyPr/>
          <a:lstStyle/>
          <a:p>
            <a:pPr>
              <a:spcBef>
                <a:spcPct val="10000"/>
              </a:spcBef>
            </a:pPr>
            <a:r>
              <a:rPr lang="en-US" altLang="zh-CN"/>
              <a:t>RISC</a:t>
            </a:r>
            <a:r>
              <a:rPr lang="zh-CN" altLang="en-US"/>
              <a:t>设计中包括某些</a:t>
            </a:r>
            <a:r>
              <a:rPr lang="en-US" altLang="zh-CN"/>
              <a:t>CISC</a:t>
            </a:r>
            <a:r>
              <a:rPr lang="zh-CN" altLang="en-US"/>
              <a:t>特色会有好处</a:t>
            </a:r>
          </a:p>
          <a:p>
            <a:pPr>
              <a:spcBef>
                <a:spcPct val="10000"/>
              </a:spcBef>
            </a:pPr>
            <a:r>
              <a:rPr lang="en-US" altLang="zh-CN"/>
              <a:t>CISC</a:t>
            </a:r>
            <a:r>
              <a:rPr lang="zh-CN" altLang="en-US"/>
              <a:t>设计也应吸纳</a:t>
            </a:r>
            <a:r>
              <a:rPr lang="en-US" altLang="zh-CN"/>
              <a:t>RISC</a:t>
            </a:r>
            <a:r>
              <a:rPr lang="zh-CN" altLang="en-US"/>
              <a:t>优点增强自身性能</a:t>
            </a:r>
          </a:p>
          <a:p>
            <a:pPr>
              <a:spcBef>
                <a:spcPct val="10000"/>
              </a:spcBef>
            </a:pPr>
            <a:r>
              <a:rPr lang="zh-CN" altLang="en-US"/>
              <a:t>兼具</a:t>
            </a:r>
            <a:r>
              <a:rPr lang="en-US" altLang="zh-CN"/>
              <a:t>RISC</a:t>
            </a:r>
            <a:r>
              <a:rPr lang="zh-CN" altLang="en-US"/>
              <a:t>和</a:t>
            </a:r>
            <a:r>
              <a:rPr lang="en-US" altLang="zh-CN"/>
              <a:t>CISC</a:t>
            </a:r>
            <a:r>
              <a:rPr lang="zh-CN" altLang="en-US"/>
              <a:t>特征的处理器：</a:t>
            </a:r>
          </a:p>
          <a:p>
            <a:pPr lvl="1">
              <a:spcBef>
                <a:spcPct val="10000"/>
              </a:spcBef>
            </a:pPr>
            <a:r>
              <a:rPr lang="en-US" altLang="zh-CN"/>
              <a:t>PowerPC</a:t>
            </a:r>
            <a:r>
              <a:rPr lang="zh-CN" altLang="en-US"/>
              <a:t>：在</a:t>
            </a:r>
            <a:r>
              <a:rPr lang="en-US" altLang="zh-CN"/>
              <a:t>RISC</a:t>
            </a:r>
            <a:r>
              <a:rPr lang="zh-CN" altLang="en-US"/>
              <a:t>设计中融入了</a:t>
            </a:r>
            <a:r>
              <a:rPr lang="en-US" altLang="zh-CN"/>
              <a:t>CISC</a:t>
            </a:r>
            <a:endParaRPr lang="zh-CN" altLang="en-US"/>
          </a:p>
          <a:p>
            <a:pPr lvl="1">
              <a:spcBef>
                <a:spcPct val="10000"/>
              </a:spcBef>
            </a:pPr>
            <a:r>
              <a:rPr lang="en-US" altLang="zh-CN"/>
              <a:t>Pentium</a:t>
            </a:r>
            <a:r>
              <a:rPr lang="zh-CN" altLang="en-US"/>
              <a:t>处理器：采纳了</a:t>
            </a:r>
            <a:r>
              <a:rPr lang="en-US" altLang="zh-CN"/>
              <a:t>RISC</a:t>
            </a:r>
            <a:r>
              <a:rPr lang="zh-CN" altLang="en-US"/>
              <a:t>特征</a:t>
            </a:r>
            <a:endParaRPr lang="en-US" altLang="zh-CN"/>
          </a:p>
        </p:txBody>
      </p:sp>
      <p:sp>
        <p:nvSpPr>
          <p:cNvPr id="6" name="Rectangle 3"/>
          <p:cNvSpPr txBox="1">
            <a:spLocks noChangeArrowheads="1"/>
          </p:cNvSpPr>
          <p:nvPr/>
        </p:nvSpPr>
        <p:spPr bwMode="auto">
          <a:xfrm>
            <a:off x="468188" y="3788693"/>
            <a:ext cx="8496300" cy="252062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RISC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和</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CISC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正逐渐融合。</a:t>
            </a:r>
          </a:p>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随着芯片密度和硬件速度提高，</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RISC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系统已经越来越复杂。</a:t>
            </a:r>
          </a:p>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Char char="n"/>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CISC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设计也关注与</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RISC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相同的技术焦点，如增加通用寄存器数量和更加强调指令流水线设计等。</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
        <p:nvSpPr>
          <p:cNvPr id="7" name="Rectangle 4"/>
          <p:cNvSpPr>
            <a:spLocks noChangeArrowheads="1"/>
          </p:cNvSpPr>
          <p:nvPr/>
        </p:nvSpPr>
        <p:spPr bwMode="auto">
          <a:xfrm>
            <a:off x="467544" y="3284984"/>
            <a:ext cx="8496300" cy="576263"/>
          </a:xfrm>
          <a:prstGeom prst="rect">
            <a:avLst/>
          </a:prstGeom>
          <a:noFill/>
          <a:ln w="9525">
            <a:noFill/>
            <a:miter lim="800000"/>
            <a:headEnd/>
            <a:tailEnd/>
          </a:ln>
          <a:effectLst/>
        </p:spPr>
        <p:txBody>
          <a:bodyPr/>
          <a:lstStyle/>
          <a:p>
            <a:pPr marL="342900" indent="-342900" algn="l">
              <a:spcBef>
                <a:spcPct val="10000"/>
              </a:spcBef>
              <a:buClr>
                <a:schemeClr val="bg2"/>
              </a:buClr>
              <a:buSzPct val="75000"/>
              <a:buFont typeface="Wingdings" pitchFamily="2" charset="2"/>
              <a:buNone/>
            </a:pPr>
            <a:r>
              <a:rPr lang="zh-CN" altLang="en-US" sz="2800">
                <a:solidFill>
                  <a:srgbClr val="D60093"/>
                </a:solidFill>
                <a:latin typeface="Arial" charset="0"/>
                <a:ea typeface="黑体" pitchFamily="2" charset="-122"/>
              </a:rPr>
              <a:t>发展方向：</a:t>
            </a:r>
          </a:p>
        </p:txBody>
      </p:sp>
      <p:sp>
        <p:nvSpPr>
          <p:cNvPr id="8" name="标题 7">
            <a:extLst>
              <a:ext uri="{FF2B5EF4-FFF2-40B4-BE49-F238E27FC236}">
                <a16:creationId xmlns:a16="http://schemas.microsoft.com/office/drawing/2014/main" id="{027FFDF9-8711-40CF-89FE-00D81AE248C1}"/>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33572" name="Picture 4"/>
          <p:cNvPicPr>
            <a:picLocks noChangeAspect="1" noChangeArrowheads="1"/>
          </p:cNvPicPr>
          <p:nvPr/>
        </p:nvPicPr>
        <p:blipFill>
          <a:blip r:embed="rId3" cstate="print"/>
          <a:srcRect/>
          <a:stretch>
            <a:fillRect/>
          </a:stretch>
        </p:blipFill>
        <p:spPr bwMode="auto">
          <a:xfrm>
            <a:off x="142875" y="173508"/>
            <a:ext cx="8893175" cy="5919788"/>
          </a:xfrm>
          <a:prstGeom prst="rect">
            <a:avLst/>
          </a:prstGeom>
          <a:noFill/>
          <a:ln w="9525">
            <a:noFill/>
            <a:miter lim="800000"/>
            <a:headEnd/>
            <a:tailEnd/>
          </a:ln>
        </p:spPr>
      </p:pic>
      <p:sp>
        <p:nvSpPr>
          <p:cNvPr id="1133573" name="Text Box 5"/>
          <p:cNvSpPr txBox="1">
            <a:spLocks noChangeArrowheads="1"/>
          </p:cNvSpPr>
          <p:nvPr/>
        </p:nvSpPr>
        <p:spPr bwMode="auto">
          <a:xfrm>
            <a:off x="2413000" y="6284913"/>
            <a:ext cx="5975350" cy="457200"/>
          </a:xfrm>
          <a:prstGeom prst="rect">
            <a:avLst/>
          </a:prstGeom>
          <a:noFill/>
          <a:ln w="28575" algn="ctr">
            <a:noFill/>
            <a:miter lim="800000"/>
            <a:headEnd/>
            <a:tailEnd/>
          </a:ln>
          <a:effectLst/>
        </p:spPr>
        <p:txBody>
          <a:bodyPr>
            <a:spAutoFit/>
          </a:bodyPr>
          <a:lstStyle/>
          <a:p>
            <a:pPr>
              <a:spcBef>
                <a:spcPct val="50000"/>
              </a:spcBef>
            </a:pPr>
            <a:r>
              <a:rPr lang="en-US" altLang="zh-CN" dirty="0">
                <a:solidFill>
                  <a:schemeClr val="bg2"/>
                </a:solidFill>
                <a:latin typeface="Arial" charset="0"/>
              </a:rPr>
              <a:t>The lineage of RISC instruction sets</a:t>
            </a:r>
            <a:r>
              <a:rPr lang="en-US" altLang="zh-CN" b="0" dirty="0">
                <a:solidFill>
                  <a:schemeClr val="bg2"/>
                </a:solidFill>
                <a:latin typeface="Arial" charset="0"/>
              </a:rPr>
              <a:t> </a:t>
            </a:r>
            <a:endParaRPr lang="zh-CN" altLang="en-US" b="0" dirty="0">
              <a:solidFill>
                <a:schemeClr val="bg2"/>
              </a:solidFill>
              <a:latin typeface="Arial" charset="0"/>
            </a:endParaRPr>
          </a:p>
        </p:txBody>
      </p:sp>
      <p:sp>
        <p:nvSpPr>
          <p:cNvPr id="1133574" name="Text Box 6"/>
          <p:cNvSpPr txBox="1">
            <a:spLocks noChangeArrowheads="1"/>
          </p:cNvSpPr>
          <p:nvPr/>
        </p:nvSpPr>
        <p:spPr bwMode="auto">
          <a:xfrm>
            <a:off x="1260475" y="246533"/>
            <a:ext cx="3455988" cy="915988"/>
          </a:xfrm>
          <a:prstGeom prst="rect">
            <a:avLst/>
          </a:prstGeom>
          <a:noFill/>
          <a:ln w="28575" algn="ctr">
            <a:noFill/>
            <a:miter lim="800000"/>
            <a:headEnd/>
            <a:tailEnd/>
          </a:ln>
          <a:effectLst/>
        </p:spPr>
        <p:txBody>
          <a:bodyPr>
            <a:spAutoFit/>
          </a:bodyPr>
          <a:lstStyle/>
          <a:p>
            <a:pPr algn="l">
              <a:spcBef>
                <a:spcPct val="50000"/>
              </a:spcBef>
            </a:pPr>
            <a:r>
              <a:rPr lang="en-US" altLang="zh-CN" sz="1800">
                <a:solidFill>
                  <a:srgbClr val="0000FF"/>
                </a:solidFill>
                <a:latin typeface="Arial" charset="0"/>
              </a:rPr>
              <a:t>Commercial machines are shown in plain text and research machines in bold. </a:t>
            </a:r>
            <a:endParaRPr lang="zh-CN" altLang="en-US" sz="1800">
              <a:solidFill>
                <a:srgbClr val="0000FF"/>
              </a:solidFill>
              <a:latin typeface="Arial" charset="0"/>
            </a:endParaRPr>
          </a:p>
        </p:txBody>
      </p:sp>
      <p:sp>
        <p:nvSpPr>
          <p:cNvPr id="1133575" name="Text Box 7"/>
          <p:cNvSpPr txBox="1">
            <a:spLocks noChangeArrowheads="1"/>
          </p:cNvSpPr>
          <p:nvPr/>
        </p:nvSpPr>
        <p:spPr bwMode="auto">
          <a:xfrm>
            <a:off x="1476375" y="6165850"/>
            <a:ext cx="1512888" cy="579438"/>
          </a:xfrm>
          <a:prstGeom prst="rect">
            <a:avLst/>
          </a:prstGeom>
          <a:noFill/>
          <a:ln w="28575" algn="ctr">
            <a:noFill/>
            <a:miter lim="800000"/>
            <a:headEnd/>
            <a:tailEnd/>
          </a:ln>
          <a:effectLst/>
        </p:spPr>
        <p:txBody>
          <a:bodyPr>
            <a:spAutoFit/>
          </a:bodyPr>
          <a:lstStyle/>
          <a:p>
            <a:pPr>
              <a:spcBef>
                <a:spcPct val="50000"/>
              </a:spcBef>
            </a:pPr>
            <a:r>
              <a:rPr lang="zh-CN" altLang="en-US" sz="3200">
                <a:solidFill>
                  <a:schemeClr val="bg2"/>
                </a:solidFill>
                <a:latin typeface="Arial" charset="0"/>
                <a:ea typeface="黑体" pitchFamily="2" charset="-122"/>
              </a:rPr>
              <a:t>综述：</a:t>
            </a:r>
          </a:p>
        </p:txBody>
      </p:sp>
      <p:sp>
        <p:nvSpPr>
          <p:cNvPr id="2" name="动作按钮: 信息 1">
            <a:hlinkClick r:id="rId4" action="ppaction://hlinksldjump" highlightClick="1"/>
          </p:cNvPr>
          <p:cNvSpPr/>
          <p:nvPr/>
        </p:nvSpPr>
        <p:spPr bwMode="auto">
          <a:xfrm>
            <a:off x="8532440" y="188640"/>
            <a:ext cx="432048" cy="431329"/>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9" name="动作按钮: 信息 8">
            <a:hlinkClick r:id="rId5" action="ppaction://hlinksldjump" highlightClick="1"/>
          </p:cNvPr>
          <p:cNvSpPr/>
          <p:nvPr/>
        </p:nvSpPr>
        <p:spPr bwMode="auto">
          <a:xfrm>
            <a:off x="5759560" y="5133214"/>
            <a:ext cx="288032" cy="288032"/>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0" name="动作按钮: 信息 9">
            <a:hlinkClick r:id="rId6" action="ppaction://hlinksldjump" highlightClick="1"/>
          </p:cNvPr>
          <p:cNvSpPr/>
          <p:nvPr/>
        </p:nvSpPr>
        <p:spPr bwMode="auto">
          <a:xfrm>
            <a:off x="4698175" y="2843817"/>
            <a:ext cx="288032" cy="288032"/>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1" name="动作按钮: 信息 10">
            <a:hlinkClick r:id="rId7" action="ppaction://hlinksldjump" highlightClick="1"/>
          </p:cNvPr>
          <p:cNvSpPr/>
          <p:nvPr/>
        </p:nvSpPr>
        <p:spPr bwMode="auto">
          <a:xfrm>
            <a:off x="6876256" y="5050921"/>
            <a:ext cx="288032" cy="288032"/>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 name="矩形 3">
            <a:extLst>
              <a:ext uri="{FF2B5EF4-FFF2-40B4-BE49-F238E27FC236}">
                <a16:creationId xmlns:a16="http://schemas.microsoft.com/office/drawing/2014/main" id="{6E69EF6D-E7CC-4C12-A66D-4B96C67A6983}"/>
              </a:ext>
            </a:extLst>
          </p:cNvPr>
          <p:cNvSpPr/>
          <p:nvPr/>
        </p:nvSpPr>
        <p:spPr>
          <a:xfrm>
            <a:off x="8313956" y="5881490"/>
            <a:ext cx="803426" cy="461665"/>
          </a:xfrm>
          <a:prstGeom prst="rect">
            <a:avLst/>
          </a:prstGeom>
        </p:spPr>
        <p:txBody>
          <a:bodyPr wrap="none">
            <a:spAutoFit/>
          </a:bodyPr>
          <a:lstStyle/>
          <a:p>
            <a:r>
              <a:rPr lang="zh-CN" altLang="en-US" dirty="0">
                <a:solidFill>
                  <a:schemeClr val="bg2"/>
                </a:solidFill>
              </a:rPr>
              <a:t>总例</a:t>
            </a:r>
          </a:p>
        </p:txBody>
      </p:sp>
      <p:sp>
        <p:nvSpPr>
          <p:cNvPr id="3" name="动作按钮: 前进或下一项 2">
            <a:hlinkClick r:id="rId8" action="ppaction://hlinksldjump" highlightClick="1"/>
          </p:cNvPr>
          <p:cNvSpPr/>
          <p:nvPr/>
        </p:nvSpPr>
        <p:spPr bwMode="auto">
          <a:xfrm>
            <a:off x="8532440" y="6284913"/>
            <a:ext cx="432048" cy="312439"/>
          </a:xfrm>
          <a:prstGeom prst="actionButtonForwardNext">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cxnSp>
        <p:nvCxnSpPr>
          <p:cNvPr id="6" name="直接连接符 5">
            <a:extLst>
              <a:ext uri="{FF2B5EF4-FFF2-40B4-BE49-F238E27FC236}">
                <a16:creationId xmlns:a16="http://schemas.microsoft.com/office/drawing/2014/main" id="{EFD4AA7A-AA67-4369-A3BA-8B2118D5F27B}"/>
              </a:ext>
            </a:extLst>
          </p:cNvPr>
          <p:cNvCxnSpPr>
            <a:cxnSpLocks/>
          </p:cNvCxnSpPr>
          <p:nvPr/>
        </p:nvCxnSpPr>
        <p:spPr bwMode="auto">
          <a:xfrm>
            <a:off x="3387141" y="3429000"/>
            <a:ext cx="392771" cy="720080"/>
          </a:xfrm>
          <a:prstGeom prst="line">
            <a:avLst/>
          </a:prstGeom>
          <a:solidFill>
            <a:schemeClr val="accent1"/>
          </a:solidFill>
          <a:ln w="12700" cap="rnd" cmpd="sng" algn="ctr">
            <a:solidFill>
              <a:schemeClr val="tx1"/>
            </a:solidFill>
            <a:prstDash val="solid"/>
            <a:round/>
            <a:headEnd type="none" w="med" len="med"/>
            <a:tailEnd type="none" w="med" len="lg"/>
          </a:ln>
          <a:effectLst/>
        </p:spPr>
      </p:cxnSp>
      <p:cxnSp>
        <p:nvCxnSpPr>
          <p:cNvPr id="8" name="直接连接符 7">
            <a:extLst>
              <a:ext uri="{FF2B5EF4-FFF2-40B4-BE49-F238E27FC236}">
                <a16:creationId xmlns:a16="http://schemas.microsoft.com/office/drawing/2014/main" id="{76BF5101-90C9-41FF-9545-DC294F2A078F}"/>
              </a:ext>
            </a:extLst>
          </p:cNvPr>
          <p:cNvCxnSpPr/>
          <p:nvPr/>
        </p:nvCxnSpPr>
        <p:spPr bwMode="auto">
          <a:xfrm>
            <a:off x="3779912" y="4149080"/>
            <a:ext cx="0" cy="984134"/>
          </a:xfrm>
          <a:prstGeom prst="line">
            <a:avLst/>
          </a:prstGeom>
          <a:solidFill>
            <a:schemeClr val="accent1"/>
          </a:solidFill>
          <a:ln w="12700" cap="rnd" cmpd="sng" algn="ctr">
            <a:solidFill>
              <a:schemeClr val="tx1"/>
            </a:solidFill>
            <a:prstDash val="solid"/>
            <a:round/>
            <a:headEnd type="none" w="med" len="med"/>
            <a:tailEnd type="none" w="med" len="lg"/>
          </a:ln>
          <a:effectLst/>
        </p:spPr>
      </p:cxnSp>
      <p:cxnSp>
        <p:nvCxnSpPr>
          <p:cNvPr id="13" name="直接连接符 12">
            <a:extLst>
              <a:ext uri="{FF2B5EF4-FFF2-40B4-BE49-F238E27FC236}">
                <a16:creationId xmlns:a16="http://schemas.microsoft.com/office/drawing/2014/main" id="{E5052E82-53ED-4E0C-AE4C-830E12651ED5}"/>
              </a:ext>
            </a:extLst>
          </p:cNvPr>
          <p:cNvCxnSpPr>
            <a:cxnSpLocks/>
          </p:cNvCxnSpPr>
          <p:nvPr/>
        </p:nvCxnSpPr>
        <p:spPr bwMode="auto">
          <a:xfrm flipH="1">
            <a:off x="2988469" y="5133214"/>
            <a:ext cx="791443" cy="528034"/>
          </a:xfrm>
          <a:prstGeom prst="line">
            <a:avLst/>
          </a:prstGeom>
          <a:solidFill>
            <a:schemeClr val="accent1"/>
          </a:solidFill>
          <a:ln w="12700" cap="rnd" cmpd="sng" algn="ctr">
            <a:solidFill>
              <a:schemeClr val="tx1"/>
            </a:solidFill>
            <a:prstDash val="solid"/>
            <a:round/>
            <a:headEnd type="none" w="med" len="med"/>
            <a:tailEnd type="none" w="med" len="lg"/>
          </a:ln>
          <a:effectLst/>
        </p:spPr>
      </p:cxnSp>
      <p:cxnSp>
        <p:nvCxnSpPr>
          <p:cNvPr id="15" name="直接连接符 14">
            <a:extLst>
              <a:ext uri="{FF2B5EF4-FFF2-40B4-BE49-F238E27FC236}">
                <a16:creationId xmlns:a16="http://schemas.microsoft.com/office/drawing/2014/main" id="{DA6130B9-0A20-4279-AAA7-446A9328476C}"/>
              </a:ext>
            </a:extLst>
          </p:cNvPr>
          <p:cNvCxnSpPr>
            <a:cxnSpLocks/>
          </p:cNvCxnSpPr>
          <p:nvPr/>
        </p:nvCxnSpPr>
        <p:spPr bwMode="auto">
          <a:xfrm>
            <a:off x="2988469" y="5660480"/>
            <a:ext cx="0" cy="360808"/>
          </a:xfrm>
          <a:prstGeom prst="line">
            <a:avLst/>
          </a:prstGeom>
          <a:solidFill>
            <a:schemeClr val="accent1"/>
          </a:solidFill>
          <a:ln w="12700" cap="rnd" cmpd="sng" algn="ctr">
            <a:solidFill>
              <a:schemeClr val="tx1"/>
            </a:solidFill>
            <a:prstDash val="solid"/>
            <a:round/>
            <a:headEnd type="none" w="med" len="med"/>
            <a:tailEnd type="triangle" w="sm" len="lg"/>
          </a:ln>
          <a:effectLst/>
        </p:spPr>
      </p:cxnSp>
      <p:sp>
        <p:nvSpPr>
          <p:cNvPr id="20" name="矩形 19">
            <a:extLst>
              <a:ext uri="{FF2B5EF4-FFF2-40B4-BE49-F238E27FC236}">
                <a16:creationId xmlns:a16="http://schemas.microsoft.com/office/drawing/2014/main" id="{84042092-8013-4977-9A8E-2899D8F66EB6}"/>
              </a:ext>
            </a:extLst>
          </p:cNvPr>
          <p:cNvSpPr/>
          <p:nvPr/>
        </p:nvSpPr>
        <p:spPr>
          <a:xfrm>
            <a:off x="2648666" y="5968451"/>
            <a:ext cx="705642" cy="424732"/>
          </a:xfrm>
          <a:prstGeom prst="rect">
            <a:avLst/>
          </a:prstGeom>
        </p:spPr>
        <p:txBody>
          <a:bodyPr wrap="none">
            <a:spAutoFit/>
          </a:bodyPr>
          <a:lstStyle/>
          <a:p>
            <a:pPr>
              <a:lnSpc>
                <a:spcPct val="90000"/>
              </a:lnSpc>
            </a:pPr>
            <a:r>
              <a:rPr lang="zh-CN" altLang="en-US" sz="1200" b="0" dirty="0">
                <a:latin typeface="+mj-lt"/>
              </a:rPr>
              <a:t>RISC-V</a:t>
            </a:r>
            <a:endParaRPr lang="en-US" altLang="zh-CN" sz="1200" b="0" dirty="0">
              <a:latin typeface="+mj-lt"/>
            </a:endParaRPr>
          </a:p>
          <a:p>
            <a:pPr>
              <a:lnSpc>
                <a:spcPct val="90000"/>
              </a:lnSpc>
            </a:pPr>
            <a:r>
              <a:rPr lang="en-US" altLang="zh-CN" sz="1200" b="0" dirty="0">
                <a:latin typeface="+mj-lt"/>
              </a:rPr>
              <a:t>2010</a:t>
            </a:r>
            <a:endParaRPr lang="zh-CN" altLang="en-US" sz="1200" b="0" dirty="0">
              <a:latin typeface="+mj-lt"/>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9A75785-5F00-41C6-AC0D-EB3351A9C303}" type="slidenum">
              <a:rPr lang="zh-CN" altLang="en-US"/>
              <a:pPr/>
              <a:t>103</a:t>
            </a:fld>
            <a:endParaRPr lang="en-US" altLang="zh-CN"/>
          </a:p>
        </p:txBody>
      </p:sp>
      <p:sp>
        <p:nvSpPr>
          <p:cNvPr id="1136643" name="Rectangle 3"/>
          <p:cNvSpPr>
            <a:spLocks noGrp="1" noChangeArrowheads="1"/>
          </p:cNvSpPr>
          <p:nvPr>
            <p:ph type="body" idx="1"/>
          </p:nvPr>
        </p:nvSpPr>
        <p:spPr/>
        <p:txBody>
          <a:bodyPr/>
          <a:lstStyle/>
          <a:p>
            <a:pPr>
              <a:spcBef>
                <a:spcPts val="600"/>
              </a:spcBef>
            </a:pPr>
            <a:r>
              <a:rPr lang="zh-CN" altLang="en-US" dirty="0">
                <a:ea typeface="宋体" charset="-122"/>
              </a:rPr>
              <a:t>桌面计算机、工作站、服务器中的</a:t>
            </a:r>
            <a:r>
              <a:rPr lang="en-US" altLang="zh-CN" dirty="0">
                <a:ea typeface="宋体" charset="-122"/>
              </a:rPr>
              <a:t>RISC</a:t>
            </a:r>
            <a:r>
              <a:rPr lang="zh-CN" altLang="en-US" dirty="0">
                <a:ea typeface="宋体" charset="-122"/>
              </a:rPr>
              <a:t>处理器：</a:t>
            </a:r>
          </a:p>
          <a:p>
            <a:pPr lvl="1">
              <a:spcBef>
                <a:spcPts val="600"/>
              </a:spcBef>
              <a:buClr>
                <a:srgbClr val="008000"/>
              </a:buClr>
            </a:pPr>
            <a:r>
              <a:rPr lang="en-US" altLang="zh-CN" dirty="0">
                <a:solidFill>
                  <a:srgbClr val="FF3300"/>
                </a:solidFill>
                <a:ea typeface="宋体" charset="-122"/>
              </a:rPr>
              <a:t>Digital Alpha</a:t>
            </a:r>
          </a:p>
          <a:p>
            <a:pPr lvl="1">
              <a:spcBef>
                <a:spcPts val="600"/>
              </a:spcBef>
              <a:buClr>
                <a:srgbClr val="008000"/>
              </a:buClr>
            </a:pPr>
            <a:r>
              <a:rPr lang="en-US" altLang="zh-CN" dirty="0">
                <a:solidFill>
                  <a:srgbClr val="FF3300"/>
                </a:solidFill>
                <a:ea typeface="宋体" charset="-122"/>
              </a:rPr>
              <a:t>MIPS, Inc.</a:t>
            </a:r>
          </a:p>
          <a:p>
            <a:pPr lvl="1">
              <a:spcBef>
                <a:spcPts val="600"/>
              </a:spcBef>
              <a:buClr>
                <a:srgbClr val="008000"/>
              </a:buClr>
            </a:pPr>
            <a:r>
              <a:rPr lang="en-US" altLang="zh-CN" dirty="0">
                <a:solidFill>
                  <a:srgbClr val="FF3300"/>
                </a:solidFill>
                <a:ea typeface="宋体" charset="-122"/>
              </a:rPr>
              <a:t>Hewlett-Packard PA-RISC</a:t>
            </a:r>
          </a:p>
          <a:p>
            <a:pPr lvl="1">
              <a:spcBef>
                <a:spcPts val="600"/>
              </a:spcBef>
              <a:buClr>
                <a:srgbClr val="008000"/>
              </a:buClr>
            </a:pPr>
            <a:r>
              <a:rPr lang="en-US" altLang="zh-CN" dirty="0">
                <a:solidFill>
                  <a:srgbClr val="0000FF"/>
                </a:solidFill>
                <a:ea typeface="宋体" charset="-122"/>
              </a:rPr>
              <a:t>IBM and Motorola PowerPC</a:t>
            </a:r>
          </a:p>
          <a:p>
            <a:pPr lvl="1">
              <a:spcBef>
                <a:spcPts val="600"/>
              </a:spcBef>
              <a:buClr>
                <a:srgbClr val="008000"/>
              </a:buClr>
            </a:pPr>
            <a:r>
              <a:rPr lang="en-US" altLang="zh-CN" dirty="0">
                <a:solidFill>
                  <a:srgbClr val="FF3300"/>
                </a:solidFill>
                <a:ea typeface="宋体" charset="-122"/>
              </a:rPr>
              <a:t>Sun Microsystems SPARC</a:t>
            </a:r>
            <a:r>
              <a:rPr lang="zh-CN" altLang="en-US" dirty="0">
                <a:solidFill>
                  <a:srgbClr val="FF3300"/>
                </a:solidFill>
                <a:ea typeface="宋体" charset="-122"/>
              </a:rPr>
              <a:t>（</a:t>
            </a:r>
            <a:r>
              <a:rPr lang="en-US" altLang="zh-CN" dirty="0">
                <a:solidFill>
                  <a:srgbClr val="FF3300"/>
                </a:solidFill>
                <a:ea typeface="宋体" charset="-122"/>
              </a:rPr>
              <a:t>Oracle</a:t>
            </a:r>
            <a:r>
              <a:rPr lang="zh-CN" altLang="en-US" dirty="0">
                <a:solidFill>
                  <a:srgbClr val="FF3300"/>
                </a:solidFill>
                <a:ea typeface="宋体" charset="-122"/>
              </a:rPr>
              <a:t>）</a:t>
            </a:r>
          </a:p>
          <a:p>
            <a:pPr>
              <a:spcBef>
                <a:spcPts val="600"/>
              </a:spcBef>
            </a:pPr>
            <a:r>
              <a:rPr lang="zh-CN" altLang="en-US" dirty="0">
                <a:ea typeface="宋体" charset="-122"/>
              </a:rPr>
              <a:t>嵌入式</a:t>
            </a:r>
            <a:r>
              <a:rPr lang="en-US" altLang="zh-CN" dirty="0">
                <a:ea typeface="宋体" charset="-122"/>
              </a:rPr>
              <a:t>RISC</a:t>
            </a:r>
            <a:r>
              <a:rPr lang="zh-CN" altLang="en-US" dirty="0">
                <a:ea typeface="宋体" charset="-122"/>
              </a:rPr>
              <a:t>处理器：</a:t>
            </a:r>
          </a:p>
          <a:p>
            <a:pPr lvl="1">
              <a:spcBef>
                <a:spcPts val="600"/>
              </a:spcBef>
              <a:buClr>
                <a:srgbClr val="008000"/>
              </a:buClr>
            </a:pPr>
            <a:r>
              <a:rPr lang="en-US" altLang="zh-CN" dirty="0">
                <a:solidFill>
                  <a:srgbClr val="0000FF"/>
                </a:solidFill>
                <a:ea typeface="宋体" charset="-122"/>
              </a:rPr>
              <a:t>Advanced RISC Machines ARM</a:t>
            </a:r>
          </a:p>
          <a:p>
            <a:pPr lvl="1">
              <a:spcBef>
                <a:spcPts val="600"/>
              </a:spcBef>
              <a:buClr>
                <a:srgbClr val="008000"/>
              </a:buClr>
            </a:pPr>
            <a:r>
              <a:rPr lang="en-US" altLang="zh-CN" dirty="0">
                <a:solidFill>
                  <a:srgbClr val="0000FF"/>
                </a:solidFill>
                <a:ea typeface="宋体" charset="-122"/>
              </a:rPr>
              <a:t>Advanced RISC Machines Thumb</a:t>
            </a:r>
          </a:p>
          <a:p>
            <a:pPr lvl="1">
              <a:spcBef>
                <a:spcPts val="600"/>
              </a:spcBef>
              <a:buClr>
                <a:srgbClr val="008000"/>
              </a:buClr>
            </a:pPr>
            <a:r>
              <a:rPr lang="en-US" altLang="zh-CN" dirty="0">
                <a:ea typeface="宋体" charset="-122"/>
              </a:rPr>
              <a:t>Hitachi </a:t>
            </a:r>
            <a:r>
              <a:rPr lang="en-US" altLang="zh-CN" dirty="0" err="1">
                <a:ea typeface="宋体" charset="-122"/>
              </a:rPr>
              <a:t>SuperH</a:t>
            </a:r>
            <a:endParaRPr lang="en-US" altLang="zh-CN" dirty="0">
              <a:ea typeface="宋体" charset="-122"/>
            </a:endParaRPr>
          </a:p>
          <a:p>
            <a:pPr lvl="1">
              <a:spcBef>
                <a:spcPts val="600"/>
              </a:spcBef>
              <a:buClr>
                <a:srgbClr val="008000"/>
              </a:buClr>
            </a:pPr>
            <a:r>
              <a:rPr lang="en-US" altLang="zh-CN" dirty="0">
                <a:solidFill>
                  <a:srgbClr val="FF3300"/>
                </a:solidFill>
                <a:ea typeface="宋体" charset="-122"/>
              </a:rPr>
              <a:t>Mitsubishi M32R</a:t>
            </a:r>
          </a:p>
          <a:p>
            <a:pPr lvl="1">
              <a:spcBef>
                <a:spcPts val="600"/>
              </a:spcBef>
              <a:buClr>
                <a:srgbClr val="008000"/>
              </a:buClr>
            </a:pPr>
            <a:r>
              <a:rPr lang="en-US" altLang="zh-CN" dirty="0">
                <a:solidFill>
                  <a:srgbClr val="FF3300"/>
                </a:solidFill>
                <a:ea typeface="宋体" charset="-122"/>
              </a:rPr>
              <a:t>MIPS, Inc. MIPS16</a:t>
            </a:r>
            <a:endParaRPr lang="zh-CN" altLang="en-US" dirty="0">
              <a:solidFill>
                <a:srgbClr val="FF3300"/>
              </a:solidFill>
              <a:ea typeface="宋体" charset="-122"/>
            </a:endParaRPr>
          </a:p>
        </p:txBody>
      </p:sp>
      <p:sp>
        <p:nvSpPr>
          <p:cNvPr id="2" name="动作按钮: 上一张 1">
            <a:hlinkClick r:id="rId2" action="ppaction://hlinksldjump" highlightClick="1"/>
          </p:cNvPr>
          <p:cNvSpPr/>
          <p:nvPr/>
        </p:nvSpPr>
        <p:spPr bwMode="auto">
          <a:xfrm>
            <a:off x="8532065" y="201201"/>
            <a:ext cx="432048" cy="432048"/>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 name="标题 3">
            <a:extLst>
              <a:ext uri="{FF2B5EF4-FFF2-40B4-BE49-F238E27FC236}">
                <a16:creationId xmlns:a16="http://schemas.microsoft.com/office/drawing/2014/main" id="{EC377A04-7054-48BD-8BD6-9F1988177576}"/>
              </a:ext>
            </a:extLst>
          </p:cNvPr>
          <p:cNvSpPr>
            <a:spLocks noGrp="1"/>
          </p:cNvSpPr>
          <p:nvPr>
            <p:ph type="title"/>
          </p:nvPr>
        </p:nvSpPr>
        <p:spPr/>
        <p:txBody>
          <a:bodyPr/>
          <a:lstStyle/>
          <a:p>
            <a:r>
              <a:rPr lang="zh-CN" altLang="en-US" dirty="0">
                <a:ea typeface="黑体" pitchFamily="2" charset="-122"/>
              </a:rPr>
              <a:t>商用</a:t>
            </a:r>
            <a:r>
              <a:rPr lang="en-US" altLang="zh-CN" dirty="0">
                <a:ea typeface="黑体" pitchFamily="2" charset="-122"/>
              </a:rPr>
              <a:t>RISC</a:t>
            </a:r>
            <a:r>
              <a:rPr lang="zh-CN" altLang="en-US" dirty="0">
                <a:ea typeface="黑体" pitchFamily="2" charset="-122"/>
              </a:rPr>
              <a:t>处理器</a:t>
            </a:r>
            <a:endParaRPr lang="zh-CN" altLang="en-US" dirty="0"/>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B1C71F6-8ADC-414E-A10E-27834CCA42CF}" type="slidenum">
              <a:rPr lang="zh-CN" altLang="en-US"/>
              <a:pPr/>
              <a:t>104</a:t>
            </a:fld>
            <a:endParaRPr lang="en-US" altLang="zh-CN"/>
          </a:p>
        </p:txBody>
      </p:sp>
      <p:sp>
        <p:nvSpPr>
          <p:cNvPr id="1137667" name="Rectangle 3"/>
          <p:cNvSpPr>
            <a:spLocks noGrp="1" noChangeArrowheads="1"/>
          </p:cNvSpPr>
          <p:nvPr>
            <p:ph type="body" idx="1"/>
          </p:nvPr>
        </p:nvSpPr>
        <p:spPr>
          <a:xfrm>
            <a:off x="457200" y="620713"/>
            <a:ext cx="8578850" cy="6121400"/>
          </a:xfrm>
        </p:spPr>
        <p:txBody>
          <a:bodyPr/>
          <a:lstStyle/>
          <a:p>
            <a:r>
              <a:rPr lang="en-US" altLang="zh-CN">
                <a:solidFill>
                  <a:srgbClr val="FF3300"/>
                </a:solidFill>
                <a:ea typeface="黑体" pitchFamily="2" charset="-122"/>
              </a:rPr>
              <a:t>DEC Alpha</a:t>
            </a:r>
            <a:r>
              <a:rPr lang="zh-CN" altLang="en-US">
                <a:ea typeface="黑体" pitchFamily="2" charset="-122"/>
              </a:rPr>
              <a:t>： </a:t>
            </a:r>
            <a:r>
              <a:rPr lang="en-US" altLang="zh-CN"/>
              <a:t>64</a:t>
            </a:r>
            <a:r>
              <a:rPr lang="zh-CN" altLang="en-US"/>
              <a:t>位的 </a:t>
            </a:r>
            <a:r>
              <a:rPr lang="en-US" altLang="zh-CN"/>
              <a:t>RISC </a:t>
            </a:r>
            <a:r>
              <a:rPr lang="zh-CN" altLang="en-US"/>
              <a:t>微处理器</a:t>
            </a:r>
            <a:endParaRPr lang="zh-CN" altLang="en-US">
              <a:ea typeface="黑体" pitchFamily="2" charset="-122"/>
            </a:endParaRPr>
          </a:p>
          <a:p>
            <a:pPr marL="714375" lvl="1" indent="-357188">
              <a:buClr>
                <a:srgbClr val="008000"/>
              </a:buClr>
            </a:pPr>
            <a:r>
              <a:rPr lang="zh-CN" altLang="en-US"/>
              <a:t>由</a:t>
            </a:r>
            <a:r>
              <a:rPr lang="en-US" altLang="zh-CN"/>
              <a:t>DEC</a:t>
            </a:r>
            <a:r>
              <a:rPr lang="zh-CN" altLang="en-US"/>
              <a:t>公司制造，并被用于</a:t>
            </a:r>
            <a:r>
              <a:rPr lang="en-US" altLang="zh-CN"/>
              <a:t>DEC</a:t>
            </a:r>
            <a:r>
              <a:rPr lang="zh-CN" altLang="en-US"/>
              <a:t>自己的工作站和服务器中。</a:t>
            </a:r>
          </a:p>
          <a:p>
            <a:pPr marL="714375" lvl="1" indent="-357188">
              <a:buClr>
                <a:srgbClr val="008000"/>
              </a:buClr>
            </a:pPr>
            <a:r>
              <a:rPr lang="zh-CN" altLang="en-US"/>
              <a:t>支持的操作系统：</a:t>
            </a:r>
          </a:p>
          <a:p>
            <a:pPr marL="1166813" lvl="2" indent="-357188">
              <a:buSzPct val="70000"/>
              <a:buFont typeface="Wingdings" pitchFamily="2" charset="2"/>
              <a:buChar char="u"/>
            </a:pPr>
            <a:r>
              <a:rPr lang="en-US" altLang="zh-CN"/>
              <a:t>VMS</a:t>
            </a:r>
            <a:r>
              <a:rPr lang="zh-CN" altLang="en-US"/>
              <a:t>操作系统，如 </a:t>
            </a:r>
            <a:r>
              <a:rPr lang="en-US" altLang="zh-CN"/>
              <a:t>Digital UNIX</a:t>
            </a:r>
            <a:r>
              <a:rPr lang="zh-CN" altLang="en-US"/>
              <a:t>；</a:t>
            </a:r>
          </a:p>
          <a:p>
            <a:pPr marL="1166813" lvl="2" indent="-357188">
              <a:buSzPct val="70000"/>
              <a:buFont typeface="Wingdings" pitchFamily="2" charset="2"/>
              <a:buChar char="u"/>
            </a:pPr>
            <a:r>
              <a:rPr lang="en-US" altLang="zh-CN"/>
              <a:t>Linux </a:t>
            </a:r>
            <a:r>
              <a:rPr lang="zh-CN" altLang="en-US"/>
              <a:t>和 </a:t>
            </a:r>
            <a:r>
              <a:rPr lang="en-US" altLang="zh-CN"/>
              <a:t>BSD </a:t>
            </a:r>
            <a:r>
              <a:rPr lang="zh-CN" altLang="en-US"/>
              <a:t>；</a:t>
            </a:r>
          </a:p>
          <a:p>
            <a:pPr marL="1166813" lvl="2" indent="-357188">
              <a:buSzPct val="70000"/>
              <a:buFont typeface="Wingdings" pitchFamily="2" charset="2"/>
              <a:buChar char="u"/>
            </a:pPr>
            <a:r>
              <a:rPr lang="en-US" altLang="zh-CN"/>
              <a:t>Windows NT 4.0 SP6 </a:t>
            </a:r>
            <a:r>
              <a:rPr lang="zh-CN" altLang="en-US"/>
              <a:t>及其以前版本。</a:t>
            </a:r>
          </a:p>
          <a:p>
            <a:pPr marL="714375" lvl="1" indent="-357188">
              <a:buClr>
                <a:srgbClr val="008000"/>
              </a:buClr>
            </a:pPr>
            <a:r>
              <a:rPr lang="en-US" altLang="zh-CN"/>
              <a:t>DEC</a:t>
            </a:r>
            <a:r>
              <a:rPr lang="zh-CN" altLang="en-US"/>
              <a:t>在</a:t>
            </a:r>
            <a:r>
              <a:rPr lang="en-US" altLang="zh-CN"/>
              <a:t>1998</a:t>
            </a:r>
            <a:r>
              <a:rPr lang="zh-CN" altLang="en-US"/>
              <a:t>年被康柏计算机（</a:t>
            </a:r>
            <a:r>
              <a:rPr lang="en-US" altLang="zh-CN"/>
              <a:t>Compaq</a:t>
            </a:r>
            <a:r>
              <a:rPr lang="zh-CN" altLang="en-US"/>
              <a:t>）收购，</a:t>
            </a:r>
            <a:r>
              <a:rPr lang="en-US" altLang="zh-CN"/>
              <a:t>Alpha</a:t>
            </a:r>
            <a:r>
              <a:rPr lang="zh-CN" altLang="en-US"/>
              <a:t>服务器成为康柏计算机的高阶服务器市场的主力产品。</a:t>
            </a:r>
          </a:p>
          <a:p>
            <a:pPr marL="714375" lvl="1" indent="-357188">
              <a:buClr>
                <a:srgbClr val="008000"/>
              </a:buClr>
            </a:pPr>
            <a:r>
              <a:rPr lang="zh-CN" altLang="en-US"/>
              <a:t>康柏计算机于</a:t>
            </a:r>
            <a:r>
              <a:rPr lang="en-US" altLang="zh-CN"/>
              <a:t>2002</a:t>
            </a:r>
            <a:r>
              <a:rPr lang="zh-CN" altLang="en-US"/>
              <a:t>年被惠普公司并购。</a:t>
            </a:r>
          </a:p>
        </p:txBody>
      </p:sp>
      <p:sp>
        <p:nvSpPr>
          <p:cNvPr id="6" name="动作按钮: 上一张 5">
            <a:hlinkClick r:id="rId2" action="ppaction://hlinksldjump" highlightClick="1"/>
          </p:cNvPr>
          <p:cNvSpPr/>
          <p:nvPr/>
        </p:nvSpPr>
        <p:spPr bwMode="auto">
          <a:xfrm>
            <a:off x="8532065" y="201201"/>
            <a:ext cx="432048" cy="432048"/>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 name="标题 2">
            <a:extLst>
              <a:ext uri="{FF2B5EF4-FFF2-40B4-BE49-F238E27FC236}">
                <a16:creationId xmlns:a16="http://schemas.microsoft.com/office/drawing/2014/main" id="{6EF8977F-B055-4D92-90EE-1249F3F14507}"/>
              </a:ext>
            </a:extLst>
          </p:cNvPr>
          <p:cNvSpPr>
            <a:spLocks noGrp="1"/>
          </p:cNvSpPr>
          <p:nvPr>
            <p:ph type="title"/>
          </p:nvPr>
        </p:nvSpPr>
        <p:spPr/>
        <p:txBody>
          <a:bodyPr/>
          <a:lstStyle/>
          <a:p>
            <a:r>
              <a:rPr lang="zh-CN" altLang="en-US" dirty="0">
                <a:ea typeface="黑体" pitchFamily="2" charset="-122"/>
              </a:rPr>
              <a:t>典型</a:t>
            </a:r>
            <a:r>
              <a:rPr lang="en-US" altLang="zh-CN" dirty="0">
                <a:ea typeface="黑体" pitchFamily="2" charset="-122"/>
              </a:rPr>
              <a:t>RISC</a:t>
            </a:r>
            <a:r>
              <a:rPr lang="zh-CN" altLang="en-US" dirty="0">
                <a:ea typeface="黑体" pitchFamily="2" charset="-122"/>
              </a:rPr>
              <a:t>处理器</a:t>
            </a:r>
            <a:endParaRPr lang="zh-CN" altLang="en-US" dirty="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A043117-D8E9-4E00-8169-CFAAF4949755}" type="slidenum">
              <a:rPr lang="zh-CN" altLang="en-US"/>
              <a:pPr/>
              <a:t>105</a:t>
            </a:fld>
            <a:endParaRPr lang="en-US" altLang="zh-CN"/>
          </a:p>
        </p:txBody>
      </p:sp>
      <p:sp>
        <p:nvSpPr>
          <p:cNvPr id="1138691" name="Rectangle 3"/>
          <p:cNvSpPr>
            <a:spLocks noGrp="1" noChangeArrowheads="1"/>
          </p:cNvSpPr>
          <p:nvPr>
            <p:ph type="body" idx="1"/>
          </p:nvPr>
        </p:nvSpPr>
        <p:spPr>
          <a:xfrm>
            <a:off x="385763" y="620713"/>
            <a:ext cx="8578850" cy="6121400"/>
          </a:xfrm>
        </p:spPr>
        <p:txBody>
          <a:bodyPr/>
          <a:lstStyle/>
          <a:p>
            <a:r>
              <a:rPr lang="en-US" altLang="zh-CN"/>
              <a:t>MIPS</a:t>
            </a:r>
            <a:r>
              <a:rPr lang="zh-CN" altLang="en-US"/>
              <a:t>架构的产品</a:t>
            </a:r>
          </a:p>
          <a:p>
            <a:pPr marL="714375" lvl="1" indent="-357188"/>
            <a:r>
              <a:rPr lang="en-US" altLang="zh-CN"/>
              <a:t>MIPS R</a:t>
            </a:r>
            <a:r>
              <a:rPr lang="zh-CN" altLang="en-US"/>
              <a:t>系列微处理器用于构建</a:t>
            </a:r>
            <a:r>
              <a:rPr lang="en-US" altLang="zh-CN"/>
              <a:t>SGI</a:t>
            </a:r>
            <a:r>
              <a:rPr lang="zh-CN" altLang="en-US"/>
              <a:t>的高性能工作站、服务器和超级计算机系统。</a:t>
            </a:r>
          </a:p>
          <a:p>
            <a:pPr marL="714375" lvl="1" indent="-357188"/>
            <a:r>
              <a:rPr lang="zh-CN" altLang="en-US"/>
              <a:t>在嵌入式方面，</a:t>
            </a:r>
            <a:r>
              <a:rPr lang="en-US" altLang="zh-CN"/>
              <a:t>MIPS K</a:t>
            </a:r>
            <a:r>
              <a:rPr lang="zh-CN" altLang="en-US"/>
              <a:t>系列微处理器是目前仅次于</a:t>
            </a:r>
            <a:r>
              <a:rPr lang="en-US" altLang="zh-CN"/>
              <a:t>ARM</a:t>
            </a:r>
            <a:r>
              <a:rPr lang="zh-CN" altLang="en-US"/>
              <a:t>的用得最多的处理器之一</a:t>
            </a:r>
            <a:r>
              <a:rPr lang="en-US" altLang="zh-CN">
                <a:latin typeface="宋体" charset="-122"/>
              </a:rPr>
              <a:t>(</a:t>
            </a:r>
            <a:r>
              <a:rPr lang="en-US" altLang="zh-CN"/>
              <a:t>1999</a:t>
            </a:r>
            <a:r>
              <a:rPr lang="zh-CN" altLang="en-US"/>
              <a:t>年以前</a:t>
            </a:r>
            <a:r>
              <a:rPr lang="en-US" altLang="zh-CN"/>
              <a:t>MIPS</a:t>
            </a:r>
            <a:r>
              <a:rPr lang="zh-CN" altLang="en-US"/>
              <a:t>是世界上用得最多的处理器</a:t>
            </a:r>
            <a:r>
              <a:rPr lang="en-US" altLang="zh-CN">
                <a:latin typeface="宋体" charset="-122"/>
              </a:rPr>
              <a:t>)</a:t>
            </a:r>
            <a:r>
              <a:rPr lang="zh-CN" altLang="en-US"/>
              <a:t>，其应用领域覆盖游戏机、路由器、激光打印机、掌上电脑等各个方面。 </a:t>
            </a:r>
            <a:endParaRPr lang="en-US" altLang="zh-CN"/>
          </a:p>
          <a:p>
            <a:pPr marL="1071563" lvl="2" indent="-357188">
              <a:buFont typeface="Wingdings" pitchFamily="2" charset="2"/>
              <a:buChar char="u"/>
            </a:pPr>
            <a:r>
              <a:rPr lang="en-US" altLang="zh-CN"/>
              <a:t>CISCO</a:t>
            </a:r>
            <a:r>
              <a:rPr lang="zh-CN" altLang="en-US"/>
              <a:t>路由器</a:t>
            </a:r>
          </a:p>
          <a:p>
            <a:pPr marL="1071563" lvl="2" indent="-357188">
              <a:buFont typeface="Wingdings" pitchFamily="2" charset="2"/>
              <a:buChar char="u"/>
            </a:pPr>
            <a:r>
              <a:rPr lang="zh-CN" altLang="en-US"/>
              <a:t>索尼</a:t>
            </a:r>
            <a:r>
              <a:rPr lang="en-US" altLang="zh-CN"/>
              <a:t>PS2</a:t>
            </a:r>
            <a:r>
              <a:rPr lang="zh-CN" altLang="en-US"/>
              <a:t>游戏机所用的“</a:t>
            </a:r>
            <a:r>
              <a:rPr lang="en-US" altLang="zh-CN"/>
              <a:t>Emotion Engine</a:t>
            </a:r>
            <a:r>
              <a:rPr lang="zh-CN" altLang="en-US"/>
              <a:t>”也采用</a:t>
            </a:r>
            <a:r>
              <a:rPr lang="en-US" altLang="zh-CN"/>
              <a:t>MIPS</a:t>
            </a:r>
            <a:r>
              <a:rPr lang="zh-CN" altLang="en-US"/>
              <a:t>指令</a:t>
            </a:r>
          </a:p>
          <a:p>
            <a:pPr marL="714375" lvl="1" indent="-357188"/>
            <a:r>
              <a:rPr lang="zh-CN" altLang="en-US"/>
              <a:t>龙芯</a:t>
            </a:r>
            <a:r>
              <a:rPr lang="en-US" altLang="zh-CN"/>
              <a:t>2</a:t>
            </a:r>
            <a:r>
              <a:rPr lang="zh-CN" altLang="en-US"/>
              <a:t>和前代产品采用的都是</a:t>
            </a:r>
            <a:r>
              <a:rPr lang="en-US" altLang="zh-CN"/>
              <a:t>64</a:t>
            </a:r>
            <a:r>
              <a:rPr lang="zh-CN" altLang="en-US"/>
              <a:t>位</a:t>
            </a:r>
            <a:r>
              <a:rPr lang="en-US" altLang="zh-CN"/>
              <a:t>MIPS</a:t>
            </a:r>
            <a:r>
              <a:rPr lang="zh-CN" altLang="en-US"/>
              <a:t>指令架构</a:t>
            </a:r>
          </a:p>
        </p:txBody>
      </p:sp>
      <p:sp>
        <p:nvSpPr>
          <p:cNvPr id="6" name="动作按钮: 上一张 5">
            <a:hlinkClick r:id="rId3" action="ppaction://hlinksldjump" highlightClick="1"/>
          </p:cNvPr>
          <p:cNvSpPr/>
          <p:nvPr/>
        </p:nvSpPr>
        <p:spPr bwMode="auto">
          <a:xfrm>
            <a:off x="8532065" y="201201"/>
            <a:ext cx="432048" cy="432048"/>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 name="标题 2">
            <a:extLst>
              <a:ext uri="{FF2B5EF4-FFF2-40B4-BE49-F238E27FC236}">
                <a16:creationId xmlns:a16="http://schemas.microsoft.com/office/drawing/2014/main" id="{8AA6F042-5FFF-4AD4-9A06-56AA8CF5227A}"/>
              </a:ext>
            </a:extLst>
          </p:cNvPr>
          <p:cNvSpPr>
            <a:spLocks noGrp="1"/>
          </p:cNvSpPr>
          <p:nvPr>
            <p:ph type="title"/>
          </p:nvPr>
        </p:nvSpPr>
        <p:spPr/>
        <p:txBody>
          <a:bodyPr/>
          <a:lstStyle/>
          <a:p>
            <a:r>
              <a:rPr lang="zh-CN" altLang="en-US" dirty="0">
                <a:ea typeface="黑体" pitchFamily="2" charset="-122"/>
              </a:rPr>
              <a:t>典型</a:t>
            </a:r>
            <a:r>
              <a:rPr lang="en-US" altLang="zh-CN" dirty="0">
                <a:ea typeface="黑体" pitchFamily="2" charset="-122"/>
              </a:rPr>
              <a:t>RISC</a:t>
            </a:r>
            <a:r>
              <a:rPr lang="zh-CN" altLang="en-US" dirty="0">
                <a:ea typeface="黑体" pitchFamily="2" charset="-122"/>
              </a:rPr>
              <a:t>处理器</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C47739C-CF68-4702-ABD3-41C43335B12B}" type="slidenum">
              <a:rPr lang="zh-CN" altLang="en-US"/>
              <a:pPr/>
              <a:t>106</a:t>
            </a:fld>
            <a:endParaRPr lang="en-US" altLang="zh-CN"/>
          </a:p>
        </p:txBody>
      </p:sp>
      <p:sp>
        <p:nvSpPr>
          <p:cNvPr id="1139715" name="Rectangle 3"/>
          <p:cNvSpPr>
            <a:spLocks noGrp="1" noChangeArrowheads="1"/>
          </p:cNvSpPr>
          <p:nvPr>
            <p:ph type="body" idx="1"/>
          </p:nvPr>
        </p:nvSpPr>
        <p:spPr>
          <a:xfrm>
            <a:off x="457200" y="836613"/>
            <a:ext cx="8578850" cy="5905500"/>
          </a:xfrm>
        </p:spPr>
        <p:txBody>
          <a:bodyPr/>
          <a:lstStyle/>
          <a:p>
            <a:r>
              <a:rPr lang="en-US" altLang="zh-CN" dirty="0"/>
              <a:t>HP</a:t>
            </a:r>
            <a:r>
              <a:rPr lang="zh-CN" altLang="en-US" dirty="0"/>
              <a:t>公司：</a:t>
            </a:r>
            <a:r>
              <a:rPr lang="en-US" altLang="zh-CN" dirty="0"/>
              <a:t>PA-RISC</a:t>
            </a:r>
            <a:r>
              <a:rPr lang="zh-CN" altLang="en-US" dirty="0">
                <a:latin typeface="宋体" pitchFamily="2" charset="-122"/>
                <a:ea typeface="宋体" pitchFamily="2" charset="-122"/>
              </a:rPr>
              <a:t>；</a:t>
            </a:r>
            <a:r>
              <a:rPr lang="en-US" altLang="zh-CN" dirty="0"/>
              <a:t>Alpha</a:t>
            </a:r>
            <a:r>
              <a:rPr lang="zh-CN" altLang="en-US" dirty="0"/>
              <a:t>技术 </a:t>
            </a:r>
            <a:r>
              <a:rPr lang="en-US" altLang="zh-CN" dirty="0">
                <a:solidFill>
                  <a:srgbClr val="0000FF"/>
                </a:solidFill>
                <a:latin typeface="宋体" pitchFamily="2" charset="-122"/>
                <a:ea typeface="宋体" pitchFamily="2" charset="-122"/>
              </a:rPr>
              <a:t>→</a:t>
            </a:r>
            <a:r>
              <a:rPr lang="en-US" altLang="zh-CN" dirty="0"/>
              <a:t> Intel</a:t>
            </a:r>
            <a:r>
              <a:rPr lang="zh-CN" altLang="en-US" dirty="0"/>
              <a:t>、</a:t>
            </a:r>
            <a:r>
              <a:rPr lang="en-US" altLang="zh-CN" dirty="0"/>
              <a:t>AMD</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IBM</a:t>
            </a:r>
            <a:r>
              <a:rPr lang="zh-CN" altLang="en-US" dirty="0"/>
              <a:t>的</a:t>
            </a:r>
            <a:r>
              <a:rPr lang="en-US" altLang="zh-CN" dirty="0"/>
              <a:t>POWER</a:t>
            </a:r>
            <a:r>
              <a:rPr lang="zh-CN" altLang="en-US" dirty="0"/>
              <a:t>处理器</a:t>
            </a:r>
          </a:p>
          <a:p>
            <a:r>
              <a:rPr lang="en-US" altLang="zh-CN" dirty="0"/>
              <a:t>SUN</a:t>
            </a:r>
            <a:r>
              <a:rPr lang="en-US" altLang="zh-CN" dirty="0">
                <a:latin typeface="宋体" panose="02010600030101010101" pitchFamily="2" charset="-122"/>
                <a:ea typeface="宋体" panose="02010600030101010101" pitchFamily="2" charset="-122"/>
              </a:rPr>
              <a:t>(</a:t>
            </a:r>
            <a:r>
              <a:rPr lang="en-US" altLang="zh-CN" dirty="0"/>
              <a:t>Oracle</a:t>
            </a:r>
            <a:r>
              <a:rPr lang="en-US" altLang="zh-CN" dirty="0">
                <a:latin typeface="宋体" panose="02010600030101010101" pitchFamily="2" charset="-122"/>
                <a:ea typeface="宋体" panose="02010600030101010101" pitchFamily="2" charset="-122"/>
              </a:rPr>
              <a:t>)</a:t>
            </a:r>
            <a:r>
              <a:rPr lang="zh-CN" altLang="en-US" dirty="0"/>
              <a:t>的</a:t>
            </a:r>
            <a:r>
              <a:rPr lang="en-US" altLang="zh-CN" dirty="0" err="1"/>
              <a:t>UltraSPARC</a:t>
            </a:r>
            <a:r>
              <a:rPr lang="zh-CN" altLang="en-US" dirty="0"/>
              <a:t>处理器</a:t>
            </a:r>
          </a:p>
        </p:txBody>
      </p:sp>
      <p:sp>
        <p:nvSpPr>
          <p:cNvPr id="6" name="TextBox 5"/>
          <p:cNvSpPr txBox="1"/>
          <p:nvPr/>
        </p:nvSpPr>
        <p:spPr>
          <a:xfrm>
            <a:off x="1547664" y="1556792"/>
            <a:ext cx="5976664" cy="461665"/>
          </a:xfrm>
          <a:prstGeom prst="rect">
            <a:avLst/>
          </a:prstGeom>
          <a:noFill/>
        </p:spPr>
        <p:txBody>
          <a:bodyPr wrap="square" rtlCol="0">
            <a:spAutoFit/>
          </a:bodyPr>
          <a:lstStyle/>
          <a:p>
            <a:pPr algn="l"/>
            <a:r>
              <a:rPr lang="en-US" altLang="zh-CN">
                <a:latin typeface="宋体" pitchFamily="2" charset="-122"/>
                <a:ea typeface="宋体" pitchFamily="2" charset="-122"/>
              </a:rPr>
              <a:t>(</a:t>
            </a:r>
            <a:r>
              <a:rPr lang="en-US" altLang="zh-CN"/>
              <a:t>Hewlett Packard </a:t>
            </a:r>
            <a:r>
              <a:rPr lang="en-US" altLang="zh-CN">
                <a:solidFill>
                  <a:srgbClr val="FF0000"/>
                </a:solidFill>
              </a:rPr>
              <a:t>P</a:t>
            </a:r>
            <a:r>
              <a:rPr lang="en-US" altLang="zh-CN"/>
              <a:t>recision </a:t>
            </a:r>
            <a:r>
              <a:rPr lang="en-US" altLang="zh-CN">
                <a:solidFill>
                  <a:srgbClr val="FF0000"/>
                </a:solidFill>
              </a:rPr>
              <a:t>A</a:t>
            </a:r>
            <a:r>
              <a:rPr lang="en-US" altLang="zh-CN"/>
              <a:t>rchitecture</a:t>
            </a:r>
            <a:r>
              <a:rPr lang="en-US" altLang="zh-CN">
                <a:latin typeface="宋体" pitchFamily="2" charset="-122"/>
                <a:ea typeface="宋体" pitchFamily="2" charset="-122"/>
              </a:rPr>
              <a:t>)</a:t>
            </a:r>
            <a:endParaRPr lang="zh-CN" altLang="en-US">
              <a:latin typeface="宋体" pitchFamily="2" charset="-122"/>
              <a:ea typeface="宋体" pitchFamily="2" charset="-122"/>
            </a:endParaRPr>
          </a:p>
        </p:txBody>
      </p:sp>
      <p:sp>
        <p:nvSpPr>
          <p:cNvPr id="7" name="TextBox 6"/>
          <p:cNvSpPr txBox="1"/>
          <p:nvPr/>
        </p:nvSpPr>
        <p:spPr>
          <a:xfrm>
            <a:off x="1331640" y="2330877"/>
            <a:ext cx="7560840" cy="954107"/>
          </a:xfrm>
          <a:prstGeom prst="rect">
            <a:avLst/>
          </a:prstGeom>
          <a:noFill/>
        </p:spPr>
        <p:txBody>
          <a:bodyPr wrap="square" rtlCol="0">
            <a:spAutoFit/>
          </a:bodyPr>
          <a:lstStyle/>
          <a:p>
            <a:pPr algn="l"/>
            <a:r>
              <a:rPr lang="zh-CN" altLang="en-US" sz="2800">
                <a:latin typeface="+mn-lt"/>
                <a:ea typeface="宋体" pitchFamily="2" charset="-122"/>
              </a:rPr>
              <a:t>被 </a:t>
            </a:r>
            <a:r>
              <a:rPr lang="en-US" altLang="zh-CN" sz="2800">
                <a:latin typeface="+mn-lt"/>
                <a:ea typeface="宋体" pitchFamily="2" charset="-122"/>
              </a:rPr>
              <a:t>HP </a:t>
            </a:r>
            <a:r>
              <a:rPr lang="zh-CN" altLang="en-US" sz="2800">
                <a:latin typeface="+mn-lt"/>
                <a:ea typeface="宋体" pitchFamily="2" charset="-122"/>
              </a:rPr>
              <a:t>公司与 </a:t>
            </a:r>
            <a:r>
              <a:rPr lang="en-US" altLang="zh-CN" sz="2800">
                <a:latin typeface="+mn-lt"/>
                <a:ea typeface="宋体" pitchFamily="2" charset="-122"/>
              </a:rPr>
              <a:t>Intel </a:t>
            </a:r>
            <a:r>
              <a:rPr lang="zh-CN" altLang="en-US" sz="2800">
                <a:latin typeface="+mn-lt"/>
                <a:ea typeface="宋体" pitchFamily="2" charset="-122"/>
              </a:rPr>
              <a:t>联合开发的 </a:t>
            </a:r>
            <a:r>
              <a:rPr lang="en-US" altLang="zh-CN" sz="2800">
                <a:latin typeface="+mn-lt"/>
                <a:ea typeface="宋体" pitchFamily="2" charset="-122"/>
              </a:rPr>
              <a:t>Itanium </a:t>
            </a:r>
            <a:r>
              <a:rPr lang="zh-CN" altLang="en-US" sz="2800">
                <a:latin typeface="+mn-lt"/>
                <a:ea typeface="宋体" pitchFamily="2" charset="-122"/>
              </a:rPr>
              <a:t>指令集架构所取代。</a:t>
            </a:r>
          </a:p>
        </p:txBody>
      </p:sp>
      <p:cxnSp>
        <p:nvCxnSpPr>
          <p:cNvPr id="9" name="直接箭头连接符 8"/>
          <p:cNvCxnSpPr/>
          <p:nvPr/>
        </p:nvCxnSpPr>
        <p:spPr bwMode="auto">
          <a:xfrm>
            <a:off x="3059832" y="1340768"/>
            <a:ext cx="0" cy="288032"/>
          </a:xfrm>
          <a:prstGeom prst="straightConnector1">
            <a:avLst/>
          </a:prstGeom>
          <a:solidFill>
            <a:schemeClr val="accent1"/>
          </a:solidFill>
          <a:ln w="28575" cap="flat" cmpd="sng" algn="ctr">
            <a:solidFill>
              <a:srgbClr val="0000FF"/>
            </a:solidFill>
            <a:prstDash val="solid"/>
            <a:round/>
            <a:headEnd type="none" w="med" len="med"/>
            <a:tailEnd type="triangle" w="med" len="lg"/>
          </a:ln>
          <a:effectLst/>
        </p:spPr>
      </p:cxnSp>
      <p:cxnSp>
        <p:nvCxnSpPr>
          <p:cNvPr id="11" name="直接箭头连接符 10"/>
          <p:cNvCxnSpPr/>
          <p:nvPr/>
        </p:nvCxnSpPr>
        <p:spPr bwMode="auto">
          <a:xfrm>
            <a:off x="3059832" y="1988840"/>
            <a:ext cx="0" cy="360040"/>
          </a:xfrm>
          <a:prstGeom prst="straightConnector1">
            <a:avLst/>
          </a:prstGeom>
          <a:solidFill>
            <a:schemeClr val="accent1"/>
          </a:solidFill>
          <a:ln w="28575" cap="flat" cmpd="sng" algn="ctr">
            <a:solidFill>
              <a:srgbClr val="0000FF"/>
            </a:solidFill>
            <a:prstDash val="solid"/>
            <a:round/>
            <a:headEnd type="none" w="med" len="med"/>
            <a:tailEnd type="triangle" w="med" len="lg"/>
          </a:ln>
          <a:effectLst/>
        </p:spPr>
      </p:cxnSp>
      <p:sp>
        <p:nvSpPr>
          <p:cNvPr id="10" name="动作按钮: 上一张 9">
            <a:hlinkClick r:id="rId3" action="ppaction://hlinksldjump" highlightClick="1"/>
          </p:cNvPr>
          <p:cNvSpPr/>
          <p:nvPr/>
        </p:nvSpPr>
        <p:spPr bwMode="auto">
          <a:xfrm>
            <a:off x="8532065" y="201201"/>
            <a:ext cx="432048" cy="432048"/>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 name="标题 2">
            <a:extLst>
              <a:ext uri="{FF2B5EF4-FFF2-40B4-BE49-F238E27FC236}">
                <a16:creationId xmlns:a16="http://schemas.microsoft.com/office/drawing/2014/main" id="{35223367-52D8-4716-BE84-41F1B960C979}"/>
              </a:ext>
            </a:extLst>
          </p:cNvPr>
          <p:cNvSpPr>
            <a:spLocks noGrp="1"/>
          </p:cNvSpPr>
          <p:nvPr>
            <p:ph type="title"/>
          </p:nvPr>
        </p:nvSpPr>
        <p:spPr/>
        <p:txBody>
          <a:bodyPr/>
          <a:lstStyle/>
          <a:p>
            <a:r>
              <a:rPr lang="zh-CN" altLang="en-US" dirty="0">
                <a:ea typeface="黑体" pitchFamily="2" charset="-122"/>
              </a:rPr>
              <a:t>典型</a:t>
            </a:r>
            <a:r>
              <a:rPr lang="en-US" altLang="zh-CN" dirty="0">
                <a:ea typeface="黑体" pitchFamily="2" charset="-122"/>
              </a:rPr>
              <a:t>RISC</a:t>
            </a:r>
            <a:r>
              <a:rPr lang="zh-CN" altLang="en-US" dirty="0">
                <a:ea typeface="黑体" pitchFamily="2" charset="-122"/>
              </a:rPr>
              <a:t>处理器</a:t>
            </a:r>
            <a:endParaRPr lang="zh-CN" altLang="en-US" dirty="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D81E4-5CF6-400D-9BEE-DD41B7981205}"/>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3491880" y="4267200"/>
            <a:ext cx="5112568" cy="2114128"/>
          </a:xfrm>
          <a:noFill/>
          <a:ln/>
        </p:spPr>
        <p:txBody>
          <a:bodyPr anchor="ctr"/>
          <a:lstStyle/>
          <a:p>
            <a:r>
              <a:rPr lang="en-US" altLang="zh-CN" dirty="0"/>
              <a:t>5.6  </a:t>
            </a:r>
            <a:r>
              <a:rPr lang="zh-CN" altLang="en-US" dirty="0"/>
              <a:t>指令系统实例</a:t>
            </a:r>
            <a:endParaRPr lang="en-US" altLang="zh-CN" dirty="0"/>
          </a:p>
          <a:p>
            <a:r>
              <a:rPr lang="en-US" altLang="zh-CN" dirty="0"/>
              <a:t>RISC-V</a:t>
            </a:r>
          </a:p>
          <a:p>
            <a:pPr>
              <a:spcBef>
                <a:spcPts val="300"/>
              </a:spcBef>
            </a:pPr>
            <a:r>
              <a:rPr lang="en-US" altLang="zh-CN" dirty="0"/>
              <a:t>Intel / AMD x86</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39" presetClass="entr" presetSubtype="0" accel="100000" fill="hold" nodeType="afterEffect">
                                  <p:stCondLst>
                                    <p:cond delay="0"/>
                                  </p:stCondLst>
                                  <p:childTnLst>
                                    <p:set>
                                      <p:cBhvr>
                                        <p:cTn id="13" dur="1" fill="hold">
                                          <p:stCondLst>
                                            <p:cond delay="0"/>
                                          </p:stCondLst>
                                        </p:cTn>
                                        <p:tgtEl>
                                          <p:spTgt spid="970754">
                                            <p:txEl>
                                              <p:pRg st="1" end="1"/>
                                            </p:txEl>
                                          </p:spTgt>
                                        </p:tgtEl>
                                        <p:attrNameLst>
                                          <p:attrName>style.visibility</p:attrName>
                                        </p:attrNameLst>
                                      </p:cBhvr>
                                      <p:to>
                                        <p:strVal val="visible"/>
                                      </p:to>
                                    </p:set>
                                    <p:anim calcmode="lin" valueType="num">
                                      <p:cBhvr>
                                        <p:cTn id="14" dur="500" fill="hold"/>
                                        <p:tgtEl>
                                          <p:spTgt spid="970754">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970754">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970754">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970754">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970754">
                                            <p:txEl>
                                              <p:pRg st="2" end="2"/>
                                            </p:txEl>
                                          </p:spTgt>
                                        </p:tgtEl>
                                        <p:attrNameLst>
                                          <p:attrName>style.visibility</p:attrName>
                                        </p:attrNameLst>
                                      </p:cBhvr>
                                      <p:to>
                                        <p:strVal val="visible"/>
                                      </p:to>
                                    </p:set>
                                    <p:anim calcmode="lin" valueType="num">
                                      <p:cBhvr>
                                        <p:cTn id="21" dur="500" fill="hold"/>
                                        <p:tgtEl>
                                          <p:spTgt spid="970754">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70754">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70754">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7075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t>5.6.1  RISC-V </a:t>
            </a:r>
            <a:r>
              <a:rPr lang="zh-CN" altLang="en-US" dirty="0"/>
              <a:t>指令系统</a:t>
            </a:r>
          </a:p>
        </p:txBody>
      </p:sp>
      <p:sp>
        <p:nvSpPr>
          <p:cNvPr id="3" name="内容占位符 2">
            <a:extLst>
              <a:ext uri="{FF2B5EF4-FFF2-40B4-BE49-F238E27FC236}">
                <a16:creationId xmlns:a16="http://schemas.microsoft.com/office/drawing/2014/main" id="{66871612-0B58-4C39-A943-33094B633262}"/>
              </a:ext>
            </a:extLst>
          </p:cNvPr>
          <p:cNvSpPr>
            <a:spLocks noGrp="1"/>
          </p:cNvSpPr>
          <p:nvPr>
            <p:ph idx="1"/>
          </p:nvPr>
        </p:nvSpPr>
        <p:spPr>
          <a:xfrm>
            <a:off x="457200" y="1087438"/>
            <a:ext cx="8578850" cy="5581922"/>
          </a:xfrm>
        </p:spPr>
        <p:txBody>
          <a:bodyPr/>
          <a:lstStyle/>
          <a:p>
            <a:pPr>
              <a:spcBef>
                <a:spcPts val="300"/>
              </a:spcBef>
            </a:pPr>
            <a:r>
              <a:rPr lang="zh-CN" altLang="en-US" sz="2400" dirty="0">
                <a:solidFill>
                  <a:srgbClr val="D60093"/>
                </a:solidFill>
              </a:rPr>
              <a:t>免费、开放</a:t>
            </a:r>
            <a:br>
              <a:rPr lang="en-US" altLang="zh-CN" sz="2400" dirty="0"/>
            </a:br>
            <a:r>
              <a:rPr lang="en-US" altLang="zh-CN" sz="2400" dirty="0"/>
              <a:t>RISC-V </a:t>
            </a:r>
            <a:r>
              <a:rPr lang="zh-CN" altLang="en-US" sz="2400" dirty="0"/>
              <a:t>是第一款</a:t>
            </a:r>
            <a:r>
              <a:rPr lang="zh-CN" altLang="en-US" sz="2400" dirty="0">
                <a:solidFill>
                  <a:srgbClr val="FF0000"/>
                </a:solidFill>
              </a:rPr>
              <a:t>开源</a:t>
            </a:r>
            <a:r>
              <a:rPr lang="zh-CN" altLang="en-US" sz="2400" dirty="0"/>
              <a:t>的</a:t>
            </a:r>
            <a:r>
              <a:rPr lang="zh-CN" altLang="en-US" sz="2400" dirty="0">
                <a:solidFill>
                  <a:srgbClr val="008000"/>
                </a:solidFill>
              </a:rPr>
              <a:t>指令集架构</a:t>
            </a:r>
            <a:r>
              <a:rPr lang="zh-CN" altLang="en-US" sz="2400" dirty="0"/>
              <a:t>。</a:t>
            </a:r>
            <a:endParaRPr lang="en-US" altLang="zh-CN" sz="2400" dirty="0"/>
          </a:p>
          <a:p>
            <a:pPr>
              <a:spcBef>
                <a:spcPts val="300"/>
              </a:spcBef>
            </a:pPr>
            <a:r>
              <a:rPr lang="zh-CN" altLang="en-US" sz="2400" dirty="0">
                <a:solidFill>
                  <a:srgbClr val="D60093"/>
                </a:solidFill>
              </a:rPr>
              <a:t>简约、模块化</a:t>
            </a:r>
            <a:endParaRPr lang="en-US" altLang="zh-CN" sz="2400" dirty="0">
              <a:solidFill>
                <a:srgbClr val="D60093"/>
              </a:solidFill>
            </a:endParaRPr>
          </a:p>
          <a:p>
            <a:pPr lvl="1">
              <a:spcBef>
                <a:spcPts val="300"/>
              </a:spcBef>
            </a:pPr>
            <a:r>
              <a:rPr lang="zh-CN" altLang="en-US" sz="2400" dirty="0">
                <a:solidFill>
                  <a:srgbClr val="0000FF"/>
                </a:solidFill>
              </a:rPr>
              <a:t>核心模块</a:t>
            </a:r>
            <a:r>
              <a:rPr lang="zh-CN" altLang="en-US" sz="2400" dirty="0"/>
              <a:t>：</a:t>
            </a:r>
            <a:br>
              <a:rPr lang="en-US" altLang="zh-CN" sz="2400" dirty="0"/>
            </a:br>
            <a:r>
              <a:rPr lang="zh-CN" altLang="en-US" sz="2400" dirty="0"/>
              <a:t>固定不变的基础整数</a:t>
            </a:r>
            <a:r>
              <a:rPr lang="en-US" altLang="zh-CN" sz="2400" dirty="0"/>
              <a:t>ISA</a:t>
            </a:r>
            <a:r>
              <a:rPr lang="zh-CN" altLang="en-US" sz="2400" dirty="0"/>
              <a:t>，即 </a:t>
            </a:r>
            <a:r>
              <a:rPr lang="en-US" altLang="zh-CN" sz="2400" dirty="0">
                <a:solidFill>
                  <a:srgbClr val="008000"/>
                </a:solidFill>
              </a:rPr>
              <a:t>RV32/64I</a:t>
            </a:r>
            <a:r>
              <a:rPr lang="zh-CN" altLang="en-US" sz="2400" dirty="0"/>
              <a:t>，只有</a:t>
            </a:r>
            <a:r>
              <a:rPr lang="en-US" altLang="zh-CN" sz="2400" dirty="0">
                <a:solidFill>
                  <a:srgbClr val="008000"/>
                </a:solidFill>
              </a:rPr>
              <a:t>47</a:t>
            </a:r>
            <a:r>
              <a:rPr lang="zh-CN" altLang="en-US" sz="2400" dirty="0">
                <a:solidFill>
                  <a:srgbClr val="008000"/>
                </a:solidFill>
              </a:rPr>
              <a:t>条</a:t>
            </a:r>
            <a:r>
              <a:rPr lang="zh-CN" altLang="en-US" sz="2400" dirty="0"/>
              <a:t>指令。</a:t>
            </a:r>
            <a:endParaRPr lang="en-US" altLang="zh-CN" sz="2400" dirty="0"/>
          </a:p>
          <a:p>
            <a:pPr lvl="1">
              <a:spcBef>
                <a:spcPts val="300"/>
              </a:spcBef>
            </a:pPr>
            <a:r>
              <a:rPr lang="zh-CN" altLang="en-US" sz="2400" dirty="0">
                <a:solidFill>
                  <a:srgbClr val="0000FF"/>
                </a:solidFill>
              </a:rPr>
              <a:t>可选扩展模块</a:t>
            </a:r>
            <a:r>
              <a:rPr lang="zh-CN" altLang="en-US" sz="2400" dirty="0"/>
              <a:t>：</a:t>
            </a:r>
            <a:br>
              <a:rPr lang="en-US" altLang="zh-CN" sz="2400" dirty="0"/>
            </a:br>
            <a:r>
              <a:rPr lang="zh-CN" altLang="en-US" sz="2400" dirty="0"/>
              <a:t>乘除法</a:t>
            </a:r>
            <a:r>
              <a:rPr lang="en-US" altLang="zh-CN" sz="2400" dirty="0"/>
              <a:t>RVM</a:t>
            </a:r>
            <a:r>
              <a:rPr lang="zh-CN" altLang="en-US" sz="2400" dirty="0"/>
              <a:t>、原子操作</a:t>
            </a:r>
            <a:r>
              <a:rPr lang="en-US" altLang="zh-CN" sz="2400" dirty="0"/>
              <a:t>RVA</a:t>
            </a:r>
            <a:r>
              <a:rPr lang="zh-CN" altLang="en-US" sz="2400" dirty="0"/>
              <a:t>、浮点操作</a:t>
            </a:r>
            <a:r>
              <a:rPr lang="en-US" altLang="zh-CN" sz="2400" dirty="0"/>
              <a:t>RVF</a:t>
            </a:r>
            <a:r>
              <a:rPr lang="zh-CN" altLang="en-US" sz="2400" dirty="0"/>
              <a:t>和</a:t>
            </a:r>
            <a:r>
              <a:rPr lang="en-US" altLang="zh-CN" sz="2400" dirty="0"/>
              <a:t>RVD</a:t>
            </a:r>
            <a:r>
              <a:rPr lang="zh-CN" altLang="en-US" sz="2400" dirty="0"/>
              <a:t>、</a:t>
            </a:r>
            <a:br>
              <a:rPr lang="en-US" altLang="zh-CN" sz="2400" dirty="0"/>
            </a:br>
            <a:r>
              <a:rPr lang="zh-CN" altLang="en-US" sz="2400" dirty="0"/>
              <a:t>压缩扩展</a:t>
            </a:r>
            <a:r>
              <a:rPr lang="en-US" altLang="zh-CN" sz="2400" dirty="0"/>
              <a:t>RVC</a:t>
            </a:r>
            <a:r>
              <a:rPr lang="zh-CN" altLang="en-US" sz="2400" dirty="0"/>
              <a:t>、向量扩展</a:t>
            </a:r>
            <a:r>
              <a:rPr lang="en-US" altLang="zh-CN" sz="2400" dirty="0"/>
              <a:t>RVV</a:t>
            </a:r>
            <a:r>
              <a:rPr lang="zh-CN" altLang="en-US" sz="2400" dirty="0"/>
              <a:t>、特权指令。</a:t>
            </a:r>
            <a:endParaRPr lang="en-US" altLang="zh-CN" sz="2400" dirty="0"/>
          </a:p>
          <a:p>
            <a:pPr lvl="1">
              <a:spcBef>
                <a:spcPts val="300"/>
              </a:spcBef>
            </a:pPr>
            <a:r>
              <a:rPr lang="zh-CN" altLang="en-US" sz="2400" dirty="0"/>
              <a:t>未来的</a:t>
            </a:r>
            <a:r>
              <a:rPr lang="zh-CN" altLang="en-US" sz="2400" dirty="0">
                <a:solidFill>
                  <a:srgbClr val="0000FF"/>
                </a:solidFill>
              </a:rPr>
              <a:t>可选扩展模块</a:t>
            </a:r>
            <a:r>
              <a:rPr lang="zh-CN" altLang="en-US" sz="2400" dirty="0"/>
              <a:t>：</a:t>
            </a:r>
            <a:br>
              <a:rPr lang="en-US" altLang="zh-CN" sz="2400" dirty="0"/>
            </a:br>
            <a:r>
              <a:rPr lang="zh-CN" altLang="en-US" sz="2400" dirty="0"/>
              <a:t>位操作</a:t>
            </a:r>
            <a:r>
              <a:rPr lang="en-US" altLang="zh-CN" sz="2400" dirty="0"/>
              <a:t>RVB</a:t>
            </a:r>
            <a:r>
              <a:rPr lang="zh-CN" altLang="en-US" sz="2400" dirty="0"/>
              <a:t>、嵌入式</a:t>
            </a:r>
            <a:r>
              <a:rPr lang="en-US" altLang="zh-CN" sz="2400" dirty="0"/>
              <a:t>RVE</a:t>
            </a:r>
            <a:r>
              <a:rPr lang="zh-CN" altLang="en-US" sz="2400" dirty="0"/>
              <a:t>、特权态架构</a:t>
            </a:r>
            <a:r>
              <a:rPr lang="en-US" altLang="zh-CN" sz="2400" dirty="0"/>
              <a:t>RVH</a:t>
            </a:r>
            <a:r>
              <a:rPr lang="zh-CN" altLang="en-US" sz="2400" dirty="0"/>
              <a:t>、</a:t>
            </a:r>
            <a:br>
              <a:rPr lang="en-US" altLang="zh-CN" sz="2400" dirty="0"/>
            </a:br>
            <a:r>
              <a:rPr lang="zh-CN" altLang="en-US" sz="2400" dirty="0"/>
              <a:t>动态翻译</a:t>
            </a:r>
            <a:r>
              <a:rPr lang="en-US" altLang="zh-CN" sz="2400" dirty="0"/>
              <a:t>RVJ</a:t>
            </a:r>
            <a:r>
              <a:rPr lang="zh-CN" altLang="en-US" sz="2400" dirty="0"/>
              <a:t>、十进制浮点</a:t>
            </a:r>
            <a:r>
              <a:rPr lang="en-US" altLang="zh-CN" sz="2400" dirty="0"/>
              <a:t>RVL</a:t>
            </a:r>
            <a:r>
              <a:rPr lang="zh-CN" altLang="en-US" sz="2400" dirty="0"/>
              <a:t>、用户态中断</a:t>
            </a:r>
            <a:r>
              <a:rPr lang="en-US" altLang="zh-CN" sz="2400" dirty="0"/>
              <a:t>RVN</a:t>
            </a:r>
            <a:r>
              <a:rPr lang="zh-CN" altLang="en-US" sz="2400" dirty="0"/>
              <a:t>、</a:t>
            </a:r>
            <a:br>
              <a:rPr lang="en-US" altLang="zh-CN" sz="2400" dirty="0"/>
            </a:br>
            <a:r>
              <a:rPr lang="zh-CN" altLang="en-US" sz="2400" dirty="0"/>
              <a:t>封装的单指令多数据</a:t>
            </a:r>
            <a:r>
              <a:rPr lang="en-US" altLang="zh-CN" sz="2400" dirty="0"/>
              <a:t>RVP</a:t>
            </a:r>
            <a:r>
              <a:rPr lang="zh-CN" altLang="en-US" sz="2400" dirty="0"/>
              <a:t>、四精度浮点</a:t>
            </a:r>
            <a:r>
              <a:rPr lang="en-US" altLang="zh-CN" sz="2400" dirty="0"/>
              <a:t>RVQ</a:t>
            </a:r>
            <a:r>
              <a:rPr lang="zh-CN" altLang="en-US" sz="2400" dirty="0"/>
              <a:t>。</a:t>
            </a:r>
            <a:endParaRPr lang="en-US" altLang="zh-CN" sz="2400" dirty="0"/>
          </a:p>
          <a:p>
            <a:pPr>
              <a:spcBef>
                <a:spcPts val="300"/>
              </a:spcBef>
            </a:pPr>
            <a:r>
              <a:rPr lang="zh-CN" altLang="en-US" sz="2400" dirty="0">
                <a:solidFill>
                  <a:srgbClr val="D60093"/>
                </a:solidFill>
              </a:rPr>
              <a:t>稳定、可扩展</a:t>
            </a:r>
            <a:br>
              <a:rPr lang="en-US" altLang="zh-CN" sz="2400" dirty="0"/>
            </a:br>
            <a:r>
              <a:rPr lang="zh-CN" altLang="en-US" sz="2400" dirty="0"/>
              <a:t>基金会保证</a:t>
            </a:r>
            <a:r>
              <a:rPr lang="zh-CN" altLang="en-US" sz="2400" dirty="0">
                <a:solidFill>
                  <a:srgbClr val="FF0000"/>
                </a:solidFill>
              </a:rPr>
              <a:t>基本指令集</a:t>
            </a:r>
            <a:r>
              <a:rPr lang="zh-CN" altLang="en-US" sz="2400" dirty="0"/>
              <a:t>和</a:t>
            </a:r>
            <a:r>
              <a:rPr lang="zh-CN" altLang="en-US" sz="2400" dirty="0">
                <a:solidFill>
                  <a:srgbClr val="008000"/>
                </a:solidFill>
              </a:rPr>
              <a:t>经核准的</a:t>
            </a:r>
            <a:r>
              <a:rPr lang="zh-CN" altLang="en-US" sz="2400" dirty="0">
                <a:solidFill>
                  <a:srgbClr val="FF0000"/>
                </a:solidFill>
              </a:rPr>
              <a:t>可选扩展</a:t>
            </a:r>
            <a:r>
              <a:rPr lang="zh-CN" altLang="en-US" sz="2400" dirty="0"/>
              <a:t>部分</a:t>
            </a:r>
            <a:r>
              <a:rPr lang="zh-CN" altLang="en-US" sz="2400" dirty="0">
                <a:solidFill>
                  <a:srgbClr val="FF0000"/>
                </a:solidFill>
              </a:rPr>
              <a:t>不变</a:t>
            </a:r>
            <a:r>
              <a:rPr lang="zh-CN" altLang="en-US" sz="2400" dirty="0"/>
              <a:t>。</a:t>
            </a:r>
          </a:p>
        </p:txBody>
      </p:sp>
      <p:sp>
        <p:nvSpPr>
          <p:cNvPr id="4" name="灯片编号占位符 3">
            <a:extLst>
              <a:ext uri="{FF2B5EF4-FFF2-40B4-BE49-F238E27FC236}">
                <a16:creationId xmlns:a16="http://schemas.microsoft.com/office/drawing/2014/main" id="{7262FD75-4D3A-489A-ADEA-846832452F1B}"/>
              </a:ext>
            </a:extLst>
          </p:cNvPr>
          <p:cNvSpPr>
            <a:spLocks noGrp="1"/>
          </p:cNvSpPr>
          <p:nvPr>
            <p:ph type="sldNum" sz="quarter" idx="11"/>
          </p:nvPr>
        </p:nvSpPr>
        <p:spPr/>
        <p:txBody>
          <a:bodyPr/>
          <a:lstStyle/>
          <a:p>
            <a:fld id="{591B6738-5A60-468E-A237-4E46B15B9A6B}" type="slidenum">
              <a:rPr lang="zh-CN" altLang="en-US" smtClean="0"/>
              <a:pPr/>
              <a:t>108</a:t>
            </a:fld>
            <a:endParaRPr lang="en-US" altLang="zh-CN" dirty="0"/>
          </a:p>
        </p:txBody>
      </p:sp>
      <p:sp>
        <p:nvSpPr>
          <p:cNvPr id="5" name="标题 1">
            <a:extLst>
              <a:ext uri="{FF2B5EF4-FFF2-40B4-BE49-F238E27FC236}">
                <a16:creationId xmlns:a16="http://schemas.microsoft.com/office/drawing/2014/main" id="{9B82F4DF-22DC-4448-8678-FF5E383C3F47}"/>
              </a:ext>
            </a:extLst>
          </p:cNvPr>
          <p:cNvSpPr txBox="1">
            <a:spLocks/>
          </p:cNvSpPr>
          <p:nvPr/>
        </p:nvSpPr>
        <p:spPr bwMode="auto">
          <a:xfrm>
            <a:off x="827584" y="566738"/>
            <a:ext cx="8208466" cy="485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1. RISC-V </a:t>
            </a:r>
            <a:r>
              <a:rPr lang="zh-CN" altLang="en-US" kern="0" dirty="0">
                <a:solidFill>
                  <a:srgbClr val="FF6600"/>
                </a:solidFill>
              </a:rPr>
              <a:t>的与众不同</a:t>
            </a:r>
          </a:p>
        </p:txBody>
      </p:sp>
    </p:spTree>
    <p:extLst>
      <p:ext uri="{BB962C8B-B14F-4D97-AF65-F5344CB8AC3E}">
        <p14:creationId xmlns:p14="http://schemas.microsoft.com/office/powerpoint/2010/main" val="216910341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t>5.6.1  RISC-V </a:t>
            </a:r>
            <a:r>
              <a:rPr lang="zh-CN" altLang="en-US" dirty="0"/>
              <a:t>指令系统</a:t>
            </a:r>
          </a:p>
        </p:txBody>
      </p:sp>
      <p:graphicFrame>
        <p:nvGraphicFramePr>
          <p:cNvPr id="6" name="内容占位符 5">
            <a:extLst>
              <a:ext uri="{FF2B5EF4-FFF2-40B4-BE49-F238E27FC236}">
                <a16:creationId xmlns:a16="http://schemas.microsoft.com/office/drawing/2014/main" id="{D02353F2-75B9-4962-BFD4-11ADD7BEFC48}"/>
              </a:ext>
            </a:extLst>
          </p:cNvPr>
          <p:cNvGraphicFramePr>
            <a:graphicFrameLocks noGrp="1"/>
          </p:cNvGraphicFramePr>
          <p:nvPr>
            <p:ph idx="1"/>
            <p:extLst>
              <p:ext uri="{D42A27DB-BD31-4B8C-83A1-F6EECF244321}">
                <p14:modId xmlns:p14="http://schemas.microsoft.com/office/powerpoint/2010/main" val="1279992324"/>
              </p:ext>
            </p:extLst>
          </p:nvPr>
        </p:nvGraphicFramePr>
        <p:xfrm>
          <a:off x="107504" y="1387434"/>
          <a:ext cx="8820472" cy="2958048"/>
        </p:xfrm>
        <a:graphic>
          <a:graphicData uri="http://schemas.openxmlformats.org/drawingml/2006/table">
            <a:tbl>
              <a:tblPr firstRow="1" firstCol="1" bandRow="1"/>
              <a:tblGrid>
                <a:gridCol w="647244">
                  <a:extLst>
                    <a:ext uri="{9D8B030D-6E8A-4147-A177-3AD203B41FA5}">
                      <a16:colId xmlns:a16="http://schemas.microsoft.com/office/drawing/2014/main" val="2095269865"/>
                    </a:ext>
                  </a:extLst>
                </a:gridCol>
                <a:gridCol w="1836968">
                  <a:extLst>
                    <a:ext uri="{9D8B030D-6E8A-4147-A177-3AD203B41FA5}">
                      <a16:colId xmlns:a16="http://schemas.microsoft.com/office/drawing/2014/main" val="2723710798"/>
                    </a:ext>
                  </a:extLst>
                </a:gridCol>
                <a:gridCol w="1080120">
                  <a:extLst>
                    <a:ext uri="{9D8B030D-6E8A-4147-A177-3AD203B41FA5}">
                      <a16:colId xmlns:a16="http://schemas.microsoft.com/office/drawing/2014/main" val="1863305539"/>
                    </a:ext>
                  </a:extLst>
                </a:gridCol>
                <a:gridCol w="1296144">
                  <a:extLst>
                    <a:ext uri="{9D8B030D-6E8A-4147-A177-3AD203B41FA5}">
                      <a16:colId xmlns:a16="http://schemas.microsoft.com/office/drawing/2014/main" val="293182191"/>
                    </a:ext>
                  </a:extLst>
                </a:gridCol>
                <a:gridCol w="936104">
                  <a:extLst>
                    <a:ext uri="{9D8B030D-6E8A-4147-A177-3AD203B41FA5}">
                      <a16:colId xmlns:a16="http://schemas.microsoft.com/office/drawing/2014/main" val="3607482888"/>
                    </a:ext>
                  </a:extLst>
                </a:gridCol>
                <a:gridCol w="1728192">
                  <a:extLst>
                    <a:ext uri="{9D8B030D-6E8A-4147-A177-3AD203B41FA5}">
                      <a16:colId xmlns:a16="http://schemas.microsoft.com/office/drawing/2014/main" val="2146229146"/>
                    </a:ext>
                  </a:extLst>
                </a:gridCol>
                <a:gridCol w="1295700">
                  <a:extLst>
                    <a:ext uri="{9D8B030D-6E8A-4147-A177-3AD203B41FA5}">
                      <a16:colId xmlns:a16="http://schemas.microsoft.com/office/drawing/2014/main" val="1567469911"/>
                    </a:ext>
                  </a:extLst>
                </a:gridCol>
              </a:tblGrid>
              <a:tr h="66288">
                <a:tc>
                  <a:txBody>
                    <a:bodyPr/>
                    <a:lstStyle/>
                    <a:p>
                      <a:pPr algn="ctr">
                        <a:spcAft>
                          <a:spcPts val="0"/>
                        </a:spcAft>
                      </a:pPr>
                      <a:r>
                        <a:rPr lang="en-US" sz="2400" b="0" kern="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a:noFill/>
                    </a:lnB>
                  </a:tcPr>
                </a:tc>
                <a:tc>
                  <a:txBody>
                    <a:bodyPr/>
                    <a:lstStyle/>
                    <a:p>
                      <a:pPr algn="dist"/>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31        25</a:t>
                      </a:r>
                      <a:endParaRPr lang="zh-CN" altLang="en-US" sz="2000" dirty="0">
                        <a:solidFill>
                          <a:srgbClr val="0000FF"/>
                        </a:solidFill>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tc>
                  <a:txBody>
                    <a:bodyPr/>
                    <a:lstStyle/>
                    <a:p>
                      <a:pPr algn="dist">
                        <a:spcAft>
                          <a:spcPts val="0"/>
                        </a:spcAft>
                      </a:pPr>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24   20</a:t>
                      </a:r>
                      <a:endParaRPr lang="zh-CN" sz="2400" b="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tc>
                  <a:txBody>
                    <a:bodyPr/>
                    <a:lstStyle/>
                    <a:p>
                      <a:pPr algn="dist">
                        <a:spcAft>
                          <a:spcPts val="0"/>
                        </a:spcAft>
                      </a:pPr>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19    15</a:t>
                      </a:r>
                      <a:endParaRPr lang="zh-CN" sz="2400" b="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tc>
                  <a:txBody>
                    <a:bodyPr/>
                    <a:lstStyle/>
                    <a:p>
                      <a:pPr algn="dist">
                        <a:spcAft>
                          <a:spcPts val="0"/>
                        </a:spcAft>
                      </a:pPr>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14  12</a:t>
                      </a:r>
                      <a:endParaRPr lang="zh-CN" sz="2400" b="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tc>
                  <a:txBody>
                    <a:bodyPr/>
                    <a:lstStyle/>
                    <a:p>
                      <a:pPr algn="dist">
                        <a:spcAft>
                          <a:spcPts val="0"/>
                        </a:spcAft>
                      </a:pPr>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11          7</a:t>
                      </a:r>
                      <a:endParaRPr lang="zh-CN" sz="2400" b="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tc>
                  <a:txBody>
                    <a:bodyPr/>
                    <a:lstStyle/>
                    <a:p>
                      <a:pPr algn="dist">
                        <a:spcAft>
                          <a:spcPts val="0"/>
                        </a:spcAft>
                      </a:pPr>
                      <a:r>
                        <a:rPr lang="en-US" sz="2400" b="0" kern="0" dirty="0">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6      0</a:t>
                      </a:r>
                      <a:endParaRPr lang="zh-CN" sz="2400" b="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7010297"/>
                  </a:ext>
                </a:extLst>
              </a:tr>
              <a:tr h="432048">
                <a:tc>
                  <a:txBody>
                    <a:bodyPr/>
                    <a:lstStyle/>
                    <a:p>
                      <a:pPr algn="ctr">
                        <a:spcAft>
                          <a:spcPts val="0"/>
                        </a:spcAft>
                        <a:tabLs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funct7</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rs2</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rs1</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funct3</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rd</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40836132"/>
                  </a:ext>
                </a:extLst>
              </a:tr>
              <a:tr h="432048">
                <a:tc>
                  <a:txBody>
                    <a:bodyPr/>
                    <a:lstStyle/>
                    <a:p>
                      <a:pPr algn="ctr">
                        <a:spcAft>
                          <a:spcPts val="0"/>
                        </a:spcAf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I</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gridSpan="2">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[11:0]</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hMerge="1">
                  <a:txBody>
                    <a:bodyPr/>
                    <a:lstStyle/>
                    <a:p>
                      <a:pPr algn="ctr">
                        <a:spcAft>
                          <a:spcPts val="0"/>
                        </a:spcAft>
                      </a:pPr>
                      <a:endParaRPr lang="zh-CN" sz="2000" b="0" kern="10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rs1</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a:effectLst/>
                          <a:latin typeface="Times New Roman" panose="02020603050405020304" pitchFamily="18" charset="0"/>
                          <a:ea typeface="宋体" panose="02010600030101010101" pitchFamily="2" charset="-122"/>
                          <a:cs typeface="Times New Roman" panose="02020603050405020304" pitchFamily="18" charset="0"/>
                        </a:rPr>
                        <a:t>funct3</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rd</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extLst>
                  <a:ext uri="{0D108BD9-81ED-4DB2-BD59-A6C34878D82A}">
                    <a16:rowId xmlns:a16="http://schemas.microsoft.com/office/drawing/2014/main" val="3896168846"/>
                  </a:ext>
                </a:extLst>
              </a:tr>
              <a:tr h="432048">
                <a:tc>
                  <a:txBody>
                    <a:bodyPr/>
                    <a:lstStyle/>
                    <a:p>
                      <a:pPr algn="ctr">
                        <a:spcAft>
                          <a:spcPts val="0"/>
                        </a:spcAf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S</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[11:5]</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rs2</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rs1</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funct3</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[4:0]</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843359367"/>
                  </a:ext>
                </a:extLst>
              </a:tr>
              <a:tr h="432048">
                <a:tc>
                  <a:txBody>
                    <a:bodyPr/>
                    <a:lstStyle/>
                    <a:p>
                      <a:pPr algn="ctr">
                        <a:spcAft>
                          <a:spcPts val="0"/>
                        </a:spcAf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[12,10:5]</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rs2</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rs1</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funct3</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[4:1,11]</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extLst>
                  <a:ext uri="{0D108BD9-81ED-4DB2-BD59-A6C34878D82A}">
                    <a16:rowId xmlns:a16="http://schemas.microsoft.com/office/drawing/2014/main" val="2351595507"/>
                  </a:ext>
                </a:extLst>
              </a:tr>
              <a:tr h="432048">
                <a:tc>
                  <a:txBody>
                    <a:bodyPr/>
                    <a:lstStyle/>
                    <a:p>
                      <a:pPr algn="ctr">
                        <a:spcAft>
                          <a:spcPts val="0"/>
                        </a:spcAf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U</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gridSpan="4">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[31:12]</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hMerge="1">
                  <a:txBody>
                    <a:bodyPr/>
                    <a:lstStyle/>
                    <a:p>
                      <a:endParaRPr lang="zh-CN" alt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zh-CN" alt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zh-CN" altLang="en-US"/>
                    </a:p>
                  </a:txBody>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rd</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453316754"/>
                  </a:ext>
                </a:extLst>
              </a:tr>
              <a:tr h="432048">
                <a:tc>
                  <a:txBody>
                    <a:bodyPr/>
                    <a:lstStyle/>
                    <a:p>
                      <a:pPr algn="ctr">
                        <a:spcAft>
                          <a:spcPts val="0"/>
                        </a:spcAft>
                      </a:pPr>
                      <a:r>
                        <a:rPr lang="en-US" sz="2400" b="1" kern="0" dirty="0">
                          <a:effectLst/>
                          <a:latin typeface="Times New Roman" panose="02020603050405020304" pitchFamily="18" charset="0"/>
                          <a:ea typeface="宋体" panose="02010600030101010101" pitchFamily="2" charset="-122"/>
                          <a:cs typeface="Times New Roman" panose="02020603050405020304" pitchFamily="18" charset="0"/>
                        </a:rPr>
                        <a:t>J</a:t>
                      </a:r>
                      <a:r>
                        <a:rPr lang="zh-CN" sz="2400" b="1" kern="0" dirty="0">
                          <a:effectLst/>
                          <a:latin typeface="Times New Roman" panose="02020603050405020304" pitchFamily="18" charset="0"/>
                          <a:ea typeface="宋体" panose="02010600030101010101" pitchFamily="2" charset="-122"/>
                          <a:cs typeface="Times New Roman" panose="02020603050405020304" pitchFamily="18" charset="0"/>
                        </a:rPr>
                        <a:t>型</a:t>
                      </a:r>
                      <a:endParaRPr 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a:noFill/>
                    </a:lnL>
                    <a:lnR w="28575" cap="flat" cmpd="sng" algn="ctr">
                      <a:solidFill>
                        <a:schemeClr val="tx1"/>
                      </a:solidFill>
                      <a:prstDash val="solid"/>
                      <a:round/>
                      <a:headEnd type="none" w="med" len="med"/>
                      <a:tailEnd type="none" w="med" len="med"/>
                    </a:lnR>
                    <a:lnT>
                      <a:noFill/>
                    </a:lnT>
                    <a:lnB>
                      <a:noFill/>
                    </a:lnB>
                  </a:tcPr>
                </a:tc>
                <a:tc gridSpan="4">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imm</a:t>
                      </a: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[20,10:1,11,19:12]</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hMerge="1">
                  <a:txBody>
                    <a:bodyPr/>
                    <a:lstStyle/>
                    <a:p>
                      <a:endParaRPr lang="zh-CN" altLang="en-US"/>
                    </a:p>
                  </a:txBody>
                  <a:tcPr>
                    <a:lnL w="12700" cap="flat" cmpd="sng" algn="ctr">
                      <a:solidFill>
                        <a:srgbClr val="000000"/>
                      </a:solidFill>
                      <a:prstDash val="solid"/>
                      <a:round/>
                      <a:headEnd type="none" w="med" len="med"/>
                      <a:tailEnd type="none" w="med" len="med"/>
                    </a:lnL>
                  </a:tcPr>
                </a:tc>
                <a:tc hMerge="1">
                  <a:txBody>
                    <a:bodyPr/>
                    <a:lstStyle/>
                    <a:p>
                      <a:endParaRPr lang="zh-CN" altLang="en-US"/>
                    </a:p>
                  </a:txBody>
                  <a:tcPr>
                    <a:lnL w="12700" cap="flat" cmpd="sng" algn="ctr">
                      <a:solidFill>
                        <a:srgbClr val="000000"/>
                      </a:solidFill>
                      <a:prstDash val="solid"/>
                      <a:round/>
                      <a:headEnd type="none" w="med" len="med"/>
                      <a:tailEnd type="none" w="med" len="med"/>
                    </a:lnL>
                  </a:tcPr>
                </a:tc>
                <a:tc hMerge="1">
                  <a:txBody>
                    <a:bodyPr/>
                    <a:lstStyle/>
                    <a:p>
                      <a:endParaRPr lang="zh-CN" altLang="en-US"/>
                    </a:p>
                  </a:txBody>
                  <a:tcPr/>
                </a:tc>
                <a:tc>
                  <a:txBody>
                    <a:bodyPr/>
                    <a:lstStyle/>
                    <a:p>
                      <a:pPr algn="ctr">
                        <a:spcAft>
                          <a:spcPts val="0"/>
                        </a:spcAft>
                      </a:pPr>
                      <a:r>
                        <a:rPr lang="en-US" sz="2400" b="0" kern="0" dirty="0" err="1">
                          <a:effectLst/>
                          <a:latin typeface="Times New Roman" panose="02020603050405020304" pitchFamily="18" charset="0"/>
                          <a:ea typeface="宋体" panose="02010600030101010101" pitchFamily="2" charset="-122"/>
                          <a:cs typeface="Times New Roman" panose="02020603050405020304" pitchFamily="18" charset="0"/>
                        </a:rPr>
                        <a:t>rd</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spcAft>
                          <a:spcPts val="0"/>
                        </a:spcAft>
                      </a:pPr>
                      <a:r>
                        <a:rPr lang="en-US" sz="2400" b="0" kern="0" dirty="0">
                          <a:effectLst/>
                          <a:latin typeface="Times New Roman" panose="02020603050405020304" pitchFamily="18" charset="0"/>
                          <a:ea typeface="宋体" panose="02010600030101010101" pitchFamily="2" charset="-122"/>
                          <a:cs typeface="Times New Roman" panose="02020603050405020304" pitchFamily="18" charset="0"/>
                        </a:rPr>
                        <a:t>opcode</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000" marR="3600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extLst>
                  <a:ext uri="{0D108BD9-81ED-4DB2-BD59-A6C34878D82A}">
                    <a16:rowId xmlns:a16="http://schemas.microsoft.com/office/drawing/2014/main" val="1366853322"/>
                  </a:ext>
                </a:extLst>
              </a:tr>
            </a:tbl>
          </a:graphicData>
        </a:graphic>
      </p:graphicFrame>
      <p:sp>
        <p:nvSpPr>
          <p:cNvPr id="4" name="灯片编号占位符 3">
            <a:extLst>
              <a:ext uri="{FF2B5EF4-FFF2-40B4-BE49-F238E27FC236}">
                <a16:creationId xmlns:a16="http://schemas.microsoft.com/office/drawing/2014/main" id="{7262FD75-4D3A-489A-ADEA-846832452F1B}"/>
              </a:ext>
            </a:extLst>
          </p:cNvPr>
          <p:cNvSpPr>
            <a:spLocks noGrp="1"/>
          </p:cNvSpPr>
          <p:nvPr>
            <p:ph type="sldNum" sz="quarter" idx="11"/>
          </p:nvPr>
        </p:nvSpPr>
        <p:spPr/>
        <p:txBody>
          <a:bodyPr/>
          <a:lstStyle/>
          <a:p>
            <a:fld id="{591B6738-5A60-468E-A237-4E46B15B9A6B}" type="slidenum">
              <a:rPr lang="zh-CN" altLang="en-US" smtClean="0"/>
              <a:pPr/>
              <a:t>109</a:t>
            </a:fld>
            <a:endParaRPr lang="en-US" altLang="zh-CN"/>
          </a:p>
        </p:txBody>
      </p:sp>
      <p:sp>
        <p:nvSpPr>
          <p:cNvPr id="5" name="标题 1">
            <a:extLst>
              <a:ext uri="{FF2B5EF4-FFF2-40B4-BE49-F238E27FC236}">
                <a16:creationId xmlns:a16="http://schemas.microsoft.com/office/drawing/2014/main" id="{1F2806F5-8A2B-4114-BD82-97B84A56E6B6}"/>
              </a:ext>
            </a:extLst>
          </p:cNvPr>
          <p:cNvSpPr txBox="1">
            <a:spLocks/>
          </p:cNvSpPr>
          <p:nvPr/>
        </p:nvSpPr>
        <p:spPr bwMode="auto">
          <a:xfrm>
            <a:off x="827584" y="566738"/>
            <a:ext cx="8208466" cy="485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2. RISC-V </a:t>
            </a:r>
            <a:r>
              <a:rPr lang="zh-CN" altLang="en-US" kern="0" dirty="0">
                <a:solidFill>
                  <a:srgbClr val="FF6600"/>
                </a:solidFill>
              </a:rPr>
              <a:t>的 </a:t>
            </a:r>
            <a:r>
              <a:rPr lang="zh-CN" altLang="en-US" kern="0" dirty="0">
                <a:solidFill>
                  <a:srgbClr val="FF0066"/>
                </a:solidFill>
              </a:rPr>
              <a:t>指令格式</a:t>
            </a:r>
          </a:p>
        </p:txBody>
      </p:sp>
      <p:sp>
        <p:nvSpPr>
          <p:cNvPr id="7" name="右中括号 6">
            <a:extLst>
              <a:ext uri="{FF2B5EF4-FFF2-40B4-BE49-F238E27FC236}">
                <a16:creationId xmlns:a16="http://schemas.microsoft.com/office/drawing/2014/main" id="{D8AEDE1D-504F-4A3B-8681-7A30AD13D404}"/>
              </a:ext>
            </a:extLst>
          </p:cNvPr>
          <p:cNvSpPr/>
          <p:nvPr/>
        </p:nvSpPr>
        <p:spPr bwMode="auto">
          <a:xfrm rot="16200000">
            <a:off x="8177944" y="733818"/>
            <a:ext cx="144016" cy="1163216"/>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右中括号 7">
            <a:extLst>
              <a:ext uri="{FF2B5EF4-FFF2-40B4-BE49-F238E27FC236}">
                <a16:creationId xmlns:a16="http://schemas.microsoft.com/office/drawing/2014/main" id="{BAF5A4E3-534C-487F-BF9F-E19F6E5A27E5}"/>
              </a:ext>
            </a:extLst>
          </p:cNvPr>
          <p:cNvSpPr/>
          <p:nvPr/>
        </p:nvSpPr>
        <p:spPr bwMode="auto">
          <a:xfrm rot="16200000">
            <a:off x="6684032" y="499538"/>
            <a:ext cx="144016" cy="1631776"/>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9" name="右中括号 8">
            <a:extLst>
              <a:ext uri="{FF2B5EF4-FFF2-40B4-BE49-F238E27FC236}">
                <a16:creationId xmlns:a16="http://schemas.microsoft.com/office/drawing/2014/main" id="{662DEA8B-FF0C-4C20-BFF2-B8515E0DE14E}"/>
              </a:ext>
            </a:extLst>
          </p:cNvPr>
          <p:cNvSpPr/>
          <p:nvPr/>
        </p:nvSpPr>
        <p:spPr bwMode="auto">
          <a:xfrm rot="16200000">
            <a:off x="5352556" y="896253"/>
            <a:ext cx="144016" cy="838345"/>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0" name="右中括号 9">
            <a:extLst>
              <a:ext uri="{FF2B5EF4-FFF2-40B4-BE49-F238E27FC236}">
                <a16:creationId xmlns:a16="http://schemas.microsoft.com/office/drawing/2014/main" id="{162CBF4F-B21B-43CC-BDC2-CD80DFBCE991}"/>
              </a:ext>
            </a:extLst>
          </p:cNvPr>
          <p:cNvSpPr/>
          <p:nvPr/>
        </p:nvSpPr>
        <p:spPr bwMode="auto">
          <a:xfrm rot="16200000">
            <a:off x="4247855" y="703469"/>
            <a:ext cx="144016" cy="1223912"/>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1" name="右中括号 10">
            <a:extLst>
              <a:ext uri="{FF2B5EF4-FFF2-40B4-BE49-F238E27FC236}">
                <a16:creationId xmlns:a16="http://schemas.microsoft.com/office/drawing/2014/main" id="{33B63DDC-AD9C-4092-9B99-FEF0C0C71698}"/>
              </a:ext>
            </a:extLst>
          </p:cNvPr>
          <p:cNvSpPr/>
          <p:nvPr/>
        </p:nvSpPr>
        <p:spPr bwMode="auto">
          <a:xfrm rot="16200000">
            <a:off x="3047703" y="800801"/>
            <a:ext cx="144016" cy="1029247"/>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2" name="右中括号 11">
            <a:extLst>
              <a:ext uri="{FF2B5EF4-FFF2-40B4-BE49-F238E27FC236}">
                <a16:creationId xmlns:a16="http://schemas.microsoft.com/office/drawing/2014/main" id="{975331D0-B6A4-4BC6-BBA9-2F7E5FE367A2}"/>
              </a:ext>
            </a:extLst>
          </p:cNvPr>
          <p:cNvSpPr/>
          <p:nvPr/>
        </p:nvSpPr>
        <p:spPr bwMode="auto">
          <a:xfrm rot="16200000">
            <a:off x="1571540" y="427455"/>
            <a:ext cx="144016" cy="1775938"/>
          </a:xfrm>
          <a:prstGeom prst="rightBracket">
            <a:avLst>
              <a:gd name="adj" fmla="val 66204"/>
            </a:avLst>
          </a:prstGeom>
          <a:noFill/>
          <a:ln w="28575" cap="flat" cmpd="sng" algn="ctr">
            <a:solidFill>
              <a:srgbClr val="FF6600"/>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3" name="矩形 12">
            <a:extLst>
              <a:ext uri="{FF2B5EF4-FFF2-40B4-BE49-F238E27FC236}">
                <a16:creationId xmlns:a16="http://schemas.microsoft.com/office/drawing/2014/main" id="{BC1EAF51-C5C8-430A-BE45-812C995C623A}"/>
              </a:ext>
            </a:extLst>
          </p:cNvPr>
          <p:cNvSpPr/>
          <p:nvPr/>
        </p:nvSpPr>
        <p:spPr>
          <a:xfrm>
            <a:off x="7960026" y="1073829"/>
            <a:ext cx="550398" cy="369332"/>
          </a:xfrm>
          <a:prstGeom prst="rect">
            <a:avLst/>
          </a:prstGeom>
          <a:solidFill>
            <a:schemeClr val="bg1"/>
          </a:solidFill>
        </p:spPr>
        <p:txBody>
          <a:bodyPr wrap="none" lIns="36000" tIns="0" rIns="36000" bIns="0">
            <a:spAutoFit/>
          </a:bodyPr>
          <a:lstStyle/>
          <a:p>
            <a:r>
              <a:rPr lang="zh-CN" altLang="en-US" b="0" dirty="0">
                <a:solidFill>
                  <a:srgbClr val="FF6600"/>
                </a:solidFill>
              </a:rPr>
              <a:t>7bit</a:t>
            </a:r>
          </a:p>
        </p:txBody>
      </p:sp>
      <p:sp>
        <p:nvSpPr>
          <p:cNvPr id="14" name="矩形 13">
            <a:extLst>
              <a:ext uri="{FF2B5EF4-FFF2-40B4-BE49-F238E27FC236}">
                <a16:creationId xmlns:a16="http://schemas.microsoft.com/office/drawing/2014/main" id="{21AD0923-588C-4877-92B2-5FCCED60D5CB}"/>
              </a:ext>
            </a:extLst>
          </p:cNvPr>
          <p:cNvSpPr/>
          <p:nvPr/>
        </p:nvSpPr>
        <p:spPr>
          <a:xfrm>
            <a:off x="6463749" y="1065283"/>
            <a:ext cx="550398" cy="369332"/>
          </a:xfrm>
          <a:prstGeom prst="rect">
            <a:avLst/>
          </a:prstGeom>
          <a:solidFill>
            <a:schemeClr val="bg1"/>
          </a:solidFill>
        </p:spPr>
        <p:txBody>
          <a:bodyPr wrap="none" lIns="36000" tIns="0" rIns="36000" bIns="0">
            <a:spAutoFit/>
          </a:bodyPr>
          <a:lstStyle/>
          <a:p>
            <a:r>
              <a:rPr lang="en-US" altLang="zh-CN" b="0" dirty="0">
                <a:solidFill>
                  <a:srgbClr val="FF6600"/>
                </a:solidFill>
              </a:rPr>
              <a:t>5</a:t>
            </a:r>
            <a:r>
              <a:rPr lang="zh-CN" altLang="en-US" b="0" dirty="0">
                <a:solidFill>
                  <a:srgbClr val="FF6600"/>
                </a:solidFill>
              </a:rPr>
              <a:t>bit</a:t>
            </a:r>
          </a:p>
        </p:txBody>
      </p:sp>
      <p:sp>
        <p:nvSpPr>
          <p:cNvPr id="15" name="矩形 14">
            <a:extLst>
              <a:ext uri="{FF2B5EF4-FFF2-40B4-BE49-F238E27FC236}">
                <a16:creationId xmlns:a16="http://schemas.microsoft.com/office/drawing/2014/main" id="{22D36122-046E-4DF3-9251-EDAFBB5B5DE8}"/>
              </a:ext>
            </a:extLst>
          </p:cNvPr>
          <p:cNvSpPr/>
          <p:nvPr/>
        </p:nvSpPr>
        <p:spPr>
          <a:xfrm>
            <a:off x="5141326" y="1052736"/>
            <a:ext cx="550398" cy="369332"/>
          </a:xfrm>
          <a:prstGeom prst="rect">
            <a:avLst/>
          </a:prstGeom>
          <a:solidFill>
            <a:schemeClr val="bg1"/>
          </a:solidFill>
        </p:spPr>
        <p:txBody>
          <a:bodyPr wrap="none" lIns="36000" tIns="0" rIns="36000" bIns="0">
            <a:spAutoFit/>
          </a:bodyPr>
          <a:lstStyle/>
          <a:p>
            <a:r>
              <a:rPr lang="en-US" altLang="zh-CN" b="0" dirty="0">
                <a:solidFill>
                  <a:srgbClr val="FF6600"/>
                </a:solidFill>
              </a:rPr>
              <a:t>3</a:t>
            </a:r>
            <a:r>
              <a:rPr lang="zh-CN" altLang="en-US" b="0" dirty="0">
                <a:solidFill>
                  <a:srgbClr val="FF6600"/>
                </a:solidFill>
              </a:rPr>
              <a:t>bit</a:t>
            </a:r>
          </a:p>
        </p:txBody>
      </p:sp>
      <p:sp>
        <p:nvSpPr>
          <p:cNvPr id="16" name="矩形 15">
            <a:extLst>
              <a:ext uri="{FF2B5EF4-FFF2-40B4-BE49-F238E27FC236}">
                <a16:creationId xmlns:a16="http://schemas.microsoft.com/office/drawing/2014/main" id="{3BB9D308-B105-4DC4-9D92-9B175BE7978F}"/>
              </a:ext>
            </a:extLst>
          </p:cNvPr>
          <p:cNvSpPr/>
          <p:nvPr/>
        </p:nvSpPr>
        <p:spPr>
          <a:xfrm>
            <a:off x="4043737" y="1065283"/>
            <a:ext cx="550398" cy="369332"/>
          </a:xfrm>
          <a:prstGeom prst="rect">
            <a:avLst/>
          </a:prstGeom>
          <a:solidFill>
            <a:schemeClr val="bg1"/>
          </a:solidFill>
        </p:spPr>
        <p:txBody>
          <a:bodyPr wrap="none" lIns="36000" tIns="0" rIns="36000" bIns="0">
            <a:spAutoFit/>
          </a:bodyPr>
          <a:lstStyle/>
          <a:p>
            <a:r>
              <a:rPr lang="en-US" altLang="zh-CN" b="0" dirty="0">
                <a:solidFill>
                  <a:srgbClr val="FF6600"/>
                </a:solidFill>
              </a:rPr>
              <a:t>5</a:t>
            </a:r>
            <a:r>
              <a:rPr lang="zh-CN" altLang="en-US" b="0" dirty="0">
                <a:solidFill>
                  <a:srgbClr val="FF6600"/>
                </a:solidFill>
              </a:rPr>
              <a:t>bit</a:t>
            </a:r>
          </a:p>
        </p:txBody>
      </p:sp>
      <p:sp>
        <p:nvSpPr>
          <p:cNvPr id="17" name="矩形 16">
            <a:extLst>
              <a:ext uri="{FF2B5EF4-FFF2-40B4-BE49-F238E27FC236}">
                <a16:creationId xmlns:a16="http://schemas.microsoft.com/office/drawing/2014/main" id="{F62D4A64-34D2-41C6-9D22-D94889DFEB5A}"/>
              </a:ext>
            </a:extLst>
          </p:cNvPr>
          <p:cNvSpPr/>
          <p:nvPr/>
        </p:nvSpPr>
        <p:spPr>
          <a:xfrm>
            <a:off x="2839854" y="1065416"/>
            <a:ext cx="550398" cy="369332"/>
          </a:xfrm>
          <a:prstGeom prst="rect">
            <a:avLst/>
          </a:prstGeom>
          <a:solidFill>
            <a:schemeClr val="bg1"/>
          </a:solidFill>
        </p:spPr>
        <p:txBody>
          <a:bodyPr wrap="none" lIns="36000" tIns="0" rIns="36000" bIns="0">
            <a:spAutoFit/>
          </a:bodyPr>
          <a:lstStyle/>
          <a:p>
            <a:r>
              <a:rPr lang="en-US" altLang="zh-CN" b="0" dirty="0">
                <a:solidFill>
                  <a:srgbClr val="FF6600"/>
                </a:solidFill>
              </a:rPr>
              <a:t>5</a:t>
            </a:r>
            <a:r>
              <a:rPr lang="zh-CN" altLang="en-US" b="0" dirty="0">
                <a:solidFill>
                  <a:srgbClr val="FF6600"/>
                </a:solidFill>
              </a:rPr>
              <a:t>bit</a:t>
            </a:r>
          </a:p>
        </p:txBody>
      </p:sp>
      <p:sp>
        <p:nvSpPr>
          <p:cNvPr id="18" name="矩形 17">
            <a:extLst>
              <a:ext uri="{FF2B5EF4-FFF2-40B4-BE49-F238E27FC236}">
                <a16:creationId xmlns:a16="http://schemas.microsoft.com/office/drawing/2014/main" id="{3B95DCCD-6DA4-46C2-9DAD-365D77FF71A7}"/>
              </a:ext>
            </a:extLst>
          </p:cNvPr>
          <p:cNvSpPr/>
          <p:nvPr/>
        </p:nvSpPr>
        <p:spPr>
          <a:xfrm>
            <a:off x="1357306" y="1065283"/>
            <a:ext cx="550398" cy="369332"/>
          </a:xfrm>
          <a:prstGeom prst="rect">
            <a:avLst/>
          </a:prstGeom>
          <a:solidFill>
            <a:schemeClr val="bg1"/>
          </a:solidFill>
        </p:spPr>
        <p:txBody>
          <a:bodyPr wrap="none" lIns="36000" tIns="0" rIns="36000" bIns="0">
            <a:spAutoFit/>
          </a:bodyPr>
          <a:lstStyle/>
          <a:p>
            <a:r>
              <a:rPr lang="en-US" altLang="zh-CN" b="0" dirty="0">
                <a:solidFill>
                  <a:srgbClr val="FF6600"/>
                </a:solidFill>
              </a:rPr>
              <a:t>7</a:t>
            </a:r>
            <a:r>
              <a:rPr lang="zh-CN" altLang="en-US" b="0" dirty="0">
                <a:solidFill>
                  <a:srgbClr val="FF6600"/>
                </a:solidFill>
              </a:rPr>
              <a:t>bit</a:t>
            </a:r>
          </a:p>
        </p:txBody>
      </p:sp>
      <p:graphicFrame>
        <p:nvGraphicFramePr>
          <p:cNvPr id="19" name="表格 19">
            <a:extLst>
              <a:ext uri="{FF2B5EF4-FFF2-40B4-BE49-F238E27FC236}">
                <a16:creationId xmlns:a16="http://schemas.microsoft.com/office/drawing/2014/main" id="{1AAB1852-3D27-4F9E-B0A5-7BB54B74CEA3}"/>
              </a:ext>
            </a:extLst>
          </p:cNvPr>
          <p:cNvGraphicFramePr>
            <a:graphicFrameLocks noGrp="1"/>
          </p:cNvGraphicFramePr>
          <p:nvPr>
            <p:extLst>
              <p:ext uri="{D42A27DB-BD31-4B8C-83A1-F6EECF244321}">
                <p14:modId xmlns:p14="http://schemas.microsoft.com/office/powerpoint/2010/main" val="1915111637"/>
              </p:ext>
            </p:extLst>
          </p:nvPr>
        </p:nvGraphicFramePr>
        <p:xfrm>
          <a:off x="107504" y="4437112"/>
          <a:ext cx="6552725" cy="2225040"/>
        </p:xfrm>
        <a:graphic>
          <a:graphicData uri="http://schemas.openxmlformats.org/drawingml/2006/table">
            <a:tbl>
              <a:tblPr firstRow="1" bandRow="1">
                <a:tableStyleId>{5940675A-B579-460E-94D1-54222C63F5DA}</a:tableStyleId>
              </a:tblPr>
              <a:tblGrid>
                <a:gridCol w="2183904">
                  <a:extLst>
                    <a:ext uri="{9D8B030D-6E8A-4147-A177-3AD203B41FA5}">
                      <a16:colId xmlns:a16="http://schemas.microsoft.com/office/drawing/2014/main" val="851565957"/>
                    </a:ext>
                  </a:extLst>
                </a:gridCol>
                <a:gridCol w="4368821">
                  <a:extLst>
                    <a:ext uri="{9D8B030D-6E8A-4147-A177-3AD203B41FA5}">
                      <a16:colId xmlns:a16="http://schemas.microsoft.com/office/drawing/2014/main" val="3796465118"/>
                    </a:ext>
                  </a:extLst>
                </a:gridCol>
              </a:tblGrid>
              <a:tr h="370840">
                <a:tc>
                  <a:txBody>
                    <a:bodyPr/>
                    <a:lstStyle/>
                    <a:p>
                      <a:pPr algn="r"/>
                      <a:r>
                        <a:rPr lang="en-US" altLang="zh-CN" sz="2400" b="0" dirty="0">
                          <a:latin typeface="+mn-lt"/>
                          <a:ea typeface="宋体" panose="02010600030101010101" pitchFamily="2" charset="-122"/>
                        </a:rPr>
                        <a:t>opcode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2400" b="1" dirty="0">
                          <a:latin typeface="+mn-lt"/>
                          <a:ea typeface="宋体" panose="02010600030101010101" pitchFamily="2" charset="-122"/>
                        </a:rPr>
                        <a:t> </a:t>
                      </a:r>
                      <a:r>
                        <a:rPr lang="zh-CN" altLang="en-US" sz="2400" b="1" dirty="0">
                          <a:latin typeface="+mn-lt"/>
                          <a:ea typeface="宋体" panose="02010600030101010101" pitchFamily="2" charset="-122"/>
                        </a:rPr>
                        <a:t>操作码。</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106153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400" b="0" dirty="0">
                          <a:latin typeface="+mn-lt"/>
                          <a:ea typeface="宋体" panose="02010600030101010101" pitchFamily="2" charset="-122"/>
                        </a:rPr>
                        <a:t>funct3</a:t>
                      </a:r>
                      <a:r>
                        <a:rPr lang="zh-CN" altLang="en-US" sz="2400" b="0" dirty="0">
                          <a:latin typeface="+mn-lt"/>
                          <a:ea typeface="宋体" panose="02010600030101010101" pitchFamily="2" charset="-122"/>
                        </a:rPr>
                        <a:t>、</a:t>
                      </a:r>
                      <a:r>
                        <a:rPr lang="en-US" altLang="zh-CN" sz="2400" b="0" dirty="0">
                          <a:latin typeface="+mn-lt"/>
                          <a:ea typeface="宋体" panose="02010600030101010101" pitchFamily="2" charset="-122"/>
                        </a:rPr>
                        <a:t>funct7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400" b="1" dirty="0">
                          <a:latin typeface="+mn-lt"/>
                          <a:ea typeface="宋体" panose="02010600030101010101" pitchFamily="2" charset="-122"/>
                        </a:rPr>
                        <a:t> 附加操作码。</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940547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400" b="0" dirty="0" err="1">
                          <a:latin typeface="+mn-lt"/>
                          <a:ea typeface="宋体" panose="02010600030101010101" pitchFamily="2" charset="-122"/>
                        </a:rPr>
                        <a:t>rd</a:t>
                      </a:r>
                      <a:r>
                        <a:rPr lang="en-US" altLang="zh-CN" sz="2400" b="0" dirty="0">
                          <a:latin typeface="+mn-lt"/>
                          <a:ea typeface="宋体" panose="02010600030101010101" pitchFamily="2" charset="-122"/>
                        </a:rPr>
                        <a:t>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400" b="1" dirty="0">
                          <a:latin typeface="+mn-lt"/>
                          <a:ea typeface="宋体" panose="02010600030101010101" pitchFamily="2" charset="-122"/>
                        </a:rPr>
                        <a:t> 目的操作数寄存器。</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4989343"/>
                  </a:ext>
                </a:extLst>
              </a:tr>
              <a:tr h="370840">
                <a:tc>
                  <a:txBody>
                    <a:bodyPr/>
                    <a:lstStyle/>
                    <a:p>
                      <a:pPr algn="r"/>
                      <a:r>
                        <a:rPr lang="en-US" altLang="zh-CN" sz="2400" b="0" dirty="0">
                          <a:latin typeface="+mn-lt"/>
                          <a:ea typeface="宋体" panose="02010600030101010101" pitchFamily="2" charset="-122"/>
                        </a:rPr>
                        <a:t>rs1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2400" b="1" dirty="0">
                          <a:latin typeface="+mn-lt"/>
                          <a:ea typeface="宋体" panose="02010600030101010101" pitchFamily="2" charset="-122"/>
                        </a:rPr>
                        <a:t> </a:t>
                      </a:r>
                      <a:r>
                        <a:rPr lang="zh-CN" altLang="en-US" sz="2400" b="1" dirty="0">
                          <a:latin typeface="+mn-lt"/>
                          <a:ea typeface="宋体" panose="02010600030101010101" pitchFamily="2" charset="-122"/>
                        </a:rPr>
                        <a:t>第一源操作数。</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4223049"/>
                  </a:ext>
                </a:extLst>
              </a:tr>
              <a:tr h="370840">
                <a:tc>
                  <a:txBody>
                    <a:bodyPr/>
                    <a:lstStyle/>
                    <a:p>
                      <a:pPr algn="r"/>
                      <a:r>
                        <a:rPr lang="en-US" altLang="zh-CN" sz="2400" b="0" dirty="0">
                          <a:latin typeface="+mn-lt"/>
                          <a:ea typeface="宋体" panose="02010600030101010101" pitchFamily="2" charset="-122"/>
                        </a:rPr>
                        <a:t>rs2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2400" b="1" dirty="0">
                          <a:latin typeface="+mn-lt"/>
                          <a:ea typeface="宋体" panose="02010600030101010101" pitchFamily="2" charset="-122"/>
                        </a:rPr>
                        <a:t> 第二源操作数。</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2443395"/>
                  </a:ext>
                </a:extLst>
              </a:tr>
              <a:tr h="370840">
                <a:tc>
                  <a:txBody>
                    <a:bodyPr/>
                    <a:lstStyle/>
                    <a:p>
                      <a:pPr algn="r"/>
                      <a:r>
                        <a:rPr lang="en-US" altLang="zh-CN" sz="2400" b="0" dirty="0" err="1">
                          <a:latin typeface="+mn-lt"/>
                          <a:ea typeface="宋体" panose="02010600030101010101" pitchFamily="2" charset="-122"/>
                        </a:rPr>
                        <a:t>imm</a:t>
                      </a:r>
                      <a:r>
                        <a:rPr lang="en-US" altLang="zh-CN" sz="2400" b="0" dirty="0">
                          <a:latin typeface="+mn-lt"/>
                          <a:ea typeface="宋体" panose="02010600030101010101" pitchFamily="2" charset="-122"/>
                        </a:rPr>
                        <a:t> :</a:t>
                      </a:r>
                      <a:endParaRPr lang="zh-CN" altLang="en-US" sz="2400" b="0" dirty="0">
                        <a:latin typeface="+mn-lt"/>
                        <a:ea typeface="宋体" panose="02010600030101010101" pitchFamily="2" charset="-122"/>
                      </a:endParaRP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2400" b="1" dirty="0">
                          <a:latin typeface="+mn-lt"/>
                          <a:ea typeface="宋体" panose="02010600030101010101" pitchFamily="2" charset="-122"/>
                        </a:rPr>
                        <a:t> </a:t>
                      </a:r>
                      <a:r>
                        <a:rPr lang="zh-CN" altLang="en-US" sz="2400" b="1" dirty="0">
                          <a:latin typeface="+mn-lt"/>
                          <a:ea typeface="宋体" panose="02010600030101010101" pitchFamily="2" charset="-122"/>
                        </a:rPr>
                        <a:t>立即数</a:t>
                      </a:r>
                      <a:r>
                        <a:rPr lang="en-US" altLang="zh-CN" sz="2400" b="1" dirty="0">
                          <a:latin typeface="宋体" panose="02010600030101010101" pitchFamily="2" charset="-122"/>
                          <a:ea typeface="宋体" panose="02010600030101010101" pitchFamily="2" charset="-122"/>
                        </a:rPr>
                        <a:t>(</a:t>
                      </a:r>
                      <a:r>
                        <a:rPr lang="zh-CN" altLang="en-US" sz="2400" b="1" dirty="0">
                          <a:latin typeface="+mn-lt"/>
                          <a:ea typeface="宋体" panose="02010600030101010101" pitchFamily="2" charset="-122"/>
                        </a:rPr>
                        <a:t>补码</a:t>
                      </a:r>
                      <a:r>
                        <a:rPr lang="en-US" altLang="zh-CN" sz="2400" b="1" kern="1200" dirty="0">
                          <a:solidFill>
                            <a:schemeClr val="tx1"/>
                          </a:solidFill>
                          <a:latin typeface="宋体" panose="02010600030101010101" pitchFamily="2" charset="-122"/>
                          <a:ea typeface="宋体" panose="02010600030101010101" pitchFamily="2" charset="-122"/>
                          <a:cs typeface="+mn-cs"/>
                        </a:rPr>
                        <a:t>)</a:t>
                      </a:r>
                      <a:r>
                        <a:rPr lang="en-US" altLang="zh-CN" sz="2400" b="1" dirty="0">
                          <a:latin typeface="+mn-lt"/>
                          <a:ea typeface="宋体" panose="02010600030101010101" pitchFamily="2" charset="-122"/>
                        </a:rPr>
                        <a:t> </a:t>
                      </a:r>
                      <a:r>
                        <a:rPr lang="zh-CN" altLang="en-US" sz="2400" b="1" dirty="0">
                          <a:latin typeface="+mn-lt"/>
                          <a:ea typeface="宋体" panose="02010600030101010101" pitchFamily="2" charset="-122"/>
                        </a:rPr>
                        <a:t>或 地址偏移。</a:t>
                      </a:r>
                    </a:p>
                  </a:txBody>
                  <a:tcPr marL="36000" marR="3600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5711051"/>
                  </a:ext>
                </a:extLst>
              </a:tr>
            </a:tbl>
          </a:graphicData>
        </a:graphic>
      </p:graphicFrame>
      <p:graphicFrame>
        <p:nvGraphicFramePr>
          <p:cNvPr id="23" name="表格 19">
            <a:extLst>
              <a:ext uri="{FF2B5EF4-FFF2-40B4-BE49-F238E27FC236}">
                <a16:creationId xmlns:a16="http://schemas.microsoft.com/office/drawing/2014/main" id="{FA1693EE-C38A-494F-91A2-050DC3E272F3}"/>
              </a:ext>
            </a:extLst>
          </p:cNvPr>
          <p:cNvGraphicFramePr>
            <a:graphicFrameLocks noGrp="1"/>
          </p:cNvGraphicFramePr>
          <p:nvPr>
            <p:extLst>
              <p:ext uri="{D42A27DB-BD31-4B8C-83A1-F6EECF244321}">
                <p14:modId xmlns:p14="http://schemas.microsoft.com/office/powerpoint/2010/main" val="2776697439"/>
              </p:ext>
            </p:extLst>
          </p:nvPr>
        </p:nvGraphicFramePr>
        <p:xfrm>
          <a:off x="5183559" y="4653136"/>
          <a:ext cx="3744416" cy="153179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3256">
                  <a:extLst>
                    <a:ext uri="{9D8B030D-6E8A-4147-A177-3AD203B41FA5}">
                      <a16:colId xmlns:a16="http://schemas.microsoft.com/office/drawing/2014/main" val="851565957"/>
                    </a:ext>
                  </a:extLst>
                </a:gridCol>
                <a:gridCol w="2821160">
                  <a:extLst>
                    <a:ext uri="{9D8B030D-6E8A-4147-A177-3AD203B41FA5}">
                      <a16:colId xmlns:a16="http://schemas.microsoft.com/office/drawing/2014/main" val="379646511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8000"/>
                          </a:solidFill>
                          <a:latin typeface="+mn-lt"/>
                          <a:ea typeface="宋体" panose="02010600030101010101" pitchFamily="2" charset="-122"/>
                        </a:rPr>
                        <a:t>S</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nchor="ctr">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 </a:t>
                      </a:r>
                      <a:r>
                        <a:rPr lang="zh-CN" altLang="en-US" sz="2400" b="1" kern="1200" noProof="0" dirty="0">
                          <a:solidFill>
                            <a:srgbClr val="008000"/>
                          </a:solidFill>
                          <a:latin typeface="+mn-lt"/>
                          <a:ea typeface="宋体" panose="02010600030101010101" pitchFamily="2" charset="-122"/>
                          <a:cs typeface="+mn-cs"/>
                        </a:rPr>
                        <a:t>Store指令</a:t>
                      </a:r>
                      <a:endParaRPr lang="zh-CN" altLang="en-US" sz="2400" b="1" kern="1200" dirty="0">
                        <a:solidFill>
                          <a:srgbClr val="008000"/>
                        </a:solidFill>
                        <a:latin typeface="+mn-lt"/>
                        <a:ea typeface="宋体" panose="02010600030101010101" pitchFamily="2" charset="-122"/>
                        <a:cs typeface="+mn-cs"/>
                      </a:endParaRPr>
                    </a:p>
                  </a:txBody>
                  <a:tcPr marL="36000" marR="36000" marT="0" marB="0" anchor="ctr">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4194989343"/>
                  </a:ext>
                </a:extLst>
              </a:tr>
              <a:tr h="370840">
                <a:tc>
                  <a:txBody>
                    <a:bodyPr/>
                    <a:lstStyle/>
                    <a:p>
                      <a:pPr algn="r"/>
                      <a:r>
                        <a:rPr lang="en-US" altLang="zh-CN" sz="2400" b="1" dirty="0">
                          <a:solidFill>
                            <a:srgbClr val="008000"/>
                          </a:solidFill>
                          <a:latin typeface="+mn-lt"/>
                          <a:ea typeface="宋体" panose="02010600030101010101" pitchFamily="2" charset="-122"/>
                        </a:rPr>
                        <a:t>B</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nchor="ctr">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条件分支</a:t>
                      </a:r>
                    </a:p>
                  </a:txBody>
                  <a:tcPr marL="36000" marR="36000" marT="0" marB="0" anchor="ctr">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1504223049"/>
                  </a:ext>
                </a:extLst>
              </a:tr>
              <a:tr h="370840">
                <a:tc>
                  <a:txBody>
                    <a:bodyPr/>
                    <a:lstStyle/>
                    <a:p>
                      <a:pPr algn="r"/>
                      <a:r>
                        <a:rPr lang="en-US" altLang="zh-CN" sz="2400" b="1" dirty="0">
                          <a:solidFill>
                            <a:srgbClr val="008000"/>
                          </a:solidFill>
                          <a:latin typeface="+mn-lt"/>
                          <a:ea typeface="宋体" panose="02010600030101010101" pitchFamily="2" charset="-122"/>
                        </a:rPr>
                        <a:t>U</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nchor="ctr">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立即数加载、加</a:t>
                      </a:r>
                      <a:r>
                        <a:rPr lang="en-US" altLang="zh-CN" sz="2400" b="1" dirty="0">
                          <a:solidFill>
                            <a:srgbClr val="008000"/>
                          </a:solidFill>
                          <a:latin typeface="+mn-lt"/>
                          <a:ea typeface="宋体" panose="02010600030101010101" pitchFamily="2" charset="-122"/>
                        </a:rPr>
                        <a:t>PC</a:t>
                      </a:r>
                    </a:p>
                  </a:txBody>
                  <a:tcPr marL="36000" marR="36000" marT="0" marB="0" anchor="ctr">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1822443395"/>
                  </a:ext>
                </a:extLst>
              </a:tr>
              <a:tr h="419270">
                <a:tc>
                  <a:txBody>
                    <a:bodyPr/>
                    <a:lstStyle/>
                    <a:p>
                      <a:pPr algn="r"/>
                      <a:r>
                        <a:rPr lang="en-US" altLang="zh-CN" sz="2400" b="1" dirty="0">
                          <a:solidFill>
                            <a:srgbClr val="008000"/>
                          </a:solidFill>
                          <a:latin typeface="+mn-lt"/>
                          <a:ea typeface="宋体" panose="02010600030101010101" pitchFamily="2" charset="-122"/>
                        </a:rPr>
                        <a:t>J</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8000"/>
                      </a:solid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无条件跳转</a:t>
                      </a:r>
                    </a:p>
                  </a:txBody>
                  <a:tcPr marL="36000" marR="36000" marT="0" marB="0">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8000"/>
                      </a:solid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2605711051"/>
                  </a:ext>
                </a:extLst>
              </a:tr>
            </a:tbl>
          </a:graphicData>
        </a:graphic>
      </p:graphicFrame>
      <p:graphicFrame>
        <p:nvGraphicFramePr>
          <p:cNvPr id="24" name="表格 19">
            <a:extLst>
              <a:ext uri="{FF2B5EF4-FFF2-40B4-BE49-F238E27FC236}">
                <a16:creationId xmlns:a16="http://schemas.microsoft.com/office/drawing/2014/main" id="{E841BA99-C2AA-4370-88FB-0F1F6E9E6854}"/>
              </a:ext>
            </a:extLst>
          </p:cNvPr>
          <p:cNvGraphicFramePr>
            <a:graphicFrameLocks noGrp="1"/>
          </p:cNvGraphicFramePr>
          <p:nvPr>
            <p:extLst>
              <p:ext uri="{D42A27DB-BD31-4B8C-83A1-F6EECF244321}">
                <p14:modId xmlns:p14="http://schemas.microsoft.com/office/powerpoint/2010/main" val="1057118091"/>
              </p:ext>
            </p:extLst>
          </p:nvPr>
        </p:nvGraphicFramePr>
        <p:xfrm>
          <a:off x="4720238" y="218929"/>
          <a:ext cx="4207737" cy="79011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23256">
                  <a:extLst>
                    <a:ext uri="{9D8B030D-6E8A-4147-A177-3AD203B41FA5}">
                      <a16:colId xmlns:a16="http://schemas.microsoft.com/office/drawing/2014/main" val="851565957"/>
                    </a:ext>
                  </a:extLst>
                </a:gridCol>
                <a:gridCol w="3284481">
                  <a:extLst>
                    <a:ext uri="{9D8B030D-6E8A-4147-A177-3AD203B41FA5}">
                      <a16:colId xmlns:a16="http://schemas.microsoft.com/office/drawing/2014/main" val="379646511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8000"/>
                          </a:solidFill>
                          <a:latin typeface="+mn-lt"/>
                          <a:ea typeface="宋体" panose="02010600030101010101" pitchFamily="2" charset="-122"/>
                        </a:rPr>
                        <a:t>R</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nchor="ctr">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寄存器</a:t>
                      </a:r>
                      <a:r>
                        <a:rPr lang="en-US" altLang="zh-CN" sz="2400" b="1" dirty="0">
                          <a:solidFill>
                            <a:srgbClr val="008000"/>
                          </a:solidFill>
                          <a:latin typeface="+mn-lt"/>
                          <a:ea typeface="宋体" panose="02010600030101010101" pitchFamily="2" charset="-122"/>
                        </a:rPr>
                        <a:t>-</a:t>
                      </a:r>
                      <a:r>
                        <a:rPr lang="zh-CN" altLang="en-US" sz="2400" b="1" dirty="0">
                          <a:solidFill>
                            <a:srgbClr val="008000"/>
                          </a:solidFill>
                          <a:latin typeface="+mn-lt"/>
                          <a:ea typeface="宋体" panose="02010600030101010101" pitchFamily="2" charset="-122"/>
                        </a:rPr>
                        <a:t>寄存器运算</a:t>
                      </a:r>
                      <a:endParaRPr lang="zh-CN" altLang="en-US" sz="2400" b="1" kern="1200" dirty="0">
                        <a:solidFill>
                          <a:srgbClr val="008000"/>
                        </a:solidFill>
                        <a:latin typeface="+mn-lt"/>
                        <a:ea typeface="宋体" panose="02010600030101010101" pitchFamily="2" charset="-122"/>
                        <a:cs typeface="+mn-cs"/>
                      </a:endParaRPr>
                    </a:p>
                  </a:txBody>
                  <a:tcPr marL="36000" marR="36000" marT="0" marB="0" anchor="ctr">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solidFill>
                        <a:srgbClr val="008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4194989343"/>
                  </a:ext>
                </a:extLst>
              </a:tr>
              <a:tr h="419270">
                <a:tc>
                  <a:txBody>
                    <a:bodyPr/>
                    <a:lstStyle/>
                    <a:p>
                      <a:pPr algn="r"/>
                      <a:r>
                        <a:rPr lang="en-US" altLang="zh-CN" sz="2400" b="1" dirty="0">
                          <a:solidFill>
                            <a:srgbClr val="008000"/>
                          </a:solidFill>
                          <a:latin typeface="+mn-lt"/>
                          <a:ea typeface="宋体" panose="02010600030101010101" pitchFamily="2" charset="-122"/>
                        </a:rPr>
                        <a:t>I</a:t>
                      </a:r>
                      <a:r>
                        <a:rPr lang="zh-CN" altLang="en-US" sz="2400" b="1" dirty="0">
                          <a:solidFill>
                            <a:srgbClr val="008000"/>
                          </a:solidFill>
                          <a:latin typeface="+mn-lt"/>
                          <a:ea typeface="宋体" panose="02010600030101010101" pitchFamily="2" charset="-122"/>
                        </a:rPr>
                        <a:t>型 </a:t>
                      </a:r>
                      <a:r>
                        <a:rPr lang="en-US" altLang="zh-CN" sz="2400" b="1" dirty="0">
                          <a:solidFill>
                            <a:srgbClr val="008000"/>
                          </a:solidFill>
                          <a:latin typeface="+mn-lt"/>
                          <a:ea typeface="宋体" panose="02010600030101010101" pitchFamily="2" charset="-122"/>
                        </a:rPr>
                        <a:t>:</a:t>
                      </a:r>
                      <a:endParaRPr lang="zh-CN" altLang="en-US" sz="2400" b="1" dirty="0">
                        <a:solidFill>
                          <a:srgbClr val="008000"/>
                        </a:solidFill>
                        <a:latin typeface="+mn-lt"/>
                        <a:ea typeface="宋体" panose="02010600030101010101" pitchFamily="2" charset="-122"/>
                      </a:endParaRPr>
                    </a:p>
                  </a:txBody>
                  <a:tcPr marL="36000" marR="36000" marT="0" marB="0">
                    <a:lnL w="28575" cap="flat" cmpd="sng" algn="ctr">
                      <a:solidFill>
                        <a:srgbClr val="00800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8000"/>
                      </a:solidFill>
                      <a:prstDash val="solid"/>
                      <a:round/>
                      <a:headEnd type="none" w="med" len="med"/>
                      <a:tailEnd type="none" w="med" len="med"/>
                    </a:lnB>
                    <a:lnTlToBr w="12700" cmpd="sng">
                      <a:noFill/>
                      <a:prstDash val="solid"/>
                    </a:lnTlToBr>
                    <a:lnBlToTr w="12700" cmpd="sng">
                      <a:noFill/>
                      <a:prstDash val="solid"/>
                    </a:lnBlToTr>
                    <a:solidFill>
                      <a:srgbClr val="EFFFEF"/>
                    </a:solidFill>
                  </a:tcPr>
                </a:tc>
                <a:tc>
                  <a:txBody>
                    <a:bodyPr/>
                    <a:lstStyle/>
                    <a:p>
                      <a:r>
                        <a:rPr lang="zh-CN" altLang="en-US" sz="2400" b="1" dirty="0">
                          <a:solidFill>
                            <a:srgbClr val="008000"/>
                          </a:solidFill>
                          <a:latin typeface="+mn-lt"/>
                          <a:ea typeface="宋体" panose="02010600030101010101" pitchFamily="2" charset="-122"/>
                        </a:rPr>
                        <a:t>立即数运算、</a:t>
                      </a:r>
                      <a:r>
                        <a:rPr lang="en-US" altLang="zh-CN" sz="2400" b="1" dirty="0">
                          <a:solidFill>
                            <a:srgbClr val="008000"/>
                          </a:solidFill>
                          <a:latin typeface="+mn-lt"/>
                          <a:ea typeface="宋体" panose="02010600030101010101" pitchFamily="2" charset="-122"/>
                        </a:rPr>
                        <a:t>Load</a:t>
                      </a:r>
                      <a:r>
                        <a:rPr lang="zh-CN" altLang="en-US" sz="2400" b="1" dirty="0">
                          <a:solidFill>
                            <a:srgbClr val="008000"/>
                          </a:solidFill>
                          <a:latin typeface="+mn-lt"/>
                          <a:ea typeface="宋体" panose="02010600030101010101" pitchFamily="2" charset="-122"/>
                        </a:rPr>
                        <a:t>指令</a:t>
                      </a:r>
                    </a:p>
                  </a:txBody>
                  <a:tcPr marL="36000" marR="36000" marT="0" marB="0">
                    <a:lnL w="28575" cap="flat" cmpd="sng" algn="ctr">
                      <a:noFill/>
                      <a:prstDash val="solid"/>
                      <a:round/>
                      <a:headEnd type="none" w="med" len="med"/>
                      <a:tailEnd type="none" w="med" len="med"/>
                    </a:lnL>
                    <a:lnR w="28575" cap="flat" cmpd="sng" algn="ctr">
                      <a:solidFill>
                        <a:srgbClr val="008000"/>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8000"/>
                      </a:solidFill>
                      <a:prstDash val="solid"/>
                      <a:round/>
                      <a:headEnd type="none" w="med" len="med"/>
                      <a:tailEnd type="none" w="med" len="med"/>
                    </a:lnB>
                    <a:lnTlToBr w="12700" cmpd="sng">
                      <a:noFill/>
                      <a:prstDash val="solid"/>
                    </a:lnTlToBr>
                    <a:lnBlToTr w="12700" cmpd="sng">
                      <a:noFill/>
                      <a:prstDash val="solid"/>
                    </a:lnBlToTr>
                    <a:solidFill>
                      <a:srgbClr val="EFFFEF"/>
                    </a:solidFill>
                  </a:tcPr>
                </a:tc>
                <a:extLst>
                  <a:ext uri="{0D108BD9-81ED-4DB2-BD59-A6C34878D82A}">
                    <a16:rowId xmlns:a16="http://schemas.microsoft.com/office/drawing/2014/main" val="2605711051"/>
                  </a:ext>
                </a:extLst>
              </a:tr>
            </a:tbl>
          </a:graphicData>
        </a:graphic>
      </p:graphicFrame>
      <p:sp>
        <p:nvSpPr>
          <p:cNvPr id="25" name="矩形 24">
            <a:extLst>
              <a:ext uri="{FF2B5EF4-FFF2-40B4-BE49-F238E27FC236}">
                <a16:creationId xmlns:a16="http://schemas.microsoft.com/office/drawing/2014/main" id="{A9864749-2E20-498E-A5E0-C37CBB7EE251}"/>
              </a:ext>
            </a:extLst>
          </p:cNvPr>
          <p:cNvSpPr/>
          <p:nvPr/>
        </p:nvSpPr>
        <p:spPr bwMode="auto">
          <a:xfrm>
            <a:off x="806449" y="2658005"/>
            <a:ext cx="8064501" cy="770996"/>
          </a:xfrm>
          <a:prstGeom prst="rect">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26" name="矩形 25">
            <a:extLst>
              <a:ext uri="{FF2B5EF4-FFF2-40B4-BE49-F238E27FC236}">
                <a16:creationId xmlns:a16="http://schemas.microsoft.com/office/drawing/2014/main" id="{12014A94-E0D6-43D5-BCF1-6581A26A2834}"/>
              </a:ext>
            </a:extLst>
          </p:cNvPr>
          <p:cNvSpPr/>
          <p:nvPr/>
        </p:nvSpPr>
        <p:spPr bwMode="auto">
          <a:xfrm>
            <a:off x="806449" y="3530286"/>
            <a:ext cx="8064501" cy="770996"/>
          </a:xfrm>
          <a:prstGeom prst="rect">
            <a:avLst/>
          </a:prstGeom>
          <a:noFill/>
          <a:ln w="76200" cap="flat" cmpd="sng" algn="ctr">
            <a:solidFill>
              <a:srgbClr val="00FFFF">
                <a:alpha val="40000"/>
              </a:srgbClr>
            </a:solidFill>
            <a:prstDash val="solid"/>
            <a:round/>
            <a:headEnd type="none" w="med" len="med"/>
            <a:tailEnd type="none" w="med" len="lg"/>
          </a:ln>
          <a:effectLst/>
        </p:spPr>
        <p:txBody>
          <a:bodyPr rtlCol="0" anchor="ctr">
            <a:noAutofit/>
          </a:bodyPr>
          <a:lstStyle/>
          <a:p>
            <a:pPr algn="ctr"/>
            <a:endParaRPr lang="zh-CN" altLang="en-US"/>
          </a:p>
        </p:txBody>
      </p:sp>
    </p:spTree>
    <p:extLst>
      <p:ext uri="{BB962C8B-B14F-4D97-AF65-F5344CB8AC3E}">
        <p14:creationId xmlns:p14="http://schemas.microsoft.com/office/powerpoint/2010/main" val="42451066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0CA0D-D6EA-4375-BFBD-4C5F57A8692C}"/>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2699792" y="4267200"/>
            <a:ext cx="6291808" cy="962000"/>
          </a:xfrm>
          <a:noFill/>
          <a:ln/>
        </p:spPr>
        <p:txBody>
          <a:bodyPr anchor="ctr"/>
          <a:lstStyle/>
          <a:p>
            <a:r>
              <a:rPr lang="en-US" altLang="zh-CN" dirty="0"/>
              <a:t>5.2  </a:t>
            </a:r>
            <a:r>
              <a:rPr lang="zh-CN" altLang="en-US" dirty="0">
                <a:solidFill>
                  <a:srgbClr val="FF0066"/>
                </a:solidFill>
              </a:rPr>
              <a:t>指令系统结构</a:t>
            </a:r>
            <a:r>
              <a:rPr lang="zh-CN" altLang="en-US" dirty="0">
                <a:solidFill>
                  <a:srgbClr val="C00000"/>
                </a:solidFill>
              </a:rPr>
              <a:t>层</a:t>
            </a:r>
            <a:r>
              <a:rPr lang="zh-CN" altLang="en-US" dirty="0"/>
              <a:t>定义</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t>5.6.1  RISC-V </a:t>
            </a:r>
            <a:r>
              <a:rPr lang="zh-CN" altLang="en-US" dirty="0"/>
              <a:t>指令系统</a:t>
            </a:r>
          </a:p>
        </p:txBody>
      </p:sp>
      <p:sp>
        <p:nvSpPr>
          <p:cNvPr id="3" name="内容占位符 2">
            <a:extLst>
              <a:ext uri="{FF2B5EF4-FFF2-40B4-BE49-F238E27FC236}">
                <a16:creationId xmlns:a16="http://schemas.microsoft.com/office/drawing/2014/main" id="{66871612-0B58-4C39-A943-33094B633262}"/>
              </a:ext>
            </a:extLst>
          </p:cNvPr>
          <p:cNvSpPr>
            <a:spLocks noGrp="1"/>
          </p:cNvSpPr>
          <p:nvPr>
            <p:ph idx="1"/>
          </p:nvPr>
        </p:nvSpPr>
        <p:spPr>
          <a:xfrm>
            <a:off x="683568" y="1268759"/>
            <a:ext cx="8352482" cy="4824537"/>
          </a:xfrm>
        </p:spPr>
        <p:txBody>
          <a:bodyPr/>
          <a:lstStyle/>
          <a:p>
            <a:r>
              <a:rPr lang="zh-CN" altLang="en-US" dirty="0"/>
              <a:t>固定</a:t>
            </a:r>
            <a:r>
              <a:rPr lang="en-US" altLang="zh-CN" dirty="0"/>
              <a:t>32</a:t>
            </a:r>
            <a:r>
              <a:rPr lang="zh-CN" altLang="en-US" dirty="0"/>
              <a:t>位长。</a:t>
            </a:r>
            <a:endParaRPr lang="en-US" altLang="zh-CN" dirty="0"/>
          </a:p>
          <a:p>
            <a:r>
              <a:rPr lang="zh-CN" altLang="en-US" dirty="0"/>
              <a:t>三操作数指令，</a:t>
            </a:r>
            <a:br>
              <a:rPr lang="en-US" altLang="zh-CN" dirty="0"/>
            </a:br>
            <a:r>
              <a:rPr lang="zh-CN" altLang="en-US" dirty="0"/>
              <a:t>避免某个源操作数和目的操作数冲突。</a:t>
            </a:r>
            <a:endParaRPr lang="en-US" altLang="zh-CN" dirty="0"/>
          </a:p>
          <a:p>
            <a:r>
              <a:rPr lang="zh-CN" altLang="en-US" dirty="0"/>
              <a:t>所有指令的</a:t>
            </a:r>
            <a:r>
              <a:rPr lang="zh-CN" altLang="en-US" dirty="0">
                <a:solidFill>
                  <a:srgbClr val="0000FF"/>
                </a:solidFill>
              </a:rPr>
              <a:t>寄存器地址字段</a:t>
            </a:r>
            <a:r>
              <a:rPr lang="zh-CN" altLang="en-US" dirty="0"/>
              <a:t>在指令同一位置：</a:t>
            </a:r>
            <a:br>
              <a:rPr lang="en-US" altLang="zh-CN" dirty="0"/>
            </a:br>
            <a:r>
              <a:rPr lang="zh-CN" altLang="en-US" dirty="0"/>
              <a:t>译码指令之前先访问寄存器，设计简单。</a:t>
            </a:r>
            <a:endParaRPr lang="en-US" altLang="zh-CN" dirty="0"/>
          </a:p>
          <a:p>
            <a:r>
              <a:rPr lang="zh-CN" altLang="en-US" dirty="0">
                <a:solidFill>
                  <a:srgbClr val="0000FF"/>
                </a:solidFill>
              </a:rPr>
              <a:t>立即数</a:t>
            </a:r>
            <a:r>
              <a:rPr lang="zh-CN" altLang="en-US" dirty="0"/>
              <a:t>是带符号数、在指令的高位 </a:t>
            </a:r>
            <a:r>
              <a:rPr lang="en-US" altLang="zh-CN" dirty="0"/>
              <a:t>——</a:t>
            </a:r>
            <a:br>
              <a:rPr lang="en-US" altLang="zh-CN" dirty="0"/>
            </a:br>
            <a:r>
              <a:rPr lang="zh-CN" altLang="en-US" dirty="0"/>
              <a:t>符号扩展可以在指令译码之前进行。</a:t>
            </a:r>
            <a:endParaRPr lang="en-US" altLang="zh-CN" dirty="0"/>
          </a:p>
          <a:p>
            <a:r>
              <a:rPr lang="en-US" altLang="zh-CN" dirty="0"/>
              <a:t>VR32I </a:t>
            </a:r>
            <a:r>
              <a:rPr lang="zh-CN" altLang="en-US" dirty="0"/>
              <a:t>指令集只使用了</a:t>
            </a:r>
            <a:r>
              <a:rPr lang="en-US" altLang="zh-CN" dirty="0"/>
              <a:t>32</a:t>
            </a:r>
            <a:r>
              <a:rPr lang="zh-CN" altLang="en-US" dirty="0"/>
              <a:t>位指令字中</a:t>
            </a:r>
            <a:br>
              <a:rPr lang="en-US" altLang="zh-CN" dirty="0"/>
            </a:br>
            <a:r>
              <a:rPr lang="zh-CN" altLang="en-US" dirty="0"/>
              <a:t>不到</a:t>
            </a:r>
            <a:r>
              <a:rPr lang="en-US" altLang="zh-CN" dirty="0"/>
              <a:t>1/8</a:t>
            </a:r>
            <a:r>
              <a:rPr lang="zh-CN" altLang="en-US" dirty="0"/>
              <a:t>的编码空间。</a:t>
            </a:r>
          </a:p>
        </p:txBody>
      </p:sp>
      <p:sp>
        <p:nvSpPr>
          <p:cNvPr id="4" name="灯片编号占位符 3">
            <a:extLst>
              <a:ext uri="{FF2B5EF4-FFF2-40B4-BE49-F238E27FC236}">
                <a16:creationId xmlns:a16="http://schemas.microsoft.com/office/drawing/2014/main" id="{7262FD75-4D3A-489A-ADEA-846832452F1B}"/>
              </a:ext>
            </a:extLst>
          </p:cNvPr>
          <p:cNvSpPr>
            <a:spLocks noGrp="1"/>
          </p:cNvSpPr>
          <p:nvPr>
            <p:ph type="sldNum" sz="quarter" idx="11"/>
          </p:nvPr>
        </p:nvSpPr>
        <p:spPr/>
        <p:txBody>
          <a:bodyPr/>
          <a:lstStyle/>
          <a:p>
            <a:fld id="{591B6738-5A60-468E-A237-4E46B15B9A6B}" type="slidenum">
              <a:rPr lang="zh-CN" altLang="en-US" smtClean="0"/>
              <a:pPr/>
              <a:t>110</a:t>
            </a:fld>
            <a:endParaRPr lang="en-US" altLang="zh-CN"/>
          </a:p>
        </p:txBody>
      </p:sp>
      <p:sp>
        <p:nvSpPr>
          <p:cNvPr id="5" name="标题 1">
            <a:extLst>
              <a:ext uri="{FF2B5EF4-FFF2-40B4-BE49-F238E27FC236}">
                <a16:creationId xmlns:a16="http://schemas.microsoft.com/office/drawing/2014/main" id="{1F2806F5-8A2B-4114-BD82-97B84A56E6B6}"/>
              </a:ext>
            </a:extLst>
          </p:cNvPr>
          <p:cNvSpPr txBox="1">
            <a:spLocks/>
          </p:cNvSpPr>
          <p:nvPr/>
        </p:nvSpPr>
        <p:spPr bwMode="auto">
          <a:xfrm>
            <a:off x="827584" y="566738"/>
            <a:ext cx="8208466" cy="485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2. RISC-V </a:t>
            </a:r>
            <a:r>
              <a:rPr lang="zh-CN" altLang="en-US" kern="0" dirty="0">
                <a:solidFill>
                  <a:srgbClr val="FF6600"/>
                </a:solidFill>
              </a:rPr>
              <a:t>的 </a:t>
            </a:r>
            <a:r>
              <a:rPr lang="zh-CN" altLang="en-US" kern="0" dirty="0">
                <a:solidFill>
                  <a:srgbClr val="FF0066"/>
                </a:solidFill>
              </a:rPr>
              <a:t>指令格式</a:t>
            </a:r>
          </a:p>
        </p:txBody>
      </p:sp>
    </p:spTree>
    <p:extLst>
      <p:ext uri="{BB962C8B-B14F-4D97-AF65-F5344CB8AC3E}">
        <p14:creationId xmlns:p14="http://schemas.microsoft.com/office/powerpoint/2010/main" val="321574536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16C765-3856-4ED2-A6A3-48D62B7FB31E}"/>
              </a:ext>
            </a:extLst>
          </p:cNvPr>
          <p:cNvSpPr>
            <a:spLocks noGrp="1"/>
          </p:cNvSpPr>
          <p:nvPr>
            <p:ph type="sldNum" sz="quarter" idx="11"/>
          </p:nvPr>
        </p:nvSpPr>
        <p:spPr/>
        <p:txBody>
          <a:bodyPr/>
          <a:lstStyle/>
          <a:p>
            <a:fld id="{591B6738-5A60-468E-A237-4E46B15B9A6B}" type="slidenum">
              <a:rPr lang="zh-CN" altLang="en-US" smtClean="0"/>
              <a:pPr/>
              <a:t>111</a:t>
            </a:fld>
            <a:endParaRPr lang="en-US" altLang="zh-CN"/>
          </a:p>
        </p:txBody>
      </p:sp>
      <p:pic>
        <p:nvPicPr>
          <p:cNvPr id="6" name="图片 5">
            <a:extLst>
              <a:ext uri="{FF2B5EF4-FFF2-40B4-BE49-F238E27FC236}">
                <a16:creationId xmlns:a16="http://schemas.microsoft.com/office/drawing/2014/main" id="{067821A9-2BFC-4A71-88DB-92FDCFBE5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54730"/>
            <a:ext cx="8280920" cy="12059246"/>
          </a:xfrm>
          <a:prstGeom prst="rect">
            <a:avLst/>
          </a:prstGeom>
        </p:spPr>
      </p:pic>
      <p:sp>
        <p:nvSpPr>
          <p:cNvPr id="9" name="矩形 8">
            <a:extLst>
              <a:ext uri="{FF2B5EF4-FFF2-40B4-BE49-F238E27FC236}">
                <a16:creationId xmlns:a16="http://schemas.microsoft.com/office/drawing/2014/main" id="{1FAFB828-596D-481C-9435-189802FF9AFC}"/>
              </a:ext>
            </a:extLst>
          </p:cNvPr>
          <p:cNvSpPr/>
          <p:nvPr/>
        </p:nvSpPr>
        <p:spPr>
          <a:xfrm rot="5400000">
            <a:off x="5407441" y="3228945"/>
            <a:ext cx="6858000" cy="400110"/>
          </a:xfrm>
          <a:prstGeom prst="rect">
            <a:avLst/>
          </a:prstGeom>
        </p:spPr>
        <p:txBody>
          <a:bodyPr wrap="square">
            <a:spAutoFit/>
          </a:bodyPr>
          <a:lstStyle/>
          <a:p>
            <a:r>
              <a:rPr lang="zh-CN" altLang="en-US" sz="2000" dirty="0">
                <a:solidFill>
                  <a:srgbClr val="0000FF"/>
                </a:solidFill>
              </a:rPr>
              <a:t>带有指令布局、格式类型和指令名称的RV32I操作码编码图</a:t>
            </a:r>
          </a:p>
        </p:txBody>
      </p:sp>
      <p:sp>
        <p:nvSpPr>
          <p:cNvPr id="7" name="动作按钮: 后退或前一项 6">
            <a:hlinkClick r:id="" action="ppaction://noaction" highlightClick="1"/>
            <a:extLst>
              <a:ext uri="{FF2B5EF4-FFF2-40B4-BE49-F238E27FC236}">
                <a16:creationId xmlns:a16="http://schemas.microsoft.com/office/drawing/2014/main" id="{F2CC0C6A-6926-4455-8ECF-3D6A64F74480}"/>
              </a:ext>
            </a:extLst>
          </p:cNvPr>
          <p:cNvSpPr/>
          <p:nvPr/>
        </p:nvSpPr>
        <p:spPr bwMode="auto">
          <a:xfrm rot="5400000">
            <a:off x="8082390" y="2582906"/>
            <a:ext cx="756084" cy="288032"/>
          </a:xfrm>
          <a:prstGeom prst="actionButtonBackPrevious">
            <a:avLst/>
          </a:prstGeom>
          <a:ln>
            <a:headEnd type="none" w="med" len="med"/>
            <a:tailEnd type="none" w="med" len="lg"/>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zh-CN" altLang="en-US"/>
          </a:p>
        </p:txBody>
      </p:sp>
      <p:sp>
        <p:nvSpPr>
          <p:cNvPr id="8" name="动作按钮: 后退或前一项 7">
            <a:hlinkClick r:id="" action="ppaction://noaction" highlightClick="1"/>
            <a:extLst>
              <a:ext uri="{FF2B5EF4-FFF2-40B4-BE49-F238E27FC236}">
                <a16:creationId xmlns:a16="http://schemas.microsoft.com/office/drawing/2014/main" id="{3EDDC0BF-3F8D-4860-A455-EF04B3CD901D}"/>
              </a:ext>
            </a:extLst>
          </p:cNvPr>
          <p:cNvSpPr/>
          <p:nvPr/>
        </p:nvSpPr>
        <p:spPr bwMode="auto">
          <a:xfrm rot="16200000">
            <a:off x="8082390" y="3735034"/>
            <a:ext cx="756084" cy="288032"/>
          </a:xfrm>
          <a:prstGeom prst="actionButtonBackPrevious">
            <a:avLst/>
          </a:prstGeom>
          <a:ln>
            <a:headEnd type="none" w="med" len="med"/>
            <a:tailEnd type="none" w="med" len="lg"/>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zh-CN" altLang="en-US"/>
          </a:p>
        </p:txBody>
      </p:sp>
    </p:spTree>
    <p:extLst>
      <p:ext uri="{BB962C8B-B14F-4D97-AF65-F5344CB8AC3E}">
        <p14:creationId xmlns:p14="http://schemas.microsoft.com/office/powerpoint/2010/main" val="2071702724"/>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3.7037E-7 L -3.33333E-6 -0.81111 " pathEditMode="relative" rAng="0" ptsTypes="AA">
                                      <p:cBhvr>
                                        <p:cTn id="6" dur="2000" fill="hold"/>
                                        <p:tgtEl>
                                          <p:spTgt spid="6"/>
                                        </p:tgtEl>
                                        <p:attrNameLst>
                                          <p:attrName>ppt_x</p:attrName>
                                          <p:attrName>ppt_y</p:attrName>
                                        </p:attrNameLst>
                                      </p:cBhvr>
                                      <p:rCtr x="0" y="-40556"/>
                                    </p:animMotion>
                                  </p:childTnLst>
                                </p:cTn>
                              </p:par>
                            </p:childTnLst>
                          </p:cTn>
                        </p:par>
                      </p:childTnLst>
                    </p:cTn>
                  </p:par>
                </p:childTnLst>
              </p:cTn>
              <p:nextCondLst>
                <p:cond evt="onClick" delay="0">
                  <p:tgtEl>
                    <p:spTgt spid="8"/>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33333E-6 -0.81111 L -3.33333E-6 -4.07407E-6 " pathEditMode="relative" rAng="0" ptsTypes="AA">
                                      <p:cBhvr>
                                        <p:cTn id="11" dur="2000" fill="hold"/>
                                        <p:tgtEl>
                                          <p:spTgt spid="6"/>
                                        </p:tgtEl>
                                        <p:attrNameLst>
                                          <p:attrName>ppt_x</p:attrName>
                                          <p:attrName>ppt_y</p:attrName>
                                        </p:attrNameLst>
                                      </p:cBhvr>
                                      <p:rCtr x="0" y="40417"/>
                                    </p:animMotion>
                                  </p:childTnLst>
                                </p:cTn>
                              </p:par>
                            </p:childTnLst>
                          </p:cTn>
                        </p:par>
                      </p:childTnLst>
                    </p:cTn>
                  </p:par>
                </p:childTnLst>
              </p:cTn>
              <p:nextCondLst>
                <p:cond evt="onClick" delay="0">
                  <p:tgtEl>
                    <p:spTgt spid="7"/>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44215-C58E-48E8-9ED0-9071702C7661}"/>
              </a:ext>
            </a:extLst>
          </p:cNvPr>
          <p:cNvSpPr>
            <a:spLocks noGrp="1"/>
          </p:cNvSpPr>
          <p:nvPr>
            <p:ph type="title"/>
          </p:nvPr>
        </p:nvSpPr>
        <p:spPr/>
        <p:txBody>
          <a:bodyPr/>
          <a:lstStyle/>
          <a:p>
            <a:r>
              <a:rPr lang="en-US" altLang="zh-CN" dirty="0"/>
              <a:t>5.6.1  RISC-V </a:t>
            </a:r>
            <a:r>
              <a:rPr lang="zh-CN" altLang="en-US" dirty="0"/>
              <a:t>指令系统</a:t>
            </a:r>
          </a:p>
        </p:txBody>
      </p:sp>
      <p:sp>
        <p:nvSpPr>
          <p:cNvPr id="3" name="内容占位符 2">
            <a:extLst>
              <a:ext uri="{FF2B5EF4-FFF2-40B4-BE49-F238E27FC236}">
                <a16:creationId xmlns:a16="http://schemas.microsoft.com/office/drawing/2014/main" id="{BF85528D-88ED-4159-A321-DCB343F3B3EE}"/>
              </a:ext>
            </a:extLst>
          </p:cNvPr>
          <p:cNvSpPr>
            <a:spLocks noGrp="1"/>
          </p:cNvSpPr>
          <p:nvPr>
            <p:ph idx="1"/>
          </p:nvPr>
        </p:nvSpPr>
        <p:spPr>
          <a:xfrm>
            <a:off x="971600" y="1052736"/>
            <a:ext cx="8064450" cy="5689377"/>
          </a:xfrm>
        </p:spPr>
        <p:txBody>
          <a:bodyPr/>
          <a:lstStyle/>
          <a:p>
            <a:pPr>
              <a:spcBef>
                <a:spcPts val="0"/>
              </a:spcBef>
            </a:pPr>
            <a:r>
              <a:rPr lang="zh-CN" altLang="en-US" dirty="0"/>
              <a:t>加法</a:t>
            </a:r>
          </a:p>
          <a:p>
            <a:pPr lvl="1">
              <a:spcBef>
                <a:spcPts val="0"/>
              </a:spcBef>
            </a:pPr>
            <a:r>
              <a:rPr lang="zh-CN" altLang="en-US" dirty="0"/>
              <a:t>寄存器加 </a:t>
            </a:r>
            <a:r>
              <a:rPr lang="en-US" altLang="zh-CN" b="0" dirty="0">
                <a:solidFill>
                  <a:srgbClr val="0000FF"/>
                </a:solidFill>
                <a:latin typeface="Consolas" panose="020B0609020204030204" pitchFamily="49" charset="0"/>
              </a:rPr>
              <a:t>add</a:t>
            </a:r>
            <a:endParaRPr lang="zh-CN" altLang="en-US" b="0" dirty="0">
              <a:solidFill>
                <a:srgbClr val="0000FF"/>
              </a:solidFill>
              <a:latin typeface="Consolas" panose="020B0609020204030204" pitchFamily="49" charset="0"/>
            </a:endParaRPr>
          </a:p>
          <a:p>
            <a:pPr lvl="1">
              <a:spcBef>
                <a:spcPts val="0"/>
              </a:spcBef>
            </a:pPr>
            <a:r>
              <a:rPr lang="zh-CN" altLang="en-US" dirty="0"/>
              <a:t>立即数加 </a:t>
            </a:r>
            <a:r>
              <a:rPr lang="en-US" altLang="zh-CN" b="0" dirty="0" err="1">
                <a:solidFill>
                  <a:srgbClr val="0000FF"/>
                </a:solidFill>
                <a:latin typeface="Consolas" panose="020B0609020204030204" pitchFamily="49" charset="0"/>
              </a:rPr>
              <a:t>addi</a:t>
            </a:r>
            <a:endParaRPr lang="zh-CN" altLang="en-US" b="0" dirty="0">
              <a:solidFill>
                <a:srgbClr val="0000FF"/>
              </a:solidFill>
              <a:latin typeface="Consolas" panose="020B0609020204030204" pitchFamily="49" charset="0"/>
            </a:endParaRPr>
          </a:p>
          <a:p>
            <a:pPr lvl="1">
              <a:spcBef>
                <a:spcPts val="0"/>
              </a:spcBef>
            </a:pPr>
            <a:r>
              <a:rPr lang="zh-CN" altLang="en-US" dirty="0"/>
              <a:t>原子加 </a:t>
            </a:r>
            <a:r>
              <a:rPr lang="en-US" altLang="zh-CN" b="0" dirty="0" err="1">
                <a:solidFill>
                  <a:srgbClr val="0000FF"/>
                </a:solidFill>
                <a:latin typeface="Consolas" panose="020B0609020204030204" pitchFamily="49" charset="0"/>
              </a:rPr>
              <a:t>amoadd.w</a:t>
            </a:r>
            <a:endParaRPr lang="zh-CN" altLang="en-US" b="0" dirty="0">
              <a:solidFill>
                <a:srgbClr val="0000FF"/>
              </a:solidFill>
              <a:latin typeface="Consolas" panose="020B0609020204030204" pitchFamily="49" charset="0"/>
            </a:endParaRPr>
          </a:p>
          <a:p>
            <a:pPr>
              <a:spcBef>
                <a:spcPts val="0"/>
              </a:spcBef>
            </a:pPr>
            <a:r>
              <a:rPr lang="zh-CN" altLang="en-US" dirty="0"/>
              <a:t>跳转</a:t>
            </a:r>
          </a:p>
          <a:p>
            <a:pPr lvl="1">
              <a:spcBef>
                <a:spcPts val="0"/>
              </a:spcBef>
            </a:pPr>
            <a:r>
              <a:rPr lang="zh-CN" altLang="en-US" dirty="0"/>
              <a:t>无条件转移 </a:t>
            </a:r>
            <a:r>
              <a:rPr lang="en-US" altLang="zh-CN" b="0" dirty="0" err="1">
                <a:solidFill>
                  <a:srgbClr val="0000FF"/>
                </a:solidFill>
                <a:latin typeface="Consolas" panose="020B0609020204030204" pitchFamily="49" charset="0"/>
              </a:rPr>
              <a:t>auipc</a:t>
            </a:r>
            <a:endParaRPr lang="zh-CN" altLang="en-US" b="0" dirty="0">
              <a:solidFill>
                <a:srgbClr val="0000FF"/>
              </a:solidFill>
              <a:latin typeface="Consolas" panose="020B0609020204030204" pitchFamily="49" charset="0"/>
            </a:endParaRPr>
          </a:p>
          <a:p>
            <a:pPr lvl="1">
              <a:spcBef>
                <a:spcPts val="0"/>
              </a:spcBef>
            </a:pPr>
            <a:r>
              <a:rPr lang="zh-CN" altLang="en-US" dirty="0"/>
              <a:t>条件转移 </a:t>
            </a:r>
            <a:r>
              <a:rPr lang="en-US" altLang="zh-CN" b="0" dirty="0" err="1">
                <a:solidFill>
                  <a:srgbClr val="0000FF"/>
                </a:solidFill>
                <a:latin typeface="Consolas" panose="020B0609020204030204" pitchFamily="49" charset="0"/>
              </a:rPr>
              <a:t>bge</a:t>
            </a:r>
            <a:endParaRPr lang="zh-CN" altLang="en-US" b="0" dirty="0">
              <a:solidFill>
                <a:srgbClr val="0000FF"/>
              </a:solidFill>
              <a:latin typeface="Consolas" panose="020B0609020204030204" pitchFamily="49" charset="0"/>
            </a:endParaRPr>
          </a:p>
          <a:p>
            <a:pPr>
              <a:spcBef>
                <a:spcPts val="0"/>
              </a:spcBef>
            </a:pPr>
            <a:r>
              <a:rPr lang="zh-CN" altLang="en-US" dirty="0"/>
              <a:t>调用</a:t>
            </a:r>
          </a:p>
          <a:p>
            <a:pPr lvl="1">
              <a:spcBef>
                <a:spcPts val="0"/>
              </a:spcBef>
            </a:pPr>
            <a:r>
              <a:rPr lang="zh-CN" altLang="en-US" dirty="0"/>
              <a:t>短调用 </a:t>
            </a:r>
            <a:r>
              <a:rPr lang="en-US" altLang="zh-CN" b="0" dirty="0" err="1">
                <a:solidFill>
                  <a:srgbClr val="0000FF"/>
                </a:solidFill>
                <a:latin typeface="Consolas" panose="020B0609020204030204" pitchFamily="49" charset="0"/>
              </a:rPr>
              <a:t>jal</a:t>
            </a:r>
            <a:endParaRPr lang="zh-CN" altLang="en-US" b="0" dirty="0">
              <a:solidFill>
                <a:srgbClr val="0000FF"/>
              </a:solidFill>
              <a:latin typeface="Consolas" panose="020B0609020204030204" pitchFamily="49" charset="0"/>
            </a:endParaRPr>
          </a:p>
          <a:p>
            <a:pPr lvl="1">
              <a:spcBef>
                <a:spcPts val="0"/>
              </a:spcBef>
            </a:pPr>
            <a:r>
              <a:rPr lang="zh-CN" altLang="en-US" dirty="0"/>
              <a:t>长调用 </a:t>
            </a:r>
            <a:r>
              <a:rPr lang="en-US" altLang="zh-CN" b="0" dirty="0" err="1">
                <a:solidFill>
                  <a:srgbClr val="0000FF"/>
                </a:solidFill>
                <a:latin typeface="Consolas" panose="020B0609020204030204" pitchFamily="49" charset="0"/>
              </a:rPr>
              <a:t>jalr</a:t>
            </a:r>
            <a:endParaRPr lang="zh-CN" altLang="en-US" b="0" dirty="0">
              <a:solidFill>
                <a:srgbClr val="0000FF"/>
              </a:solidFill>
              <a:latin typeface="Consolas" panose="020B0609020204030204" pitchFamily="49" charset="0"/>
            </a:endParaRPr>
          </a:p>
          <a:p>
            <a:pPr>
              <a:spcBef>
                <a:spcPts val="0"/>
              </a:spcBef>
            </a:pPr>
            <a:r>
              <a:rPr lang="zh-CN" altLang="en-US" dirty="0"/>
              <a:t>加载</a:t>
            </a:r>
            <a:r>
              <a:rPr lang="en-US" altLang="zh-CN" dirty="0"/>
              <a:t> </a:t>
            </a:r>
            <a:r>
              <a:rPr lang="en-US" altLang="zh-CN" b="0" dirty="0" err="1">
                <a:solidFill>
                  <a:srgbClr val="0000FF"/>
                </a:solidFill>
                <a:latin typeface="Consolas" panose="020B0609020204030204" pitchFamily="49" charset="0"/>
              </a:rPr>
              <a:t>lw</a:t>
            </a:r>
            <a:endParaRPr lang="en-US" altLang="zh-CN" b="0" dirty="0">
              <a:solidFill>
                <a:srgbClr val="0000FF"/>
              </a:solidFill>
              <a:latin typeface="Consolas" panose="020B0609020204030204" pitchFamily="49" charset="0"/>
            </a:endParaRPr>
          </a:p>
          <a:p>
            <a:pPr>
              <a:spcBef>
                <a:spcPts val="0"/>
              </a:spcBef>
            </a:pPr>
            <a:r>
              <a:rPr lang="zh-CN" altLang="en-US" dirty="0"/>
              <a:t>存储</a:t>
            </a:r>
            <a:r>
              <a:rPr lang="en-US" altLang="zh-CN" dirty="0"/>
              <a:t> </a:t>
            </a:r>
            <a:r>
              <a:rPr lang="en-US" altLang="zh-CN" b="0" dirty="0" err="1">
                <a:solidFill>
                  <a:srgbClr val="0000FF"/>
                </a:solidFill>
                <a:latin typeface="Consolas" panose="020B0609020204030204" pitchFamily="49" charset="0"/>
              </a:rPr>
              <a:t>sw</a:t>
            </a:r>
            <a:endParaRPr lang="en-US" altLang="zh-CN" b="0" dirty="0">
              <a:solidFill>
                <a:srgbClr val="0000FF"/>
              </a:solidFill>
              <a:latin typeface="Consolas" panose="020B0609020204030204" pitchFamily="49" charset="0"/>
            </a:endParaRPr>
          </a:p>
          <a:p>
            <a:pPr>
              <a:spcBef>
                <a:spcPts val="0"/>
              </a:spcBef>
            </a:pPr>
            <a:r>
              <a:rPr lang="zh-CN" altLang="en-US" dirty="0"/>
              <a:t>空操作</a:t>
            </a:r>
            <a:r>
              <a:rPr lang="en-US" altLang="zh-CN" dirty="0"/>
              <a:t> </a:t>
            </a:r>
            <a:r>
              <a:rPr lang="en-US" altLang="zh-CN" b="0" dirty="0" err="1">
                <a:solidFill>
                  <a:srgbClr val="0000FF"/>
                </a:solidFill>
                <a:latin typeface="Consolas" panose="020B0609020204030204" pitchFamily="49" charset="0"/>
              </a:rPr>
              <a:t>nop</a:t>
            </a:r>
            <a:endParaRPr lang="zh-CN" altLang="en-US" b="0" dirty="0">
              <a:solidFill>
                <a:srgbClr val="0000FF"/>
              </a:solidFill>
              <a:latin typeface="Consolas" panose="020B0609020204030204" pitchFamily="49" charset="0"/>
            </a:endParaRPr>
          </a:p>
        </p:txBody>
      </p:sp>
      <p:sp>
        <p:nvSpPr>
          <p:cNvPr id="4" name="灯片编号占位符 3">
            <a:extLst>
              <a:ext uri="{FF2B5EF4-FFF2-40B4-BE49-F238E27FC236}">
                <a16:creationId xmlns:a16="http://schemas.microsoft.com/office/drawing/2014/main" id="{176AA9E2-973C-4FE8-BFED-4A116C59207C}"/>
              </a:ext>
            </a:extLst>
          </p:cNvPr>
          <p:cNvSpPr>
            <a:spLocks noGrp="1"/>
          </p:cNvSpPr>
          <p:nvPr>
            <p:ph type="sldNum" sz="quarter" idx="11"/>
          </p:nvPr>
        </p:nvSpPr>
        <p:spPr/>
        <p:txBody>
          <a:bodyPr/>
          <a:lstStyle/>
          <a:p>
            <a:fld id="{591B6738-5A60-468E-A237-4E46B15B9A6B}" type="slidenum">
              <a:rPr lang="zh-CN" altLang="en-US" smtClean="0"/>
              <a:pPr/>
              <a:t>112</a:t>
            </a:fld>
            <a:endParaRPr lang="en-US" altLang="zh-CN"/>
          </a:p>
        </p:txBody>
      </p:sp>
      <p:sp>
        <p:nvSpPr>
          <p:cNvPr id="6" name="标题 1">
            <a:extLst>
              <a:ext uri="{FF2B5EF4-FFF2-40B4-BE49-F238E27FC236}">
                <a16:creationId xmlns:a16="http://schemas.microsoft.com/office/drawing/2014/main" id="{7CD597D7-782F-4C17-A0EE-2D95689AFE30}"/>
              </a:ext>
            </a:extLst>
          </p:cNvPr>
          <p:cNvSpPr txBox="1">
            <a:spLocks/>
          </p:cNvSpPr>
          <p:nvPr/>
        </p:nvSpPr>
        <p:spPr bwMode="auto">
          <a:xfrm>
            <a:off x="827584" y="566738"/>
            <a:ext cx="8208466" cy="485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3. </a:t>
            </a:r>
            <a:r>
              <a:rPr lang="en-US" altLang="zh-CN" kern="0" dirty="0">
                <a:solidFill>
                  <a:srgbClr val="FF6600"/>
                </a:solidFill>
                <a:latin typeface="+mn-lt"/>
              </a:rPr>
              <a:t>RV-32/64I </a:t>
            </a:r>
            <a:r>
              <a:rPr lang="zh-CN" altLang="en-US" kern="0" dirty="0">
                <a:solidFill>
                  <a:srgbClr val="FF0066"/>
                </a:solidFill>
                <a:latin typeface="+mn-lt"/>
              </a:rPr>
              <a:t>指令</a:t>
            </a:r>
            <a:r>
              <a:rPr lang="zh-CN" altLang="en-US" kern="0" dirty="0">
                <a:solidFill>
                  <a:srgbClr val="0000FF"/>
                </a:solidFill>
                <a:latin typeface="+mn-lt"/>
              </a:rPr>
              <a:t>举例：</a:t>
            </a:r>
          </a:p>
        </p:txBody>
      </p:sp>
    </p:spTree>
    <p:extLst>
      <p:ext uri="{BB962C8B-B14F-4D97-AF65-F5344CB8AC3E}">
        <p14:creationId xmlns:p14="http://schemas.microsoft.com/office/powerpoint/2010/main" val="382467314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52284B-0AD9-4063-98D5-3402386A9660}"/>
              </a:ext>
            </a:extLst>
          </p:cNvPr>
          <p:cNvPicPr>
            <a:picLocks noChangeAspect="1"/>
          </p:cNvPicPr>
          <p:nvPr/>
        </p:nvPicPr>
        <p:blipFill>
          <a:blip r:embed="rId3"/>
          <a:stretch>
            <a:fillRect/>
          </a:stretch>
        </p:blipFill>
        <p:spPr>
          <a:xfrm>
            <a:off x="179512" y="177419"/>
            <a:ext cx="8784976" cy="2224222"/>
          </a:xfrm>
          <a:prstGeom prst="rect">
            <a:avLst/>
          </a:prstGeom>
        </p:spPr>
      </p:pic>
      <p:pic>
        <p:nvPicPr>
          <p:cNvPr id="7" name="图片 6">
            <a:extLst>
              <a:ext uri="{FF2B5EF4-FFF2-40B4-BE49-F238E27FC236}">
                <a16:creationId xmlns:a16="http://schemas.microsoft.com/office/drawing/2014/main" id="{5D11BEF0-1662-429A-9284-71875EA55934}"/>
              </a:ext>
            </a:extLst>
          </p:cNvPr>
          <p:cNvPicPr>
            <a:picLocks noChangeAspect="1"/>
          </p:cNvPicPr>
          <p:nvPr/>
        </p:nvPicPr>
        <p:blipFill>
          <a:blip r:embed="rId4"/>
          <a:stretch>
            <a:fillRect/>
          </a:stretch>
        </p:blipFill>
        <p:spPr>
          <a:xfrm>
            <a:off x="179512" y="2471644"/>
            <a:ext cx="8784976" cy="2224222"/>
          </a:xfrm>
          <a:prstGeom prst="rect">
            <a:avLst/>
          </a:prstGeom>
        </p:spPr>
      </p:pic>
      <p:pic>
        <p:nvPicPr>
          <p:cNvPr id="8" name="图片 7">
            <a:extLst>
              <a:ext uri="{FF2B5EF4-FFF2-40B4-BE49-F238E27FC236}">
                <a16:creationId xmlns:a16="http://schemas.microsoft.com/office/drawing/2014/main" id="{23A347BD-4EC0-46C2-A5BF-EE037C6840D8}"/>
              </a:ext>
            </a:extLst>
          </p:cNvPr>
          <p:cNvPicPr>
            <a:picLocks noChangeAspect="1"/>
          </p:cNvPicPr>
          <p:nvPr/>
        </p:nvPicPr>
        <p:blipFill>
          <a:blip r:embed="rId5"/>
          <a:stretch>
            <a:fillRect/>
          </a:stretch>
        </p:blipFill>
        <p:spPr>
          <a:xfrm>
            <a:off x="179512" y="4741617"/>
            <a:ext cx="8784976" cy="1953381"/>
          </a:xfrm>
          <a:prstGeom prst="rect">
            <a:avLst/>
          </a:prstGeom>
        </p:spPr>
      </p:pic>
      <p:cxnSp>
        <p:nvCxnSpPr>
          <p:cNvPr id="12" name="直接连接符 11">
            <a:extLst>
              <a:ext uri="{FF2B5EF4-FFF2-40B4-BE49-F238E27FC236}">
                <a16:creationId xmlns:a16="http://schemas.microsoft.com/office/drawing/2014/main" id="{261B7113-27C2-4A20-AB96-DF5A9B6C97EA}"/>
              </a:ext>
            </a:extLst>
          </p:cNvPr>
          <p:cNvCxnSpPr/>
          <p:nvPr/>
        </p:nvCxnSpPr>
        <p:spPr bwMode="auto">
          <a:xfrm>
            <a:off x="0" y="2418733"/>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cxnSp>
        <p:nvCxnSpPr>
          <p:cNvPr id="13" name="直接连接符 12">
            <a:extLst>
              <a:ext uri="{FF2B5EF4-FFF2-40B4-BE49-F238E27FC236}">
                <a16:creationId xmlns:a16="http://schemas.microsoft.com/office/drawing/2014/main" id="{B0172190-0FDC-4234-8AA5-63FCEDCE5A81}"/>
              </a:ext>
            </a:extLst>
          </p:cNvPr>
          <p:cNvCxnSpPr/>
          <p:nvPr/>
        </p:nvCxnSpPr>
        <p:spPr bwMode="auto">
          <a:xfrm>
            <a:off x="0" y="4721504"/>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spTree>
    <p:extLst>
      <p:ext uri="{BB962C8B-B14F-4D97-AF65-F5344CB8AC3E}">
        <p14:creationId xmlns:p14="http://schemas.microsoft.com/office/powerpoint/2010/main" val="293407308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A7FEF6-91B6-4E13-9902-AE152B92E876}"/>
              </a:ext>
            </a:extLst>
          </p:cNvPr>
          <p:cNvSpPr>
            <a:spLocks noGrp="1"/>
          </p:cNvSpPr>
          <p:nvPr>
            <p:ph type="title"/>
          </p:nvPr>
        </p:nvSpPr>
        <p:spPr/>
        <p:txBody>
          <a:bodyPr/>
          <a:lstStyle/>
          <a:p>
            <a:r>
              <a:rPr lang="en-US" altLang="zh-CN" dirty="0"/>
              <a:t>5.6.1  RISC-V </a:t>
            </a:r>
            <a:r>
              <a:rPr lang="zh-CN" altLang="en-US" dirty="0"/>
              <a:t>指令系统      </a:t>
            </a:r>
            <a:r>
              <a:rPr lang="en-US" altLang="zh-CN" dirty="0">
                <a:solidFill>
                  <a:srgbClr val="FF6600"/>
                </a:solidFill>
              </a:rPr>
              <a:t>3. </a:t>
            </a:r>
            <a:r>
              <a:rPr lang="en-US" altLang="zh-CN" dirty="0">
                <a:solidFill>
                  <a:srgbClr val="FF6600"/>
                </a:solidFill>
                <a:latin typeface="+mn-lt"/>
              </a:rPr>
              <a:t>RV-32/64I </a:t>
            </a:r>
            <a:r>
              <a:rPr lang="zh-CN" altLang="en-US" dirty="0">
                <a:solidFill>
                  <a:srgbClr val="FF0066"/>
                </a:solidFill>
              </a:rPr>
              <a:t>指令</a:t>
            </a:r>
            <a:r>
              <a:rPr lang="zh-CN" altLang="en-US" dirty="0">
                <a:solidFill>
                  <a:srgbClr val="0000FF"/>
                </a:solidFill>
              </a:rPr>
              <a:t>举例：</a:t>
            </a:r>
            <a:endParaRPr lang="zh-CN" altLang="en-US" dirty="0"/>
          </a:p>
        </p:txBody>
      </p:sp>
      <p:sp>
        <p:nvSpPr>
          <p:cNvPr id="2" name="灯片编号占位符 1">
            <a:extLst>
              <a:ext uri="{FF2B5EF4-FFF2-40B4-BE49-F238E27FC236}">
                <a16:creationId xmlns:a16="http://schemas.microsoft.com/office/drawing/2014/main" id="{4D1A8A53-202D-4F0B-8E66-E0CDF7D0B2EC}"/>
              </a:ext>
            </a:extLst>
          </p:cNvPr>
          <p:cNvSpPr>
            <a:spLocks noGrp="1"/>
          </p:cNvSpPr>
          <p:nvPr>
            <p:ph type="sldNum" sz="quarter" idx="11"/>
          </p:nvPr>
        </p:nvSpPr>
        <p:spPr/>
        <p:txBody>
          <a:bodyPr/>
          <a:lstStyle/>
          <a:p>
            <a:fld id="{0A5406F1-B055-4B6E-B454-FCAD0C40DF27}" type="slidenum">
              <a:rPr lang="zh-CN" altLang="en-US" smtClean="0"/>
              <a:pPr/>
              <a:t>114</a:t>
            </a:fld>
            <a:endParaRPr lang="en-US" altLang="zh-CN"/>
          </a:p>
        </p:txBody>
      </p:sp>
      <p:pic>
        <p:nvPicPr>
          <p:cNvPr id="3" name="图片 2">
            <a:extLst>
              <a:ext uri="{FF2B5EF4-FFF2-40B4-BE49-F238E27FC236}">
                <a16:creationId xmlns:a16="http://schemas.microsoft.com/office/drawing/2014/main" id="{5A8E9FB8-D378-4F86-AD9B-8F082A35C37A}"/>
              </a:ext>
            </a:extLst>
          </p:cNvPr>
          <p:cNvPicPr>
            <a:picLocks noChangeAspect="1"/>
          </p:cNvPicPr>
          <p:nvPr/>
        </p:nvPicPr>
        <p:blipFill>
          <a:blip r:embed="rId3"/>
          <a:stretch>
            <a:fillRect/>
          </a:stretch>
        </p:blipFill>
        <p:spPr>
          <a:xfrm>
            <a:off x="179512" y="729035"/>
            <a:ext cx="8820472" cy="1924082"/>
          </a:xfrm>
          <a:prstGeom prst="rect">
            <a:avLst/>
          </a:prstGeom>
        </p:spPr>
      </p:pic>
      <p:pic>
        <p:nvPicPr>
          <p:cNvPr id="4" name="图片 3">
            <a:extLst>
              <a:ext uri="{FF2B5EF4-FFF2-40B4-BE49-F238E27FC236}">
                <a16:creationId xmlns:a16="http://schemas.microsoft.com/office/drawing/2014/main" id="{258B4DC4-F03D-4636-AD3E-0E62D2F7DC9E}"/>
              </a:ext>
            </a:extLst>
          </p:cNvPr>
          <p:cNvPicPr>
            <a:picLocks noChangeAspect="1"/>
          </p:cNvPicPr>
          <p:nvPr/>
        </p:nvPicPr>
        <p:blipFill>
          <a:blip r:embed="rId4"/>
          <a:stretch>
            <a:fillRect/>
          </a:stretch>
        </p:blipFill>
        <p:spPr>
          <a:xfrm>
            <a:off x="179512" y="3027850"/>
            <a:ext cx="8820472" cy="1958152"/>
          </a:xfrm>
          <a:prstGeom prst="rect">
            <a:avLst/>
          </a:prstGeom>
        </p:spPr>
      </p:pic>
      <p:pic>
        <p:nvPicPr>
          <p:cNvPr id="5" name="图片 4">
            <a:extLst>
              <a:ext uri="{FF2B5EF4-FFF2-40B4-BE49-F238E27FC236}">
                <a16:creationId xmlns:a16="http://schemas.microsoft.com/office/drawing/2014/main" id="{159EF030-BA28-4D0F-BB08-C111E6474D6D}"/>
              </a:ext>
            </a:extLst>
          </p:cNvPr>
          <p:cNvPicPr>
            <a:picLocks noChangeAspect="1"/>
          </p:cNvPicPr>
          <p:nvPr/>
        </p:nvPicPr>
        <p:blipFill>
          <a:blip r:embed="rId5"/>
          <a:stretch>
            <a:fillRect/>
          </a:stretch>
        </p:blipFill>
        <p:spPr>
          <a:xfrm>
            <a:off x="179512" y="5351509"/>
            <a:ext cx="8820472" cy="1029819"/>
          </a:xfrm>
          <a:prstGeom prst="rect">
            <a:avLst/>
          </a:prstGeom>
        </p:spPr>
      </p:pic>
      <p:cxnSp>
        <p:nvCxnSpPr>
          <p:cNvPr id="8" name="直接连接符 7">
            <a:extLst>
              <a:ext uri="{FF2B5EF4-FFF2-40B4-BE49-F238E27FC236}">
                <a16:creationId xmlns:a16="http://schemas.microsoft.com/office/drawing/2014/main" id="{1C3F028F-BE5B-4ABD-8CA2-88AC782498EB}"/>
              </a:ext>
            </a:extLst>
          </p:cNvPr>
          <p:cNvCxnSpPr/>
          <p:nvPr/>
        </p:nvCxnSpPr>
        <p:spPr bwMode="auto">
          <a:xfrm>
            <a:off x="0" y="2887120"/>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cxnSp>
        <p:nvCxnSpPr>
          <p:cNvPr id="9" name="直接连接符 8">
            <a:extLst>
              <a:ext uri="{FF2B5EF4-FFF2-40B4-BE49-F238E27FC236}">
                <a16:creationId xmlns:a16="http://schemas.microsoft.com/office/drawing/2014/main" id="{9C53E14C-5D4F-45AD-BD58-5E21A689D391}"/>
              </a:ext>
            </a:extLst>
          </p:cNvPr>
          <p:cNvCxnSpPr/>
          <p:nvPr/>
        </p:nvCxnSpPr>
        <p:spPr bwMode="auto">
          <a:xfrm>
            <a:off x="0" y="5229200"/>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spTree>
    <p:extLst>
      <p:ext uri="{BB962C8B-B14F-4D97-AF65-F5344CB8AC3E}">
        <p14:creationId xmlns:p14="http://schemas.microsoft.com/office/powerpoint/2010/main" val="2974670779"/>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42D76C3-4AEE-4B20-BAA6-4D2C5D28DA49}"/>
              </a:ext>
            </a:extLst>
          </p:cNvPr>
          <p:cNvSpPr>
            <a:spLocks noGrp="1"/>
          </p:cNvSpPr>
          <p:nvPr>
            <p:ph type="title"/>
          </p:nvPr>
        </p:nvSpPr>
        <p:spPr/>
        <p:txBody>
          <a:bodyPr/>
          <a:lstStyle/>
          <a:p>
            <a:r>
              <a:rPr lang="en-US" altLang="zh-CN" dirty="0"/>
              <a:t>5.6.1  RISC-V </a:t>
            </a:r>
            <a:r>
              <a:rPr lang="zh-CN" altLang="en-US" dirty="0"/>
              <a:t>指令系统      </a:t>
            </a:r>
            <a:r>
              <a:rPr lang="en-US" altLang="zh-CN" dirty="0">
                <a:solidFill>
                  <a:srgbClr val="FF6600"/>
                </a:solidFill>
              </a:rPr>
              <a:t>3. </a:t>
            </a:r>
            <a:r>
              <a:rPr lang="en-US" altLang="zh-CN" dirty="0">
                <a:solidFill>
                  <a:srgbClr val="FF6600"/>
                </a:solidFill>
                <a:latin typeface="+mn-lt"/>
              </a:rPr>
              <a:t>RV-32/64I </a:t>
            </a:r>
            <a:r>
              <a:rPr lang="zh-CN" altLang="en-US" dirty="0">
                <a:solidFill>
                  <a:srgbClr val="FF0066"/>
                </a:solidFill>
              </a:rPr>
              <a:t>指令</a:t>
            </a:r>
            <a:r>
              <a:rPr lang="zh-CN" altLang="en-US" dirty="0">
                <a:solidFill>
                  <a:srgbClr val="0000FF"/>
                </a:solidFill>
              </a:rPr>
              <a:t>举例：</a:t>
            </a:r>
            <a:endParaRPr lang="zh-CN" altLang="en-US" dirty="0"/>
          </a:p>
        </p:txBody>
      </p:sp>
      <p:sp>
        <p:nvSpPr>
          <p:cNvPr id="2" name="灯片编号占位符 1">
            <a:extLst>
              <a:ext uri="{FF2B5EF4-FFF2-40B4-BE49-F238E27FC236}">
                <a16:creationId xmlns:a16="http://schemas.microsoft.com/office/drawing/2014/main" id="{325CEF7D-CD5E-43BB-8E65-610938D6C40C}"/>
              </a:ext>
            </a:extLst>
          </p:cNvPr>
          <p:cNvSpPr>
            <a:spLocks noGrp="1"/>
          </p:cNvSpPr>
          <p:nvPr>
            <p:ph type="sldNum" sz="quarter" idx="11"/>
          </p:nvPr>
        </p:nvSpPr>
        <p:spPr/>
        <p:txBody>
          <a:bodyPr/>
          <a:lstStyle/>
          <a:p>
            <a:fld id="{0A5406F1-B055-4B6E-B454-FCAD0C40DF27}" type="slidenum">
              <a:rPr lang="zh-CN" altLang="en-US" smtClean="0"/>
              <a:pPr/>
              <a:t>115</a:t>
            </a:fld>
            <a:endParaRPr lang="en-US" altLang="zh-CN"/>
          </a:p>
        </p:txBody>
      </p:sp>
      <p:pic>
        <p:nvPicPr>
          <p:cNvPr id="3" name="图片 2">
            <a:extLst>
              <a:ext uri="{FF2B5EF4-FFF2-40B4-BE49-F238E27FC236}">
                <a16:creationId xmlns:a16="http://schemas.microsoft.com/office/drawing/2014/main" id="{3D2D1E87-82F2-4873-8269-5EA562B60DA5}"/>
              </a:ext>
            </a:extLst>
          </p:cNvPr>
          <p:cNvPicPr>
            <a:picLocks noChangeAspect="1"/>
          </p:cNvPicPr>
          <p:nvPr/>
        </p:nvPicPr>
        <p:blipFill>
          <a:blip r:embed="rId3"/>
          <a:stretch>
            <a:fillRect/>
          </a:stretch>
        </p:blipFill>
        <p:spPr>
          <a:xfrm>
            <a:off x="144016" y="691170"/>
            <a:ext cx="8892480" cy="2233774"/>
          </a:xfrm>
          <a:prstGeom prst="rect">
            <a:avLst/>
          </a:prstGeom>
        </p:spPr>
      </p:pic>
      <p:pic>
        <p:nvPicPr>
          <p:cNvPr id="4" name="图片 3">
            <a:extLst>
              <a:ext uri="{FF2B5EF4-FFF2-40B4-BE49-F238E27FC236}">
                <a16:creationId xmlns:a16="http://schemas.microsoft.com/office/drawing/2014/main" id="{3F5DD619-6B02-4596-A70C-858D42759AA7}"/>
              </a:ext>
            </a:extLst>
          </p:cNvPr>
          <p:cNvPicPr>
            <a:picLocks noChangeAspect="1"/>
          </p:cNvPicPr>
          <p:nvPr/>
        </p:nvPicPr>
        <p:blipFill>
          <a:blip r:embed="rId4"/>
          <a:stretch>
            <a:fillRect/>
          </a:stretch>
        </p:blipFill>
        <p:spPr>
          <a:xfrm>
            <a:off x="144016" y="3040090"/>
            <a:ext cx="8892480" cy="1036982"/>
          </a:xfrm>
          <a:prstGeom prst="rect">
            <a:avLst/>
          </a:prstGeom>
        </p:spPr>
      </p:pic>
      <p:pic>
        <p:nvPicPr>
          <p:cNvPr id="5" name="图片 4">
            <a:extLst>
              <a:ext uri="{FF2B5EF4-FFF2-40B4-BE49-F238E27FC236}">
                <a16:creationId xmlns:a16="http://schemas.microsoft.com/office/drawing/2014/main" id="{1E530499-0FD2-4F12-80CF-4E3D589CE9A5}"/>
              </a:ext>
            </a:extLst>
          </p:cNvPr>
          <p:cNvPicPr>
            <a:picLocks noChangeAspect="1"/>
          </p:cNvPicPr>
          <p:nvPr/>
        </p:nvPicPr>
        <p:blipFill>
          <a:blip r:embed="rId5"/>
          <a:stretch>
            <a:fillRect/>
          </a:stretch>
        </p:blipFill>
        <p:spPr>
          <a:xfrm>
            <a:off x="144016" y="4206293"/>
            <a:ext cx="8892480" cy="2247043"/>
          </a:xfrm>
          <a:prstGeom prst="rect">
            <a:avLst/>
          </a:prstGeom>
        </p:spPr>
      </p:pic>
      <p:cxnSp>
        <p:nvCxnSpPr>
          <p:cNvPr id="8" name="直接连接符 7">
            <a:extLst>
              <a:ext uri="{FF2B5EF4-FFF2-40B4-BE49-F238E27FC236}">
                <a16:creationId xmlns:a16="http://schemas.microsoft.com/office/drawing/2014/main" id="{58B1DD96-C13D-4728-905E-4AA676FBB3C8}"/>
              </a:ext>
            </a:extLst>
          </p:cNvPr>
          <p:cNvCxnSpPr/>
          <p:nvPr/>
        </p:nvCxnSpPr>
        <p:spPr bwMode="auto">
          <a:xfrm>
            <a:off x="0" y="2979860"/>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cxnSp>
        <p:nvCxnSpPr>
          <p:cNvPr id="9" name="直接连接符 8">
            <a:extLst>
              <a:ext uri="{FF2B5EF4-FFF2-40B4-BE49-F238E27FC236}">
                <a16:creationId xmlns:a16="http://schemas.microsoft.com/office/drawing/2014/main" id="{633FE257-7D0B-49F1-A117-7508508428E1}"/>
              </a:ext>
            </a:extLst>
          </p:cNvPr>
          <p:cNvCxnSpPr/>
          <p:nvPr/>
        </p:nvCxnSpPr>
        <p:spPr bwMode="auto">
          <a:xfrm>
            <a:off x="0" y="4140534"/>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spTree>
    <p:extLst>
      <p:ext uri="{BB962C8B-B14F-4D97-AF65-F5344CB8AC3E}">
        <p14:creationId xmlns:p14="http://schemas.microsoft.com/office/powerpoint/2010/main" val="49499124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425774B-9268-4EE3-A1DC-5353510E8D73}"/>
              </a:ext>
            </a:extLst>
          </p:cNvPr>
          <p:cNvSpPr>
            <a:spLocks noGrp="1"/>
          </p:cNvSpPr>
          <p:nvPr>
            <p:ph type="title"/>
          </p:nvPr>
        </p:nvSpPr>
        <p:spPr/>
        <p:txBody>
          <a:bodyPr/>
          <a:lstStyle/>
          <a:p>
            <a:r>
              <a:rPr lang="en-US" altLang="zh-CN" dirty="0"/>
              <a:t>5.6.1  RISC-V </a:t>
            </a:r>
            <a:r>
              <a:rPr lang="zh-CN" altLang="en-US" dirty="0"/>
              <a:t>指令系统      </a:t>
            </a:r>
            <a:r>
              <a:rPr lang="en-US" altLang="zh-CN" dirty="0">
                <a:solidFill>
                  <a:srgbClr val="FF6600"/>
                </a:solidFill>
              </a:rPr>
              <a:t>3. </a:t>
            </a:r>
            <a:r>
              <a:rPr lang="en-US" altLang="zh-CN" dirty="0">
                <a:solidFill>
                  <a:srgbClr val="FF6600"/>
                </a:solidFill>
                <a:latin typeface="+mn-lt"/>
              </a:rPr>
              <a:t>RV-32/64I </a:t>
            </a:r>
            <a:r>
              <a:rPr lang="zh-CN" altLang="en-US" dirty="0">
                <a:solidFill>
                  <a:srgbClr val="FF0066"/>
                </a:solidFill>
              </a:rPr>
              <a:t>指令</a:t>
            </a:r>
            <a:r>
              <a:rPr lang="zh-CN" altLang="en-US" dirty="0">
                <a:solidFill>
                  <a:srgbClr val="0000FF"/>
                </a:solidFill>
              </a:rPr>
              <a:t>举例：</a:t>
            </a:r>
            <a:endParaRPr lang="zh-CN" altLang="en-US" dirty="0"/>
          </a:p>
        </p:txBody>
      </p:sp>
      <p:sp>
        <p:nvSpPr>
          <p:cNvPr id="2" name="灯片编号占位符 1">
            <a:extLst>
              <a:ext uri="{FF2B5EF4-FFF2-40B4-BE49-F238E27FC236}">
                <a16:creationId xmlns:a16="http://schemas.microsoft.com/office/drawing/2014/main" id="{0AA55CEE-A1A9-4123-AB21-B13B204BDC57}"/>
              </a:ext>
            </a:extLst>
          </p:cNvPr>
          <p:cNvSpPr>
            <a:spLocks noGrp="1"/>
          </p:cNvSpPr>
          <p:nvPr>
            <p:ph type="sldNum" sz="quarter" idx="11"/>
          </p:nvPr>
        </p:nvSpPr>
        <p:spPr/>
        <p:txBody>
          <a:bodyPr/>
          <a:lstStyle/>
          <a:p>
            <a:fld id="{0A5406F1-B055-4B6E-B454-FCAD0C40DF27}" type="slidenum">
              <a:rPr lang="zh-CN" altLang="en-US" smtClean="0"/>
              <a:pPr/>
              <a:t>116</a:t>
            </a:fld>
            <a:endParaRPr lang="en-US" altLang="zh-CN"/>
          </a:p>
        </p:txBody>
      </p:sp>
      <p:pic>
        <p:nvPicPr>
          <p:cNvPr id="3" name="图片 2">
            <a:extLst>
              <a:ext uri="{FF2B5EF4-FFF2-40B4-BE49-F238E27FC236}">
                <a16:creationId xmlns:a16="http://schemas.microsoft.com/office/drawing/2014/main" id="{B23E60C8-8B4B-41E7-801E-957502182A98}"/>
              </a:ext>
            </a:extLst>
          </p:cNvPr>
          <p:cNvPicPr>
            <a:picLocks noChangeAspect="1"/>
          </p:cNvPicPr>
          <p:nvPr/>
        </p:nvPicPr>
        <p:blipFill>
          <a:blip r:embed="rId3"/>
          <a:stretch>
            <a:fillRect/>
          </a:stretch>
        </p:blipFill>
        <p:spPr>
          <a:xfrm>
            <a:off x="124596" y="592376"/>
            <a:ext cx="8892480" cy="2263863"/>
          </a:xfrm>
          <a:prstGeom prst="rect">
            <a:avLst/>
          </a:prstGeom>
        </p:spPr>
      </p:pic>
      <p:pic>
        <p:nvPicPr>
          <p:cNvPr id="4" name="图片 3">
            <a:extLst>
              <a:ext uri="{FF2B5EF4-FFF2-40B4-BE49-F238E27FC236}">
                <a16:creationId xmlns:a16="http://schemas.microsoft.com/office/drawing/2014/main" id="{E1FECA98-5B14-4F48-BEE2-4B0E05D9EDE5}"/>
              </a:ext>
            </a:extLst>
          </p:cNvPr>
          <p:cNvPicPr>
            <a:picLocks noChangeAspect="1"/>
          </p:cNvPicPr>
          <p:nvPr/>
        </p:nvPicPr>
        <p:blipFill>
          <a:blip r:embed="rId4"/>
          <a:stretch>
            <a:fillRect/>
          </a:stretch>
        </p:blipFill>
        <p:spPr>
          <a:xfrm>
            <a:off x="124596" y="5454165"/>
            <a:ext cx="8892480" cy="955065"/>
          </a:xfrm>
          <a:prstGeom prst="rect">
            <a:avLst/>
          </a:prstGeom>
        </p:spPr>
      </p:pic>
      <p:pic>
        <p:nvPicPr>
          <p:cNvPr id="5" name="图片 4">
            <a:extLst>
              <a:ext uri="{FF2B5EF4-FFF2-40B4-BE49-F238E27FC236}">
                <a16:creationId xmlns:a16="http://schemas.microsoft.com/office/drawing/2014/main" id="{444EA5CF-6E3F-4B07-9E85-19732642E227}"/>
              </a:ext>
            </a:extLst>
          </p:cNvPr>
          <p:cNvPicPr>
            <a:picLocks noChangeAspect="1"/>
          </p:cNvPicPr>
          <p:nvPr/>
        </p:nvPicPr>
        <p:blipFill>
          <a:blip r:embed="rId5"/>
          <a:stretch>
            <a:fillRect/>
          </a:stretch>
        </p:blipFill>
        <p:spPr>
          <a:xfrm>
            <a:off x="124596" y="3086930"/>
            <a:ext cx="8892480" cy="2154456"/>
          </a:xfrm>
          <a:prstGeom prst="rect">
            <a:avLst/>
          </a:prstGeom>
        </p:spPr>
      </p:pic>
      <p:cxnSp>
        <p:nvCxnSpPr>
          <p:cNvPr id="8" name="直接连接符 7">
            <a:extLst>
              <a:ext uri="{FF2B5EF4-FFF2-40B4-BE49-F238E27FC236}">
                <a16:creationId xmlns:a16="http://schemas.microsoft.com/office/drawing/2014/main" id="{8A23E74E-37E3-4F8D-86EA-62CE093B65E7}"/>
              </a:ext>
            </a:extLst>
          </p:cNvPr>
          <p:cNvCxnSpPr/>
          <p:nvPr/>
        </p:nvCxnSpPr>
        <p:spPr bwMode="auto">
          <a:xfrm>
            <a:off x="0" y="2942036"/>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cxnSp>
        <p:nvCxnSpPr>
          <p:cNvPr id="9" name="直接连接符 8">
            <a:extLst>
              <a:ext uri="{FF2B5EF4-FFF2-40B4-BE49-F238E27FC236}">
                <a16:creationId xmlns:a16="http://schemas.microsoft.com/office/drawing/2014/main" id="{4E88C819-3F23-41AC-B39D-548B1734B7C7}"/>
              </a:ext>
            </a:extLst>
          </p:cNvPr>
          <p:cNvCxnSpPr/>
          <p:nvPr/>
        </p:nvCxnSpPr>
        <p:spPr bwMode="auto">
          <a:xfrm>
            <a:off x="0" y="5373216"/>
            <a:ext cx="9144000" cy="0"/>
          </a:xfrm>
          <a:prstGeom prst="line">
            <a:avLst/>
          </a:prstGeom>
          <a:solidFill>
            <a:schemeClr val="accent1"/>
          </a:solidFill>
          <a:ln w="76200" cap="flat" cmpd="sng" algn="ctr">
            <a:solidFill>
              <a:srgbClr val="00FF00">
                <a:alpha val="40000"/>
              </a:srgbClr>
            </a:solidFill>
            <a:prstDash val="solid"/>
            <a:round/>
            <a:headEnd type="none" w="med" len="med"/>
            <a:tailEnd type="none" w="med" len="lg"/>
          </a:ln>
          <a:effectLst/>
        </p:spPr>
      </p:cxnSp>
    </p:spTree>
    <p:extLst>
      <p:ext uri="{BB962C8B-B14F-4D97-AF65-F5344CB8AC3E}">
        <p14:creationId xmlns:p14="http://schemas.microsoft.com/office/powerpoint/2010/main" val="318407776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latin typeface="+mn-lt"/>
                <a:ea typeface="宋体" panose="02010600030101010101" pitchFamily="2" charset="-122"/>
              </a:rPr>
              <a:t>RV32I / 64I —— </a:t>
            </a:r>
            <a:r>
              <a:rPr lang="zh-CN" altLang="en-US" dirty="0">
                <a:latin typeface="+mn-lt"/>
                <a:ea typeface="宋体" panose="02010600030101010101" pitchFamily="2" charset="-122"/>
              </a:rPr>
              <a:t>基础整数指令集</a:t>
            </a:r>
          </a:p>
        </p:txBody>
      </p:sp>
      <p:sp>
        <p:nvSpPr>
          <p:cNvPr id="4" name="灯片编号占位符 3">
            <a:extLst>
              <a:ext uri="{FF2B5EF4-FFF2-40B4-BE49-F238E27FC236}">
                <a16:creationId xmlns:a16="http://schemas.microsoft.com/office/drawing/2014/main" id="{7262FD75-4D3A-489A-ADEA-846832452F1B}"/>
              </a:ext>
            </a:extLst>
          </p:cNvPr>
          <p:cNvSpPr>
            <a:spLocks noGrp="1"/>
          </p:cNvSpPr>
          <p:nvPr>
            <p:ph type="sldNum" sz="quarter" idx="11"/>
          </p:nvPr>
        </p:nvSpPr>
        <p:spPr/>
        <p:txBody>
          <a:bodyPr/>
          <a:lstStyle/>
          <a:p>
            <a:fld id="{591B6738-5A60-468E-A237-4E46B15B9A6B}" type="slidenum">
              <a:rPr lang="zh-CN" altLang="en-US" smtClean="0"/>
              <a:pPr/>
              <a:t>117</a:t>
            </a:fld>
            <a:endParaRPr lang="en-US" altLang="zh-CN"/>
          </a:p>
        </p:txBody>
      </p:sp>
      <p:pic>
        <p:nvPicPr>
          <p:cNvPr id="12" name="图片 11">
            <a:extLst>
              <a:ext uri="{FF2B5EF4-FFF2-40B4-BE49-F238E27FC236}">
                <a16:creationId xmlns:a16="http://schemas.microsoft.com/office/drawing/2014/main" id="{AEFD605D-F4B9-4695-B50B-E74C1AA732C5}"/>
              </a:ext>
            </a:extLst>
          </p:cNvPr>
          <p:cNvPicPr>
            <a:picLocks noChangeAspect="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t="2165" b="51792"/>
          <a:stretch/>
        </p:blipFill>
        <p:spPr>
          <a:xfrm>
            <a:off x="0" y="612140"/>
            <a:ext cx="9144000" cy="6095044"/>
          </a:xfrm>
          <a:prstGeom prst="rect">
            <a:avLst/>
          </a:prstGeom>
        </p:spPr>
      </p:pic>
    </p:spTree>
    <p:extLst>
      <p:ext uri="{BB962C8B-B14F-4D97-AF65-F5344CB8AC3E}">
        <p14:creationId xmlns:p14="http://schemas.microsoft.com/office/powerpoint/2010/main" val="301327233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latin typeface="+mn-lt"/>
                <a:ea typeface="宋体" panose="02010600030101010101" pitchFamily="2" charset="-122"/>
              </a:rPr>
              <a:t>RV32I / 64I —— </a:t>
            </a:r>
            <a:r>
              <a:rPr lang="zh-CN" altLang="en-US" dirty="0">
                <a:latin typeface="+mn-lt"/>
                <a:ea typeface="宋体" panose="02010600030101010101" pitchFamily="2" charset="-122"/>
              </a:rPr>
              <a:t>基础整数指令集</a:t>
            </a:r>
          </a:p>
        </p:txBody>
      </p:sp>
      <p:pic>
        <p:nvPicPr>
          <p:cNvPr id="12" name="图片 11">
            <a:extLst>
              <a:ext uri="{FF2B5EF4-FFF2-40B4-BE49-F238E27FC236}">
                <a16:creationId xmlns:a16="http://schemas.microsoft.com/office/drawing/2014/main" id="{AEFD605D-F4B9-4695-B50B-E74C1AA732C5}"/>
              </a:ext>
            </a:extLst>
          </p:cNvPr>
          <p:cNvPicPr>
            <a:picLocks noChangeAspect="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t="47628" b="5911"/>
          <a:stretch/>
        </p:blipFill>
        <p:spPr>
          <a:xfrm>
            <a:off x="0" y="575094"/>
            <a:ext cx="9144000" cy="6150446"/>
          </a:xfrm>
          <a:prstGeom prst="rect">
            <a:avLst/>
          </a:prstGeom>
        </p:spPr>
      </p:pic>
    </p:spTree>
    <p:extLst>
      <p:ext uri="{BB962C8B-B14F-4D97-AF65-F5344CB8AC3E}">
        <p14:creationId xmlns:p14="http://schemas.microsoft.com/office/powerpoint/2010/main" val="66121836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0FFDF-DEF7-44CA-B93D-D850497388B4}"/>
              </a:ext>
            </a:extLst>
          </p:cNvPr>
          <p:cNvSpPr>
            <a:spLocks noGrp="1"/>
          </p:cNvSpPr>
          <p:nvPr>
            <p:ph type="title"/>
          </p:nvPr>
        </p:nvSpPr>
        <p:spPr/>
        <p:txBody>
          <a:bodyPr/>
          <a:lstStyle/>
          <a:p>
            <a:r>
              <a:rPr lang="en-US" altLang="zh-CN" dirty="0">
                <a:latin typeface="+mn-lt"/>
                <a:ea typeface="宋体" panose="02010600030101010101" pitchFamily="2" charset="-122"/>
              </a:rPr>
              <a:t>RV32I / 64I —— </a:t>
            </a:r>
            <a:r>
              <a:rPr lang="zh-CN" altLang="en-US" dirty="0">
                <a:latin typeface="+mn-lt"/>
                <a:ea typeface="宋体" panose="02010600030101010101" pitchFamily="2" charset="-122"/>
              </a:rPr>
              <a:t>基础整数指令集</a:t>
            </a:r>
          </a:p>
        </p:txBody>
      </p:sp>
      <p:sp>
        <p:nvSpPr>
          <p:cNvPr id="4" name="灯片编号占位符 3">
            <a:extLst>
              <a:ext uri="{FF2B5EF4-FFF2-40B4-BE49-F238E27FC236}">
                <a16:creationId xmlns:a16="http://schemas.microsoft.com/office/drawing/2014/main" id="{7262FD75-4D3A-489A-ADEA-846832452F1B}"/>
              </a:ext>
            </a:extLst>
          </p:cNvPr>
          <p:cNvSpPr>
            <a:spLocks noGrp="1"/>
          </p:cNvSpPr>
          <p:nvPr>
            <p:ph type="sldNum" sz="quarter" idx="11"/>
          </p:nvPr>
        </p:nvSpPr>
        <p:spPr/>
        <p:txBody>
          <a:bodyPr/>
          <a:lstStyle/>
          <a:p>
            <a:fld id="{591B6738-5A60-468E-A237-4E46B15B9A6B}" type="slidenum">
              <a:rPr lang="zh-CN" altLang="en-US" smtClean="0"/>
              <a:pPr/>
              <a:t>119</a:t>
            </a:fld>
            <a:endParaRPr lang="en-US" altLang="zh-CN"/>
          </a:p>
        </p:txBody>
      </p:sp>
      <p:pic>
        <p:nvPicPr>
          <p:cNvPr id="5" name="图片 4">
            <a:extLst>
              <a:ext uri="{FF2B5EF4-FFF2-40B4-BE49-F238E27FC236}">
                <a16:creationId xmlns:a16="http://schemas.microsoft.com/office/drawing/2014/main" id="{5845B449-117B-4539-877A-F8E81DEB5617}"/>
              </a:ext>
            </a:extLst>
          </p:cNvPr>
          <p:cNvPicPr>
            <a:picLocks noChangeAspect="1"/>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0" y="565772"/>
            <a:ext cx="9144000" cy="6234546"/>
          </a:xfrm>
          <a:prstGeom prst="rect">
            <a:avLst/>
          </a:prstGeom>
        </p:spPr>
      </p:pic>
    </p:spTree>
    <p:extLst>
      <p:ext uri="{BB962C8B-B14F-4D97-AF65-F5344CB8AC3E}">
        <p14:creationId xmlns:p14="http://schemas.microsoft.com/office/powerpoint/2010/main" val="105889581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4624"/>
            <a:ext cx="8424490" cy="504056"/>
          </a:xfrm>
        </p:spPr>
        <p:txBody>
          <a:bodyPr/>
          <a:lstStyle/>
          <a:p>
            <a:r>
              <a:rPr lang="zh-CN" altLang="en-US" dirty="0"/>
              <a:t>本节内容</a:t>
            </a:r>
          </a:p>
        </p:txBody>
      </p:sp>
      <p:sp>
        <p:nvSpPr>
          <p:cNvPr id="3" name="内容占位符 2"/>
          <p:cNvSpPr>
            <a:spLocks noGrp="1"/>
          </p:cNvSpPr>
          <p:nvPr>
            <p:ph idx="1"/>
          </p:nvPr>
        </p:nvSpPr>
        <p:spPr>
          <a:xfrm>
            <a:off x="755576" y="1340767"/>
            <a:ext cx="7776864" cy="4392489"/>
          </a:xfrm>
        </p:spPr>
        <p:txBody>
          <a:bodyPr/>
          <a:lstStyle/>
          <a:p>
            <a:pPr>
              <a:buNone/>
            </a:pPr>
            <a:r>
              <a:rPr lang="zh-CN" altLang="en-US" dirty="0">
                <a:solidFill>
                  <a:srgbClr val="FF0066"/>
                </a:solidFill>
                <a:latin typeface="黑体" pitchFamily="49" charset="-122"/>
                <a:ea typeface="黑体" pitchFamily="49" charset="-122"/>
              </a:rPr>
              <a:t>指令系统结构</a:t>
            </a:r>
            <a:r>
              <a:rPr lang="zh-CN" altLang="en-US" dirty="0">
                <a:solidFill>
                  <a:srgbClr val="C00000"/>
                </a:solidFill>
                <a:latin typeface="黑体" pitchFamily="49" charset="-122"/>
                <a:ea typeface="黑体" pitchFamily="49" charset="-122"/>
              </a:rPr>
              <a:t>层</a:t>
            </a:r>
            <a:r>
              <a:rPr lang="zh-CN" altLang="en-US" dirty="0">
                <a:latin typeface="黑体" pitchFamily="49" charset="-122"/>
                <a:ea typeface="黑体" pitchFamily="49" charset="-122"/>
              </a:rPr>
              <a:t>定义</a:t>
            </a:r>
            <a:endParaRPr lang="en-US" altLang="zh-CN" dirty="0">
              <a:latin typeface="黑体" pitchFamily="49" charset="-122"/>
              <a:ea typeface="黑体" pitchFamily="49" charset="-122"/>
            </a:endParaRPr>
          </a:p>
          <a:p>
            <a:r>
              <a:rPr lang="zh-CN" altLang="en-US" dirty="0"/>
              <a:t>存储模式</a:t>
            </a:r>
            <a:endParaRPr lang="en-US" altLang="zh-CN" dirty="0"/>
          </a:p>
          <a:p>
            <a:r>
              <a:rPr lang="zh-CN" altLang="en-US" dirty="0"/>
              <a:t>寄存器组织</a:t>
            </a:r>
            <a:endParaRPr lang="en-US" altLang="zh-CN" dirty="0"/>
          </a:p>
          <a:p>
            <a:r>
              <a:rPr lang="zh-CN" altLang="en-US" dirty="0"/>
              <a:t>数据类型</a:t>
            </a:r>
            <a:endParaRPr lang="en-US" altLang="zh-CN" dirty="0"/>
          </a:p>
          <a:p>
            <a:r>
              <a:rPr lang="en-US" altLang="zh-CN" dirty="0"/>
              <a:t>I/O</a:t>
            </a:r>
            <a:r>
              <a:rPr lang="zh-CN" altLang="en-US" dirty="0"/>
              <a:t>模式</a:t>
            </a:r>
            <a:endParaRPr lang="en-US" altLang="zh-CN" dirty="0"/>
          </a:p>
          <a:p>
            <a:r>
              <a:rPr lang="zh-CN" altLang="en-US" dirty="0"/>
              <a:t>指令类型</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a:t>
            </a:fld>
            <a:endParaRPr lang="en-US" altLang="zh-CN"/>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5.6.2  x86 </a:t>
            </a:r>
            <a:r>
              <a:rPr lang="zh-CN" altLang="en-US" dirty="0"/>
              <a:t>指令系统</a:t>
            </a:r>
            <a:endParaRPr lang="zh-CN" altLang="en-US" dirty="0">
              <a:solidFill>
                <a:srgbClr val="D60093"/>
              </a:solidFill>
              <a:latin typeface="Arial" pitchFamily="34" charset="0"/>
              <a:ea typeface="黑体" pitchFamily="49" charset="-122"/>
              <a:cs typeface="Arial" pitchFamily="34" charset="0"/>
            </a:endParaRPr>
          </a:p>
        </p:txBody>
      </p:sp>
      <p:sp>
        <p:nvSpPr>
          <p:cNvPr id="3" name="内容占位符 2"/>
          <p:cNvSpPr>
            <a:spLocks noGrp="1"/>
          </p:cNvSpPr>
          <p:nvPr>
            <p:ph idx="1"/>
          </p:nvPr>
        </p:nvSpPr>
        <p:spPr>
          <a:xfrm>
            <a:off x="755576" y="549275"/>
            <a:ext cx="8280474" cy="503461"/>
          </a:xfrm>
        </p:spPr>
        <p:txBody>
          <a:bodyPr/>
          <a:lstStyle/>
          <a:p>
            <a:pPr marL="0" indent="0">
              <a:spcBef>
                <a:spcPts val="0"/>
              </a:spcBef>
              <a:buNone/>
            </a:pPr>
            <a:r>
              <a:rPr lang="en-US" altLang="zh-CN" dirty="0">
                <a:solidFill>
                  <a:srgbClr val="FF6600"/>
                </a:solidFill>
                <a:latin typeface="+mj-lt"/>
                <a:ea typeface="黑体" panose="02010609060101010101" pitchFamily="49" charset="-122"/>
              </a:rPr>
              <a:t>1. Intel CPU </a:t>
            </a:r>
            <a:r>
              <a:rPr lang="zh-CN" altLang="en-US" dirty="0">
                <a:solidFill>
                  <a:srgbClr val="FF6600"/>
                </a:solidFill>
                <a:latin typeface="+mj-lt"/>
                <a:ea typeface="黑体" panose="02010609060101010101" pitchFamily="49" charset="-122"/>
              </a:rPr>
              <a:t>指令系统发展</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120</a:t>
            </a:fld>
            <a:endParaRPr lang="en-US" altLang="zh-CN"/>
          </a:p>
        </p:txBody>
      </p:sp>
      <p:pic>
        <p:nvPicPr>
          <p:cNvPr id="5" name="图片 4">
            <a:extLst>
              <a:ext uri="{FF2B5EF4-FFF2-40B4-BE49-F238E27FC236}">
                <a16:creationId xmlns:a16="http://schemas.microsoft.com/office/drawing/2014/main" id="{7E9D647E-2700-4FC1-8922-657F440B9B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9512" y="1019509"/>
            <a:ext cx="8814257" cy="3849651"/>
          </a:xfrm>
          <a:prstGeom prst="rect">
            <a:avLst/>
          </a:prstGeom>
        </p:spPr>
      </p:pic>
      <p:sp>
        <p:nvSpPr>
          <p:cNvPr id="6" name="矩形 5">
            <a:extLst>
              <a:ext uri="{FF2B5EF4-FFF2-40B4-BE49-F238E27FC236}">
                <a16:creationId xmlns:a16="http://schemas.microsoft.com/office/drawing/2014/main" id="{A87767CD-29FE-4870-80E9-2F894F78C61E}"/>
              </a:ext>
            </a:extLst>
          </p:cNvPr>
          <p:cNvSpPr/>
          <p:nvPr/>
        </p:nvSpPr>
        <p:spPr>
          <a:xfrm>
            <a:off x="179512" y="4874384"/>
            <a:ext cx="8640960" cy="1938992"/>
          </a:xfrm>
          <a:prstGeom prst="rect">
            <a:avLst/>
          </a:prstGeom>
        </p:spPr>
        <p:txBody>
          <a:bodyPr wrap="square">
            <a:spAutoFit/>
          </a:bodyPr>
          <a:lstStyle/>
          <a:p>
            <a:pPr algn="l"/>
            <a:r>
              <a:rPr lang="zh-CN" altLang="en-US" dirty="0"/>
              <a:t>x86在1978年诞生时有80条指令，到2015年增长了16倍，到了1338条指令，并且仍在增长。</a:t>
            </a:r>
            <a:endParaRPr lang="en-US" altLang="zh-CN" dirty="0"/>
          </a:p>
          <a:p>
            <a:pPr algn="l"/>
            <a:r>
              <a:rPr lang="zh-CN" altLang="en-US" dirty="0"/>
              <a:t>这张图的数据仍显保守。 2015年在英特尔的博客上有着</a:t>
            </a:r>
            <a:r>
              <a:rPr lang="zh-CN" altLang="en-US" dirty="0">
                <a:solidFill>
                  <a:srgbClr val="FF0000"/>
                </a:solidFill>
              </a:rPr>
              <a:t>3600条</a:t>
            </a:r>
            <a:r>
              <a:rPr lang="zh-CN" altLang="en-US" dirty="0"/>
              <a:t>指令的统计结果，这意味着x86指令的增长速率提高到了（在1978年到2015年之内）每</a:t>
            </a:r>
            <a:r>
              <a:rPr lang="zh-CN" altLang="en-US" dirty="0">
                <a:solidFill>
                  <a:srgbClr val="FF0066"/>
                </a:solidFill>
              </a:rPr>
              <a:t>四天</a:t>
            </a:r>
            <a:r>
              <a:rPr lang="zh-CN" altLang="en-US" dirty="0"/>
              <a:t>增长一条。</a:t>
            </a:r>
          </a:p>
        </p:txBody>
      </p:sp>
      <p:sp>
        <p:nvSpPr>
          <p:cNvPr id="7" name="矩形 6">
            <a:extLst>
              <a:ext uri="{FF2B5EF4-FFF2-40B4-BE49-F238E27FC236}">
                <a16:creationId xmlns:a16="http://schemas.microsoft.com/office/drawing/2014/main" id="{771E195D-B50B-4DAF-ABBF-5B59C458EB75}"/>
              </a:ext>
            </a:extLst>
          </p:cNvPr>
          <p:cNvSpPr/>
          <p:nvPr/>
        </p:nvSpPr>
        <p:spPr>
          <a:xfrm>
            <a:off x="1115616" y="1406678"/>
            <a:ext cx="5904656" cy="461665"/>
          </a:xfrm>
          <a:prstGeom prst="rect">
            <a:avLst/>
          </a:prstGeom>
        </p:spPr>
        <p:txBody>
          <a:bodyPr wrap="square">
            <a:spAutoFit/>
          </a:bodyPr>
          <a:lstStyle/>
          <a:p>
            <a:r>
              <a:rPr lang="zh-CN" altLang="en-US" dirty="0">
                <a:solidFill>
                  <a:srgbClr val="0000FF"/>
                </a:solidFill>
              </a:rPr>
              <a:t>x86指令集自诞生以来指令数量的增长</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4D8A564-6870-41FE-B935-BBBE0AB7AE9C}"/>
              </a:ext>
            </a:extLst>
          </p:cNvPr>
          <p:cNvGraphicFramePr>
            <a:graphicFrameLocks noGrp="1"/>
          </p:cNvGraphicFramePr>
          <p:nvPr>
            <p:extLst>
              <p:ext uri="{D42A27DB-BD31-4B8C-83A1-F6EECF244321}">
                <p14:modId xmlns:p14="http://schemas.microsoft.com/office/powerpoint/2010/main" val="3481926633"/>
              </p:ext>
            </p:extLst>
          </p:nvPr>
        </p:nvGraphicFramePr>
        <p:xfrm>
          <a:off x="107504" y="150816"/>
          <a:ext cx="8928992" cy="6530088"/>
        </p:xfrm>
        <a:graphic>
          <a:graphicData uri="http://schemas.openxmlformats.org/drawingml/2006/table">
            <a:tbl>
              <a:tblPr firstRow="1" firstCol="1" bandRow="1"/>
              <a:tblGrid>
                <a:gridCol w="2825834">
                  <a:extLst>
                    <a:ext uri="{9D8B030D-6E8A-4147-A177-3AD203B41FA5}">
                      <a16:colId xmlns:a16="http://schemas.microsoft.com/office/drawing/2014/main" val="2903335950"/>
                    </a:ext>
                  </a:extLst>
                </a:gridCol>
                <a:gridCol w="1228996">
                  <a:extLst>
                    <a:ext uri="{9D8B030D-6E8A-4147-A177-3AD203B41FA5}">
                      <a16:colId xmlns:a16="http://schemas.microsoft.com/office/drawing/2014/main" val="3440540519"/>
                    </a:ext>
                  </a:extLst>
                </a:gridCol>
                <a:gridCol w="3651600">
                  <a:extLst>
                    <a:ext uri="{9D8B030D-6E8A-4147-A177-3AD203B41FA5}">
                      <a16:colId xmlns:a16="http://schemas.microsoft.com/office/drawing/2014/main" val="1927948491"/>
                    </a:ext>
                  </a:extLst>
                </a:gridCol>
                <a:gridCol w="1222562">
                  <a:extLst>
                    <a:ext uri="{9D8B030D-6E8A-4147-A177-3AD203B41FA5}">
                      <a16:colId xmlns:a16="http://schemas.microsoft.com/office/drawing/2014/main" val="1819566452"/>
                    </a:ext>
                  </a:extLst>
                </a:gridCol>
              </a:tblGrid>
              <a:tr h="0">
                <a:tc>
                  <a:txBody>
                    <a:bodyPr/>
                    <a:lstStyle/>
                    <a:p>
                      <a:pPr algn="ctr">
                        <a:spcAft>
                          <a:spcPts val="0"/>
                        </a:spcAft>
                      </a:pPr>
                      <a:r>
                        <a:rPr lang="zh-CN" sz="2000" b="1" kern="0" dirty="0">
                          <a:effectLst/>
                          <a:latin typeface="+mn-lt"/>
                          <a:ea typeface="宋体" panose="02010600030101010101" pitchFamily="2" charset="-122"/>
                          <a:cs typeface="Times New Roman" panose="02020603050405020304" pitchFamily="18" charset="0"/>
                        </a:rPr>
                        <a:t>最先使用</a:t>
                      </a:r>
                      <a:r>
                        <a:rPr lang="zh-CN" sz="2000" b="1" kern="0" dirty="0">
                          <a:effectLst/>
                          <a:latin typeface="+mn-lt"/>
                          <a:ea typeface="宋体" panose="02010600030101010101" pitchFamily="2" charset="-122"/>
                          <a:cs typeface="宋体" panose="02010600030101010101" pitchFamily="2" charset="-122"/>
                        </a:rPr>
                        <a:t>新指令的</a:t>
                      </a:r>
                      <a:r>
                        <a:rPr lang="en-US" sz="2000" b="1" kern="0" dirty="0">
                          <a:effectLst/>
                          <a:latin typeface="+mn-lt"/>
                          <a:ea typeface="宋体" panose="02010600030101010101" pitchFamily="2" charset="-122"/>
                          <a:cs typeface="Times New Roman" panose="02020603050405020304" pitchFamily="18" charset="0"/>
                        </a:rPr>
                        <a:t>CPU</a:t>
                      </a:r>
                      <a:endParaRPr lang="zh-CN" sz="2000" b="1" kern="100" dirty="0">
                        <a:effectLst/>
                        <a:latin typeface="+mn-lt"/>
                        <a:ea typeface="宋体" panose="02010600030101010101" pitchFamily="2" charset="-122"/>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zh-CN" sz="2000" b="1" kern="0" dirty="0">
                          <a:effectLst/>
                          <a:latin typeface="+mn-lt"/>
                          <a:ea typeface="宋体" panose="02010600030101010101" pitchFamily="2" charset="-122"/>
                          <a:cs typeface="宋体" panose="02010600030101010101" pitchFamily="2" charset="-122"/>
                        </a:rPr>
                        <a:t>新指令</a:t>
                      </a:r>
                      <a:endParaRPr lang="zh-CN" sz="2000" b="1" kern="100" dirty="0">
                        <a:effectLst/>
                        <a:latin typeface="+mn-lt"/>
                        <a:ea typeface="宋体" panose="02010600030101010101" pitchFamily="2" charset="-122"/>
                        <a:cs typeface="Times New Roman" panose="02020603050405020304" pitchFamily="18" charset="0"/>
                      </a:endParaRPr>
                    </a:p>
                    <a:p>
                      <a:pPr algn="ctr">
                        <a:spcAft>
                          <a:spcPts val="0"/>
                        </a:spcAft>
                      </a:pPr>
                      <a:r>
                        <a:rPr lang="zh-CN" sz="2000" b="1" kern="0" dirty="0">
                          <a:effectLst/>
                          <a:latin typeface="+mn-lt"/>
                          <a:ea typeface="宋体" panose="02010600030101010101" pitchFamily="2" charset="-122"/>
                          <a:cs typeface="宋体" panose="02010600030101010101" pitchFamily="2" charset="-122"/>
                        </a:rPr>
                        <a:t>发布时</a:t>
                      </a:r>
                      <a:r>
                        <a:rPr lang="zh-CN" sz="2000" b="1" kern="0" dirty="0">
                          <a:effectLst/>
                          <a:latin typeface="+mn-lt"/>
                          <a:ea typeface="宋体" panose="02010600030101010101" pitchFamily="2" charset="-122"/>
                          <a:cs typeface="Times New Roman" panose="02020603050405020304" pitchFamily="18" charset="0"/>
                        </a:rPr>
                        <a:t>间</a:t>
                      </a:r>
                      <a:endParaRPr lang="zh-CN" sz="2000" b="1" kern="100" dirty="0">
                        <a:effectLst/>
                        <a:latin typeface="+mn-lt"/>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zh-CN" sz="2000" b="1" kern="0" dirty="0">
                          <a:effectLst/>
                          <a:latin typeface="+mn-lt"/>
                          <a:ea typeface="宋体" panose="02010600030101010101" pitchFamily="2" charset="-122"/>
                          <a:cs typeface="宋体" panose="02010600030101010101" pitchFamily="2" charset="-122"/>
                        </a:rPr>
                        <a:t>新增指</a:t>
                      </a:r>
                      <a:r>
                        <a:rPr lang="zh-CN" sz="2000" b="1" kern="0" dirty="0">
                          <a:effectLst/>
                          <a:latin typeface="+mn-lt"/>
                          <a:ea typeface="宋体" panose="02010600030101010101" pitchFamily="2" charset="-122"/>
                          <a:cs typeface="Times New Roman" panose="02020603050405020304" pitchFamily="18" charset="0"/>
                        </a:rPr>
                        <a:t>令</a:t>
                      </a:r>
                      <a:endParaRPr lang="zh-CN" sz="2000" b="1" kern="100" dirty="0">
                        <a:effectLst/>
                        <a:latin typeface="+mn-lt"/>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zh-CN" sz="2000" b="1" kern="0" dirty="0">
                          <a:effectLst/>
                          <a:latin typeface="+mn-lt"/>
                          <a:ea typeface="宋体" panose="02010600030101010101" pitchFamily="2" charset="-122"/>
                          <a:cs typeface="宋体" panose="02010600030101010101" pitchFamily="2" charset="-122"/>
                        </a:rPr>
                        <a:t>指令总数</a:t>
                      </a:r>
                      <a:endParaRPr lang="zh-CN" sz="2000" b="1" kern="100" dirty="0">
                        <a:effectLst/>
                        <a:latin typeface="+mn-lt"/>
                        <a:ea typeface="宋体" panose="02010600030101010101" pitchFamily="2" charset="-122"/>
                        <a:cs typeface="Times New Roman" panose="02020603050405020304" pitchFamily="18" charset="0"/>
                      </a:endParaRPr>
                    </a:p>
                    <a:p>
                      <a:pPr algn="ctr">
                        <a:spcAft>
                          <a:spcPts val="0"/>
                        </a:spcAft>
                      </a:pPr>
                      <a:r>
                        <a:rPr lang="zh-CN" sz="2000" b="1" kern="0" dirty="0">
                          <a:effectLst/>
                          <a:latin typeface="+mn-lt"/>
                          <a:ea typeface="宋体" panose="02010600030101010101" pitchFamily="2" charset="-122"/>
                          <a:cs typeface="宋体" panose="02010600030101010101" pitchFamily="2" charset="-122"/>
                        </a:rPr>
                        <a:t>（条</a:t>
                      </a:r>
                      <a:r>
                        <a:rPr lang="zh-CN" sz="2000" b="1" kern="0" dirty="0">
                          <a:effectLst/>
                          <a:latin typeface="+mn-lt"/>
                          <a:ea typeface="宋体" panose="02010600030101010101" pitchFamily="2" charset="-122"/>
                          <a:cs typeface="Times New Roman" panose="02020603050405020304" pitchFamily="18" charset="0"/>
                        </a:rPr>
                        <a:t>）</a:t>
                      </a:r>
                      <a:endParaRPr lang="zh-CN" sz="2000" b="1" kern="100" dirty="0">
                        <a:effectLst/>
                        <a:latin typeface="+mn-lt"/>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711388"/>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8086</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1978</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89</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89</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279312"/>
                  </a:ext>
                </a:extLst>
              </a:tr>
              <a:tr h="328916">
                <a:tc>
                  <a:txBody>
                    <a:bodyPr/>
                    <a:lstStyle/>
                    <a:p>
                      <a:pPr algn="ctr">
                        <a:spcAft>
                          <a:spcPts val="0"/>
                        </a:spcAft>
                      </a:pPr>
                      <a:r>
                        <a:rPr lang="en-US" sz="2000" b="0" i="0" kern="0">
                          <a:effectLst/>
                          <a:latin typeface="+mn-lt"/>
                          <a:ea typeface="宋体" panose="02010600030101010101" pitchFamily="2" charset="-122"/>
                          <a:cs typeface="Times New Roman" panose="02020603050405020304" pitchFamily="18" charset="0"/>
                        </a:rPr>
                        <a:t>8087</a:t>
                      </a:r>
                      <a:endParaRPr lang="zh-CN" sz="2000" b="0" i="0" kern="10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1980</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77</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166</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176878"/>
                  </a:ext>
                </a:extLst>
              </a:tr>
              <a:tr h="328916">
                <a:tc>
                  <a:txBody>
                    <a:bodyPr/>
                    <a:lstStyle/>
                    <a:p>
                      <a:pPr algn="ctr">
                        <a:spcAft>
                          <a:spcPts val="0"/>
                        </a:spcAft>
                      </a:pPr>
                      <a:r>
                        <a:rPr lang="en-US" sz="2000" b="0" i="0" kern="0">
                          <a:effectLst/>
                          <a:latin typeface="+mn-lt"/>
                          <a:ea typeface="宋体" panose="02010600030101010101" pitchFamily="2" charset="-122"/>
                          <a:cs typeface="Times New Roman" panose="02020603050405020304" pitchFamily="18" charset="0"/>
                        </a:rPr>
                        <a:t>80286</a:t>
                      </a:r>
                      <a:endParaRPr lang="zh-CN" sz="2000" b="0" i="0" kern="10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1982</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24</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190</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4432196"/>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80386</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1985</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14</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204</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5276202"/>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80387</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1985</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dirty="0">
                          <a:effectLst/>
                          <a:latin typeface="+mn-lt"/>
                          <a:ea typeface="宋体" panose="02010600030101010101" pitchFamily="2" charset="-122"/>
                          <a:cs typeface="宋体" panose="02010600030101010101" pitchFamily="2" charset="-122"/>
                        </a:rPr>
                        <a:t>新增</a:t>
                      </a:r>
                      <a:r>
                        <a:rPr lang="en-US" sz="2000" b="0" kern="0" dirty="0">
                          <a:effectLst/>
                          <a:latin typeface="+mn-lt"/>
                          <a:ea typeface="宋体" panose="02010600030101010101" pitchFamily="2" charset="-122"/>
                          <a:cs typeface="Times New Roman" panose="02020603050405020304" pitchFamily="18" charset="0"/>
                        </a:rPr>
                        <a:t>7</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211</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7657514"/>
                  </a:ext>
                </a:extLst>
              </a:tr>
              <a:tr h="328916">
                <a:tc>
                  <a:txBody>
                    <a:bodyPr/>
                    <a:lstStyle/>
                    <a:p>
                      <a:pPr algn="ctr">
                        <a:spcAft>
                          <a:spcPts val="0"/>
                        </a:spcAft>
                      </a:pPr>
                      <a:r>
                        <a:rPr lang="en-US" sz="2000" b="0" i="0" kern="0">
                          <a:effectLst/>
                          <a:latin typeface="+mn-lt"/>
                          <a:ea typeface="宋体" panose="02010600030101010101" pitchFamily="2" charset="-122"/>
                          <a:cs typeface="Times New Roman" panose="02020603050405020304" pitchFamily="18" charset="0"/>
                        </a:rPr>
                        <a:t>80486</a:t>
                      </a:r>
                      <a:endParaRPr lang="zh-CN" sz="2000" b="0" i="0" kern="10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1989</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5</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216</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1313049"/>
                  </a:ext>
                </a:extLst>
              </a:tr>
              <a:tr h="328916">
                <a:tc>
                  <a:txBody>
                    <a:bodyPr/>
                    <a:lstStyle/>
                    <a:p>
                      <a:pPr algn="ctr">
                        <a:spcAft>
                          <a:spcPts val="0"/>
                        </a:spcAft>
                      </a:pPr>
                      <a:r>
                        <a:rPr lang="en-US" sz="2000" b="0" i="0" kern="0">
                          <a:effectLst/>
                          <a:latin typeface="+mn-lt"/>
                          <a:ea typeface="宋体" panose="02010600030101010101" pitchFamily="2" charset="-122"/>
                          <a:cs typeface="Times New Roman" panose="02020603050405020304" pitchFamily="18" charset="0"/>
                        </a:rPr>
                        <a:t>Pentium</a:t>
                      </a:r>
                      <a:endParaRPr lang="zh-CN" sz="2000" b="0" i="0" kern="10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1992</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6</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222</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403464"/>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Pentium Pro</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1995</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8</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230</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38547"/>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Pentium MMX</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1996</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dirty="0">
                          <a:effectLst/>
                          <a:latin typeface="+mn-lt"/>
                          <a:ea typeface="宋体" panose="02010600030101010101" pitchFamily="2" charset="-122"/>
                          <a:cs typeface="Times New Roman" panose="02020603050405020304" pitchFamily="18" charset="0"/>
                        </a:rPr>
                        <a:t>新增</a:t>
                      </a:r>
                      <a:r>
                        <a:rPr lang="en-US" sz="2000" b="0" kern="0" dirty="0">
                          <a:effectLst/>
                          <a:latin typeface="+mn-lt"/>
                          <a:ea typeface="宋体" panose="02010600030101010101" pitchFamily="2" charset="-122"/>
                          <a:cs typeface="Times New Roman" panose="02020603050405020304" pitchFamily="18" charset="0"/>
                        </a:rPr>
                        <a:t>MMX</a:t>
                      </a:r>
                      <a:r>
                        <a:rPr lang="zh-CN" sz="2000" b="0" kern="0" dirty="0">
                          <a:effectLst/>
                          <a:latin typeface="+mn-lt"/>
                          <a:ea typeface="宋体" panose="02010600030101010101" pitchFamily="2" charset="-122"/>
                          <a:cs typeface="宋体" panose="02010600030101010101" pitchFamily="2" charset="-122"/>
                        </a:rPr>
                        <a:t>指</a:t>
                      </a:r>
                      <a:r>
                        <a:rPr lang="zh-CN" sz="2000" b="0" kern="0" dirty="0">
                          <a:effectLst/>
                          <a:latin typeface="+mn-lt"/>
                          <a:ea typeface="宋体" panose="02010600030101010101" pitchFamily="2" charset="-122"/>
                          <a:cs typeface="Times New Roman" panose="02020603050405020304" pitchFamily="18" charset="0"/>
                        </a:rPr>
                        <a:t>令</a:t>
                      </a:r>
                      <a:r>
                        <a:rPr lang="en-US" sz="2000" b="0" kern="0" dirty="0">
                          <a:effectLst/>
                          <a:latin typeface="+mn-lt"/>
                          <a:ea typeface="宋体" panose="02010600030101010101" pitchFamily="2" charset="-122"/>
                          <a:cs typeface="Times New Roman" panose="02020603050405020304" pitchFamily="18" charset="0"/>
                        </a:rPr>
                        <a:t>57</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287</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2213042"/>
                  </a:ext>
                </a:extLst>
              </a:tr>
              <a:tr h="328916">
                <a:tc>
                  <a:txBody>
                    <a:bodyPr/>
                    <a:lstStyle/>
                    <a:p>
                      <a:pPr algn="ctr">
                        <a:spcAft>
                          <a:spcPts val="0"/>
                        </a:spcAft>
                      </a:pPr>
                      <a:r>
                        <a:rPr lang="en-US" sz="2000" b="0" i="0" kern="0">
                          <a:effectLst/>
                          <a:latin typeface="+mn-lt"/>
                          <a:ea typeface="宋体" panose="02010600030101010101" pitchFamily="2" charset="-122"/>
                          <a:cs typeface="Times New Roman" panose="02020603050405020304" pitchFamily="18" charset="0"/>
                        </a:rPr>
                        <a:t>Pentium </a:t>
                      </a:r>
                      <a:r>
                        <a:rPr lang="zh-CN" sz="2000" b="0" i="0" kern="0">
                          <a:effectLst/>
                          <a:latin typeface="+mn-lt"/>
                          <a:ea typeface="宋体" panose="02010600030101010101" pitchFamily="2" charset="-122"/>
                          <a:cs typeface="Times New Roman" panose="02020603050405020304" pitchFamily="18" charset="0"/>
                        </a:rPr>
                        <a:t>Ⅱ</a:t>
                      </a:r>
                      <a:endParaRPr lang="zh-CN" sz="2000" b="0" i="0" kern="10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1997</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dirty="0">
                          <a:effectLst/>
                          <a:latin typeface="+mn-lt"/>
                          <a:ea typeface="宋体" panose="02010600030101010101" pitchFamily="2" charset="-122"/>
                          <a:cs typeface="Times New Roman" panose="02020603050405020304" pitchFamily="18" charset="0"/>
                        </a:rPr>
                        <a:t>新增</a:t>
                      </a:r>
                      <a:r>
                        <a:rPr lang="en-US" sz="2000" b="0" kern="0" dirty="0">
                          <a:effectLst/>
                          <a:latin typeface="+mn-lt"/>
                          <a:ea typeface="宋体" panose="02010600030101010101" pitchFamily="2" charset="-122"/>
                          <a:cs typeface="Times New Roman" panose="02020603050405020304" pitchFamily="18" charset="0"/>
                        </a:rPr>
                        <a:t>4</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291</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554976"/>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Pentium </a:t>
                      </a:r>
                      <a:r>
                        <a:rPr lang="zh-CN" sz="2000" b="0" i="0" kern="0" dirty="0">
                          <a:effectLst/>
                          <a:latin typeface="+mn-lt"/>
                          <a:ea typeface="宋体" panose="02010600030101010101" pitchFamily="2" charset="-122"/>
                          <a:cs typeface="Times New Roman" panose="02020603050405020304" pitchFamily="18" charset="0"/>
                        </a:rPr>
                        <a:t>Ⅲ</a:t>
                      </a:r>
                      <a:r>
                        <a:rPr lang="en-US" sz="2000" b="0" i="0" kern="0" dirty="0">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dirty="0" err="1">
                          <a:effectLst/>
                          <a:latin typeface="+mn-lt"/>
                          <a:ea typeface="宋体" panose="02010600030101010101" pitchFamily="2" charset="-122"/>
                          <a:cs typeface="Times New Roman" panose="02020603050405020304" pitchFamily="18" charset="0"/>
                        </a:rPr>
                        <a:t>Katmail</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1999</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Times New Roman" panose="02020603050405020304" pitchFamily="18" charset="0"/>
                        </a:rPr>
                        <a:t>新增</a:t>
                      </a:r>
                      <a:r>
                        <a:rPr lang="en-US" sz="2000" b="0" kern="0">
                          <a:effectLst/>
                          <a:latin typeface="+mn-lt"/>
                          <a:ea typeface="宋体" panose="02010600030101010101" pitchFamily="2" charset="-122"/>
                          <a:cs typeface="Times New Roman" panose="02020603050405020304" pitchFamily="18" charset="0"/>
                        </a:rPr>
                        <a:t>SSE</a:t>
                      </a:r>
                      <a:r>
                        <a:rPr lang="zh-CN" sz="2000" b="0" kern="0">
                          <a:effectLst/>
                          <a:latin typeface="+mn-lt"/>
                          <a:ea typeface="宋体" panose="02010600030101010101" pitchFamily="2" charset="-122"/>
                          <a:cs typeface="宋体" panose="02010600030101010101" pitchFamily="2" charset="-122"/>
                        </a:rPr>
                        <a:t>指</a:t>
                      </a:r>
                      <a:r>
                        <a:rPr lang="zh-CN" sz="2000" b="0" kern="0">
                          <a:effectLst/>
                          <a:latin typeface="+mn-lt"/>
                          <a:ea typeface="宋体" panose="02010600030101010101" pitchFamily="2" charset="-122"/>
                          <a:cs typeface="Times New Roman" panose="02020603050405020304" pitchFamily="18" charset="0"/>
                        </a:rPr>
                        <a:t>令</a:t>
                      </a:r>
                      <a:r>
                        <a:rPr lang="en-US" sz="2000" b="0" kern="0">
                          <a:effectLst/>
                          <a:latin typeface="+mn-lt"/>
                          <a:ea typeface="宋体" panose="02010600030101010101" pitchFamily="2" charset="-122"/>
                          <a:cs typeface="Times New Roman" panose="02020603050405020304" pitchFamily="18" charset="0"/>
                        </a:rPr>
                        <a:t>70</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361</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84390"/>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Pentium 4</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dirty="0">
                          <a:effectLst/>
                          <a:latin typeface="+mn-lt"/>
                          <a:ea typeface="宋体" panose="02010600030101010101" pitchFamily="2" charset="-122"/>
                          <a:cs typeface="Times New Roman" panose="02020603050405020304" pitchFamily="18" charset="0"/>
                        </a:rPr>
                        <a:t>Willamette</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2000</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宋体" panose="02010600030101010101" pitchFamily="2" charset="-122"/>
                        </a:rPr>
                        <a:t>新增</a:t>
                      </a:r>
                      <a:r>
                        <a:rPr lang="en-US" sz="2000" b="0" kern="0">
                          <a:effectLst/>
                          <a:latin typeface="+mn-lt"/>
                          <a:ea typeface="宋体" panose="02010600030101010101" pitchFamily="2" charset="-122"/>
                          <a:cs typeface="Times New Roman" panose="02020603050405020304" pitchFamily="18" charset="0"/>
                        </a:rPr>
                        <a:t>SSE2</a:t>
                      </a:r>
                      <a:r>
                        <a:rPr lang="zh-CN" sz="2000" b="0" kern="0">
                          <a:effectLst/>
                          <a:latin typeface="+mn-lt"/>
                          <a:ea typeface="宋体" panose="02010600030101010101" pitchFamily="2" charset="-122"/>
                          <a:cs typeface="宋体" panose="02010600030101010101" pitchFamily="2" charset="-122"/>
                        </a:rPr>
                        <a:t>指令</a:t>
                      </a:r>
                      <a:r>
                        <a:rPr lang="en-US" sz="2000" b="0" kern="0">
                          <a:effectLst/>
                          <a:latin typeface="+mn-lt"/>
                          <a:ea typeface="宋体" panose="02010600030101010101" pitchFamily="2" charset="-122"/>
                          <a:cs typeface="Times New Roman" panose="02020603050405020304" pitchFamily="18" charset="0"/>
                        </a:rPr>
                        <a:t>144</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505</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724969"/>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Pentium 4</a:t>
                      </a:r>
                      <a:r>
                        <a:rPr lang="en-US" sz="2000" b="0" i="0" kern="0" spc="25" dirty="0">
                          <a:effectLst/>
                          <a:latin typeface="+mn-lt"/>
                          <a:ea typeface="宋体" panose="02010600030101010101" pitchFamily="2" charset="-122"/>
                          <a:cs typeface="Times New Roman" panose="02020603050405020304" pitchFamily="18" charset="0"/>
                        </a:rPr>
                        <a:t> </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spc="25" dirty="0">
                          <a:effectLst/>
                          <a:latin typeface="+mn-lt"/>
                          <a:ea typeface="宋体" panose="02010600030101010101" pitchFamily="2" charset="-122"/>
                          <a:cs typeface="Times New Roman" panose="02020603050405020304" pitchFamily="18" charset="0"/>
                        </a:rPr>
                        <a:t>Prescott</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2004</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dirty="0">
                          <a:effectLst/>
                          <a:latin typeface="+mn-lt"/>
                          <a:ea typeface="宋体" panose="02010600030101010101" pitchFamily="2" charset="-122"/>
                          <a:cs typeface="Times New Roman" panose="02020603050405020304" pitchFamily="18" charset="0"/>
                        </a:rPr>
                        <a:t>新增</a:t>
                      </a:r>
                      <a:r>
                        <a:rPr lang="en-US" sz="2000" b="0" kern="0" dirty="0">
                          <a:effectLst/>
                          <a:latin typeface="+mn-lt"/>
                          <a:ea typeface="宋体" panose="02010600030101010101" pitchFamily="2" charset="-122"/>
                          <a:cs typeface="Times New Roman" panose="02020603050405020304" pitchFamily="18" charset="0"/>
                        </a:rPr>
                        <a:t>SSE3</a:t>
                      </a:r>
                      <a:r>
                        <a:rPr lang="zh-CN" sz="2000" b="0" kern="0" dirty="0">
                          <a:effectLst/>
                          <a:latin typeface="+mn-lt"/>
                          <a:ea typeface="宋体" panose="02010600030101010101" pitchFamily="2" charset="-122"/>
                          <a:cs typeface="Times New Roman" panose="02020603050405020304" pitchFamily="18" charset="0"/>
                        </a:rPr>
                        <a:t>指令</a:t>
                      </a:r>
                      <a:r>
                        <a:rPr lang="en-US" sz="2000" b="0" kern="0" dirty="0">
                          <a:effectLst/>
                          <a:latin typeface="+mn-lt"/>
                          <a:ea typeface="宋体" panose="02010600030101010101" pitchFamily="2" charset="-122"/>
                          <a:cs typeface="Times New Roman" panose="02020603050405020304" pitchFamily="18" charset="0"/>
                        </a:rPr>
                        <a:t>13</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518</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059347"/>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Core</a:t>
                      </a:r>
                      <a:r>
                        <a:rPr lang="zh-CN" sz="2000" b="0" i="0" kern="0" dirty="0">
                          <a:effectLst/>
                          <a:latin typeface="+mn-lt"/>
                          <a:ea typeface="宋体" panose="02010600030101010101" pitchFamily="2" charset="-122"/>
                          <a:cs typeface="Times New Roman" panose="02020603050405020304" pitchFamily="18" charset="0"/>
                        </a:rPr>
                        <a:t>微架构</a:t>
                      </a:r>
                      <a:endParaRPr lang="zh-CN" sz="2000" b="0" i="0" kern="100" dirty="0">
                        <a:effectLst/>
                        <a:latin typeface="+mn-lt"/>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2006</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SSE3</a:t>
                      </a:r>
                      <a:r>
                        <a:rPr lang="zh-CN" sz="2000" b="0" kern="0" spc="25" dirty="0">
                          <a:effectLst/>
                          <a:latin typeface="+mn-lt"/>
                          <a:ea typeface="宋体" panose="02010600030101010101" pitchFamily="2" charset="-122"/>
                          <a:cs typeface="Times New Roman" panose="02020603050405020304" pitchFamily="18" charset="0"/>
                        </a:rPr>
                        <a:t>补充版本</a:t>
                      </a:r>
                      <a:r>
                        <a:rPr lang="en-US" sz="2000" b="0" kern="0" spc="25" dirty="0">
                          <a:effectLst/>
                          <a:latin typeface="+mn-lt"/>
                          <a:ea typeface="宋体" panose="02010600030101010101" pitchFamily="2" charset="-122"/>
                          <a:cs typeface="Times New Roman" panose="02020603050405020304" pitchFamily="18" charset="0"/>
                        </a:rPr>
                        <a:t>SSSE3</a:t>
                      </a:r>
                      <a:r>
                        <a:rPr lang="zh-CN" sz="2000" b="0" kern="0" dirty="0">
                          <a:effectLst/>
                          <a:latin typeface="+mn-lt"/>
                          <a:ea typeface="宋体" panose="02010600030101010101" pitchFamily="2" charset="-122"/>
                          <a:cs typeface="Times New Roman" panose="02020603050405020304" pitchFamily="18" charset="0"/>
                        </a:rPr>
                        <a:t>指令</a:t>
                      </a:r>
                      <a:r>
                        <a:rPr lang="en-US" sz="2000" b="0" kern="0" dirty="0">
                          <a:effectLst/>
                          <a:latin typeface="+mn-lt"/>
                          <a:ea typeface="宋体" panose="02010600030101010101" pitchFamily="2" charset="-122"/>
                          <a:cs typeface="Times New Roman" panose="02020603050405020304" pitchFamily="18" charset="0"/>
                        </a:rPr>
                        <a:t>16</a:t>
                      </a:r>
                      <a:r>
                        <a:rPr lang="zh-CN" sz="2000" b="0" kern="0"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534</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3985660"/>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Core 2</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spc="25" dirty="0">
                          <a:effectLst/>
                          <a:latin typeface="+mn-lt"/>
                          <a:ea typeface="宋体" panose="02010600030101010101" pitchFamily="2" charset="-122"/>
                          <a:cs typeface="Times New Roman" panose="02020603050405020304" pitchFamily="18" charset="0"/>
                        </a:rPr>
                        <a:t>Penryn</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2006</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spc="25" dirty="0">
                          <a:effectLst/>
                          <a:latin typeface="+mn-lt"/>
                          <a:ea typeface="宋体" panose="02010600030101010101" pitchFamily="2" charset="-122"/>
                          <a:cs typeface="Times New Roman" panose="02020603050405020304" pitchFamily="18" charset="0"/>
                        </a:rPr>
                        <a:t>新增</a:t>
                      </a:r>
                      <a:r>
                        <a:rPr lang="en-US" sz="2000" b="0" kern="0" spc="25" dirty="0">
                          <a:effectLst/>
                          <a:latin typeface="+mn-lt"/>
                          <a:ea typeface="宋体" panose="02010600030101010101" pitchFamily="2" charset="-122"/>
                          <a:cs typeface="Times New Roman" panose="02020603050405020304" pitchFamily="18" charset="0"/>
                        </a:rPr>
                        <a:t>SSE 4.1</a:t>
                      </a:r>
                      <a:r>
                        <a:rPr lang="zh-CN" sz="2000" b="0" kern="0" spc="25" dirty="0">
                          <a:effectLst/>
                          <a:latin typeface="+mn-lt"/>
                          <a:ea typeface="宋体" panose="02010600030101010101" pitchFamily="2" charset="-122"/>
                          <a:cs typeface="Times New Roman" panose="02020603050405020304" pitchFamily="18" charset="0"/>
                        </a:rPr>
                        <a:t>指令</a:t>
                      </a:r>
                      <a:r>
                        <a:rPr lang="en-US" sz="2000" b="0" kern="0" spc="25" dirty="0">
                          <a:effectLst/>
                          <a:latin typeface="+mn-lt"/>
                          <a:ea typeface="宋体" panose="02010600030101010101" pitchFamily="2" charset="-122"/>
                          <a:cs typeface="Times New Roman" panose="02020603050405020304" pitchFamily="18" charset="0"/>
                        </a:rPr>
                        <a:t>47</a:t>
                      </a:r>
                      <a:r>
                        <a:rPr lang="zh-CN" sz="2000" b="0" kern="0" spc="25"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581</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002603"/>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Core </a:t>
                      </a:r>
                      <a:r>
                        <a:rPr lang="en-US" sz="2000" b="0" i="0" kern="0" dirty="0">
                          <a:solidFill>
                            <a:srgbClr val="000000"/>
                          </a:solidFill>
                          <a:effectLst/>
                          <a:latin typeface="+mn-lt"/>
                          <a:ea typeface="宋体" panose="02010600030101010101" pitchFamily="2" charset="-122"/>
                          <a:cs typeface="Times New Roman" panose="02020603050405020304" pitchFamily="18" charset="0"/>
                        </a:rPr>
                        <a:t>ix</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dirty="0">
                          <a:effectLst/>
                          <a:latin typeface="+mn-lt"/>
                          <a:ea typeface="宋体" panose="02010600030101010101" pitchFamily="2" charset="-122"/>
                          <a:cs typeface="Times New Roman" panose="02020603050405020304" pitchFamily="18" charset="0"/>
                        </a:rPr>
                        <a:t>Nehalem</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2008</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spc="25" dirty="0">
                          <a:effectLst/>
                          <a:latin typeface="+mn-lt"/>
                          <a:ea typeface="宋体" panose="02010600030101010101" pitchFamily="2" charset="-122"/>
                          <a:cs typeface="Times New Roman" panose="02020603050405020304" pitchFamily="18" charset="0"/>
                        </a:rPr>
                        <a:t>新增</a:t>
                      </a:r>
                      <a:r>
                        <a:rPr lang="en-US" sz="2000" b="0" kern="0" spc="25" dirty="0">
                          <a:effectLst/>
                          <a:latin typeface="+mn-lt"/>
                          <a:ea typeface="宋体" panose="02010600030101010101" pitchFamily="2" charset="-122"/>
                          <a:cs typeface="Times New Roman" panose="02020603050405020304" pitchFamily="18" charset="0"/>
                        </a:rPr>
                        <a:t>SSE 4.2</a:t>
                      </a:r>
                      <a:r>
                        <a:rPr lang="zh-CN" sz="2000" b="0" kern="0" spc="25" dirty="0">
                          <a:effectLst/>
                          <a:latin typeface="+mn-lt"/>
                          <a:ea typeface="宋体" panose="02010600030101010101" pitchFamily="2" charset="-122"/>
                          <a:cs typeface="Times New Roman" panose="02020603050405020304" pitchFamily="18" charset="0"/>
                        </a:rPr>
                        <a:t>指令</a:t>
                      </a:r>
                      <a:r>
                        <a:rPr lang="en-US" sz="2000" b="0" kern="0" spc="25" dirty="0">
                          <a:effectLst/>
                          <a:latin typeface="+mn-lt"/>
                          <a:ea typeface="宋体" panose="02010600030101010101" pitchFamily="2" charset="-122"/>
                          <a:cs typeface="Times New Roman" panose="02020603050405020304" pitchFamily="18" charset="0"/>
                        </a:rPr>
                        <a:t>7</a:t>
                      </a:r>
                      <a:r>
                        <a:rPr lang="zh-CN" sz="2000" b="0" kern="0" spc="25" dirty="0">
                          <a:effectLst/>
                          <a:latin typeface="+mn-lt"/>
                          <a:ea typeface="宋体" panose="02010600030101010101" pitchFamily="2" charset="-122"/>
                          <a:cs typeface="Times New Roman" panose="02020603050405020304" pitchFamily="18" charset="0"/>
                        </a:rPr>
                        <a:t>条</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588</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901786"/>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Core </a:t>
                      </a:r>
                      <a:r>
                        <a:rPr lang="en-US" sz="2000" b="0" i="0" kern="0" dirty="0">
                          <a:solidFill>
                            <a:srgbClr val="000000"/>
                          </a:solidFill>
                          <a:effectLst/>
                          <a:latin typeface="+mn-lt"/>
                          <a:ea typeface="宋体" panose="02010600030101010101" pitchFamily="2" charset="-122"/>
                          <a:cs typeface="Times New Roman" panose="02020603050405020304" pitchFamily="18" charset="0"/>
                        </a:rPr>
                        <a:t>ix</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dirty="0">
                          <a:effectLst/>
                          <a:latin typeface="+mn-lt"/>
                          <a:ea typeface="宋体" panose="02010600030101010101" pitchFamily="2" charset="-122"/>
                          <a:cs typeface="Times New Roman" panose="02020603050405020304" pitchFamily="18" charset="0"/>
                        </a:rPr>
                        <a:t>Sandy Bridge</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2008</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Times New Roman" panose="02020603050405020304" pitchFamily="18" charset="0"/>
                        </a:rPr>
                        <a:t>新增</a:t>
                      </a:r>
                      <a:r>
                        <a:rPr lang="en-US" sz="2000" b="0" kern="0">
                          <a:effectLst/>
                          <a:latin typeface="+mn-lt"/>
                          <a:ea typeface="宋体" panose="02010600030101010101" pitchFamily="2" charset="-122"/>
                          <a:cs typeface="Times New Roman" panose="02020603050405020304" pitchFamily="18" charset="0"/>
                        </a:rPr>
                        <a:t>AVX</a:t>
                      </a:r>
                      <a:r>
                        <a:rPr lang="zh-CN" sz="2000" b="0" kern="0">
                          <a:effectLst/>
                          <a:latin typeface="+mn-lt"/>
                          <a:ea typeface="宋体" panose="02010600030101010101" pitchFamily="2" charset="-122"/>
                          <a:cs typeface="Times New Roman" panose="02020603050405020304" pitchFamily="18" charset="0"/>
                        </a:rPr>
                        <a:t>指令集</a:t>
                      </a:r>
                      <a:r>
                        <a:rPr lang="en-US" sz="2000" b="0" kern="0">
                          <a:effectLst/>
                          <a:latin typeface="+mn-lt"/>
                          <a:ea typeface="宋体" panose="02010600030101010101" pitchFamily="2" charset="-122"/>
                          <a:cs typeface="Times New Roman" panose="02020603050405020304" pitchFamily="18" charset="0"/>
                        </a:rPr>
                        <a:t>128</a:t>
                      </a:r>
                      <a:r>
                        <a:rPr lang="zh-CN" sz="2000" b="0" kern="0">
                          <a:effectLst/>
                          <a:latin typeface="+mn-lt"/>
                          <a:ea typeface="宋体" panose="02010600030101010101" pitchFamily="2" charset="-122"/>
                          <a:cs typeface="Times New Roman" panose="02020603050405020304" pitchFamily="18" charset="0"/>
                        </a:rPr>
                        <a:t>条</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716</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654940"/>
                  </a:ext>
                </a:extLst>
              </a:tr>
              <a:tr h="328916">
                <a:tc>
                  <a:txBody>
                    <a:bodyPr/>
                    <a:lstStyle/>
                    <a:p>
                      <a:pPr algn="ctr">
                        <a:spcAft>
                          <a:spcPts val="0"/>
                        </a:spcAft>
                      </a:pPr>
                      <a:r>
                        <a:rPr lang="en-US" sz="2000" b="0" i="0" kern="0" dirty="0">
                          <a:effectLst/>
                          <a:latin typeface="+mn-lt"/>
                          <a:ea typeface="宋体" panose="02010600030101010101" pitchFamily="2" charset="-122"/>
                          <a:cs typeface="Times New Roman" panose="02020603050405020304" pitchFamily="18" charset="0"/>
                        </a:rPr>
                        <a:t>Core </a:t>
                      </a:r>
                      <a:r>
                        <a:rPr lang="en-US" sz="2000" b="0" i="0" kern="0" dirty="0">
                          <a:solidFill>
                            <a:srgbClr val="000000"/>
                          </a:solidFill>
                          <a:effectLst/>
                          <a:latin typeface="+mn-lt"/>
                          <a:ea typeface="宋体" panose="02010600030101010101" pitchFamily="2" charset="-122"/>
                          <a:cs typeface="Times New Roman" panose="02020603050405020304" pitchFamily="18" charset="0"/>
                        </a:rPr>
                        <a:t>ix</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lang="en-US" sz="2000" b="0" i="0" kern="0" dirty="0">
                          <a:effectLst/>
                          <a:latin typeface="+mn-lt"/>
                          <a:ea typeface="宋体" panose="02010600030101010101" pitchFamily="2" charset="-122"/>
                          <a:cs typeface="Times New Roman" panose="02020603050405020304" pitchFamily="18" charset="0"/>
                        </a:rPr>
                        <a:t>Haswell</a:t>
                      </a:r>
                      <a:r>
                        <a:rPr 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sz="2000" b="0" i="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en-US" sz="2000" b="0" kern="0">
                          <a:effectLst/>
                          <a:latin typeface="+mn-lt"/>
                          <a:ea typeface="宋体" panose="02010600030101010101" pitchFamily="2" charset="-122"/>
                          <a:cs typeface="Times New Roman" panose="02020603050405020304" pitchFamily="18" charset="0"/>
                        </a:rPr>
                        <a:t>2011</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zh-CN" sz="2000" b="0" kern="0">
                          <a:effectLst/>
                          <a:latin typeface="+mn-lt"/>
                          <a:ea typeface="宋体" panose="02010600030101010101" pitchFamily="2" charset="-122"/>
                          <a:cs typeface="Times New Roman" panose="02020603050405020304" pitchFamily="18" charset="0"/>
                        </a:rPr>
                        <a:t>新</a:t>
                      </a:r>
                      <a:r>
                        <a:rPr lang="en-US" sz="2000" b="0" kern="0">
                          <a:effectLst/>
                          <a:latin typeface="+mn-lt"/>
                          <a:ea typeface="宋体" panose="02010600030101010101" pitchFamily="2" charset="-122"/>
                          <a:cs typeface="Times New Roman" panose="02020603050405020304" pitchFamily="18" charset="0"/>
                        </a:rPr>
                        <a:t>AVX2</a:t>
                      </a:r>
                      <a:r>
                        <a:rPr lang="zh-CN" sz="2000" b="0" kern="0">
                          <a:effectLst/>
                          <a:latin typeface="+mn-lt"/>
                          <a:ea typeface="宋体" panose="02010600030101010101" pitchFamily="2" charset="-122"/>
                          <a:cs typeface="Times New Roman" panose="02020603050405020304" pitchFamily="18" charset="0"/>
                        </a:rPr>
                        <a:t>指令集</a:t>
                      </a:r>
                      <a:endParaRPr lang="zh-CN" sz="2000" b="0" kern="10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spcAft>
                          <a:spcPts val="0"/>
                        </a:spcAft>
                      </a:pPr>
                      <a:r>
                        <a:rPr lang="en-US" sz="2000" b="0" kern="0" dirty="0">
                          <a:effectLst/>
                          <a:latin typeface="+mn-lt"/>
                          <a:ea typeface="宋体" panose="02010600030101010101" pitchFamily="2" charset="-122"/>
                          <a:cs typeface="Times New Roman" panose="02020603050405020304" pitchFamily="18" charset="0"/>
                        </a:rPr>
                        <a:t> </a:t>
                      </a:r>
                      <a:endParaRPr lang="zh-CN" sz="2000" b="0" kern="100" dirty="0">
                        <a:effectLst/>
                        <a:latin typeface="+mn-lt"/>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527931"/>
                  </a:ext>
                </a:extLst>
              </a:tr>
            </a:tbl>
          </a:graphicData>
        </a:graphic>
      </p:graphicFrame>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5.6.2  x86 </a:t>
            </a:r>
            <a:r>
              <a:rPr lang="zh-CN" altLang="en-US" dirty="0"/>
              <a:t>指令系统</a:t>
            </a:r>
            <a:endParaRPr lang="zh-CN" altLang="en-US" dirty="0">
              <a:solidFill>
                <a:srgbClr val="D60093"/>
              </a:solidFill>
              <a:latin typeface="Arial" pitchFamily="34" charset="0"/>
              <a:ea typeface="黑体" pitchFamily="49" charset="-122"/>
              <a:cs typeface="Arial" pitchFamily="34" charset="0"/>
            </a:endParaRPr>
          </a:p>
        </p:txBody>
      </p:sp>
      <p:sp>
        <p:nvSpPr>
          <p:cNvPr id="3" name="内容占位符 2"/>
          <p:cNvSpPr>
            <a:spLocks noGrp="1"/>
          </p:cNvSpPr>
          <p:nvPr>
            <p:ph idx="1"/>
          </p:nvPr>
        </p:nvSpPr>
        <p:spPr>
          <a:xfrm>
            <a:off x="457200" y="549275"/>
            <a:ext cx="8578850" cy="503461"/>
          </a:xfrm>
        </p:spPr>
        <p:txBody>
          <a:bodyPr/>
          <a:lstStyle/>
          <a:p>
            <a:pPr marL="0" indent="0">
              <a:buNone/>
            </a:pPr>
            <a:r>
              <a:rPr lang="en-US" altLang="zh-CN" dirty="0">
                <a:solidFill>
                  <a:srgbClr val="FF6600"/>
                </a:solidFill>
                <a:latin typeface="+mj-lt"/>
                <a:ea typeface="黑体" panose="02010609060101010101" pitchFamily="49" charset="-122"/>
              </a:rPr>
              <a:t>2. Intel 64 </a:t>
            </a:r>
            <a:r>
              <a:rPr lang="zh-CN" altLang="en-US" dirty="0">
                <a:solidFill>
                  <a:srgbClr val="FF6600"/>
                </a:solidFill>
                <a:latin typeface="+mj-lt"/>
                <a:ea typeface="黑体" panose="02010609060101010101" pitchFamily="49" charset="-122"/>
              </a:rPr>
              <a:t>和 </a:t>
            </a:r>
            <a:r>
              <a:rPr lang="en-US" altLang="zh-CN" dirty="0">
                <a:solidFill>
                  <a:srgbClr val="FF6600"/>
                </a:solidFill>
                <a:latin typeface="+mj-lt"/>
                <a:ea typeface="黑体" panose="02010609060101010101" pitchFamily="49" charset="-122"/>
              </a:rPr>
              <a:t>IA-32 </a:t>
            </a:r>
            <a:r>
              <a:rPr lang="zh-CN" altLang="en-US" dirty="0">
                <a:solidFill>
                  <a:srgbClr val="FF6600"/>
                </a:solidFill>
                <a:latin typeface="+mj-lt"/>
                <a:ea typeface="黑体" panose="02010609060101010101" pitchFamily="49" charset="-122"/>
              </a:rPr>
              <a:t>体系结构的指令格式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122</a:t>
            </a:fld>
            <a:endParaRPr lang="en-US" altLang="zh-CN"/>
          </a:p>
        </p:txBody>
      </p:sp>
      <p:pic>
        <p:nvPicPr>
          <p:cNvPr id="5"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83604" y="548680"/>
            <a:ext cx="4612175" cy="2309003"/>
          </a:xfrm>
          <a:prstGeom prst="rect">
            <a:avLst/>
          </a:prstGeom>
          <a:noFill/>
          <a:ln w="9525">
            <a:noFill/>
            <a:miter lim="800000"/>
            <a:headEnd/>
            <a:tailEnd/>
          </a:ln>
        </p:spPr>
      </p:pic>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496" y="2852936"/>
            <a:ext cx="9073008" cy="3556767"/>
          </a:xfrm>
          <a:prstGeom prst="rect">
            <a:avLst/>
          </a:prstGeom>
          <a:noFill/>
          <a:ln w="9525">
            <a:noFill/>
            <a:miter lim="800000"/>
            <a:headEnd/>
            <a:tailEnd/>
          </a:ln>
        </p:spPr>
      </p:pic>
      <p:sp>
        <p:nvSpPr>
          <p:cNvPr id="7" name="动作按钮: 自定义 6">
            <a:hlinkClick r:id="rId4" action="ppaction://hlinksldjump" highlightClick="1"/>
          </p:cNvPr>
          <p:cNvSpPr/>
          <p:nvPr/>
        </p:nvSpPr>
        <p:spPr bwMode="auto">
          <a:xfrm>
            <a:off x="683568" y="1412776"/>
            <a:ext cx="1800200" cy="576064"/>
          </a:xfrm>
          <a:prstGeom prst="actionButtonBlank">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99"/>
                </a:solidFill>
                <a:effectLst>
                  <a:outerShdw blurRad="38100" dist="38100" dir="2700000" algn="tl">
                    <a:srgbClr val="000000">
                      <a:alpha val="43137"/>
                    </a:srgbClr>
                  </a:outerShdw>
                </a:effectLst>
                <a:latin typeface="Times New Roman" pitchFamily="18" charset="0"/>
                <a:ea typeface="宋体" charset="-122"/>
              </a:rPr>
              <a:t>寻址方式</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7733" name="Rectangle 5"/>
          <p:cNvSpPr>
            <a:spLocks noChangeArrowheads="1"/>
          </p:cNvSpPr>
          <p:nvPr/>
        </p:nvSpPr>
        <p:spPr bwMode="auto">
          <a:xfrm>
            <a:off x="754063" y="3427413"/>
            <a:ext cx="1008062"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34" name="Rectangle 6"/>
          <p:cNvSpPr>
            <a:spLocks noChangeArrowheads="1"/>
          </p:cNvSpPr>
          <p:nvPr/>
        </p:nvSpPr>
        <p:spPr bwMode="auto">
          <a:xfrm>
            <a:off x="106363" y="3427413"/>
            <a:ext cx="647700" cy="503237"/>
          </a:xfrm>
          <a:prstGeom prst="rect">
            <a:avLst/>
          </a:prstGeom>
          <a:noFill/>
          <a:ln w="28575" algn="ctr">
            <a:noFill/>
            <a:miter lim="800000"/>
            <a:headEnd/>
            <a:tailEnd type="none" w="med" len="lg"/>
          </a:ln>
          <a:effectLst/>
        </p:spPr>
        <p:txBody>
          <a:bodyPr wrap="none" anchor="ctr"/>
          <a:lstStyle/>
          <a:p>
            <a:pPr algn="r"/>
            <a:r>
              <a:rPr lang="en-US" altLang="zh-CN"/>
              <a:t>SS</a:t>
            </a:r>
          </a:p>
        </p:txBody>
      </p:sp>
      <p:sp>
        <p:nvSpPr>
          <p:cNvPr id="1097735" name="Rectangle 7"/>
          <p:cNvSpPr>
            <a:spLocks noChangeArrowheads="1"/>
          </p:cNvSpPr>
          <p:nvPr/>
        </p:nvSpPr>
        <p:spPr bwMode="auto">
          <a:xfrm>
            <a:off x="898525" y="3860800"/>
            <a:ext cx="1008063"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36" name="Rectangle 8"/>
          <p:cNvSpPr>
            <a:spLocks noChangeArrowheads="1"/>
          </p:cNvSpPr>
          <p:nvPr/>
        </p:nvSpPr>
        <p:spPr bwMode="auto">
          <a:xfrm>
            <a:off x="250825" y="3860800"/>
            <a:ext cx="647700" cy="503238"/>
          </a:xfrm>
          <a:prstGeom prst="rect">
            <a:avLst/>
          </a:prstGeom>
          <a:noFill/>
          <a:ln w="28575" algn="ctr">
            <a:noFill/>
            <a:miter lim="800000"/>
            <a:headEnd/>
            <a:tailEnd type="none" w="med" len="lg"/>
          </a:ln>
          <a:effectLst/>
        </p:spPr>
        <p:txBody>
          <a:bodyPr wrap="none" anchor="ctr"/>
          <a:lstStyle/>
          <a:p>
            <a:pPr algn="r"/>
            <a:r>
              <a:rPr lang="en-US" altLang="zh-CN"/>
              <a:t>GS</a:t>
            </a:r>
          </a:p>
        </p:txBody>
      </p:sp>
      <p:sp>
        <p:nvSpPr>
          <p:cNvPr id="1097737" name="Rectangle 9"/>
          <p:cNvSpPr>
            <a:spLocks noChangeArrowheads="1"/>
          </p:cNvSpPr>
          <p:nvPr/>
        </p:nvSpPr>
        <p:spPr bwMode="auto">
          <a:xfrm>
            <a:off x="1042988" y="4292600"/>
            <a:ext cx="1008062"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38" name="Rectangle 10"/>
          <p:cNvSpPr>
            <a:spLocks noChangeArrowheads="1"/>
          </p:cNvSpPr>
          <p:nvPr/>
        </p:nvSpPr>
        <p:spPr bwMode="auto">
          <a:xfrm>
            <a:off x="395288" y="4292600"/>
            <a:ext cx="647700" cy="503238"/>
          </a:xfrm>
          <a:prstGeom prst="rect">
            <a:avLst/>
          </a:prstGeom>
          <a:noFill/>
          <a:ln w="28575" algn="ctr">
            <a:noFill/>
            <a:miter lim="800000"/>
            <a:headEnd/>
            <a:tailEnd type="none" w="med" len="lg"/>
          </a:ln>
          <a:effectLst/>
        </p:spPr>
        <p:txBody>
          <a:bodyPr wrap="none" anchor="ctr"/>
          <a:lstStyle/>
          <a:p>
            <a:pPr algn="r"/>
            <a:r>
              <a:rPr lang="en-US" altLang="zh-CN"/>
              <a:t>FS</a:t>
            </a:r>
          </a:p>
        </p:txBody>
      </p:sp>
      <p:sp>
        <p:nvSpPr>
          <p:cNvPr id="1097739" name="Rectangle 11"/>
          <p:cNvSpPr>
            <a:spLocks noChangeArrowheads="1"/>
          </p:cNvSpPr>
          <p:nvPr/>
        </p:nvSpPr>
        <p:spPr bwMode="auto">
          <a:xfrm>
            <a:off x="1187450" y="4725988"/>
            <a:ext cx="1008063"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40" name="Rectangle 12"/>
          <p:cNvSpPr>
            <a:spLocks noChangeArrowheads="1"/>
          </p:cNvSpPr>
          <p:nvPr/>
        </p:nvSpPr>
        <p:spPr bwMode="auto">
          <a:xfrm>
            <a:off x="539750" y="4725988"/>
            <a:ext cx="647700" cy="503237"/>
          </a:xfrm>
          <a:prstGeom prst="rect">
            <a:avLst/>
          </a:prstGeom>
          <a:noFill/>
          <a:ln w="28575" algn="ctr">
            <a:noFill/>
            <a:miter lim="800000"/>
            <a:headEnd/>
            <a:tailEnd type="none" w="med" len="lg"/>
          </a:ln>
          <a:effectLst/>
        </p:spPr>
        <p:txBody>
          <a:bodyPr wrap="none" anchor="ctr"/>
          <a:lstStyle/>
          <a:p>
            <a:pPr algn="r"/>
            <a:r>
              <a:rPr lang="en-US" altLang="zh-CN"/>
              <a:t>ES</a:t>
            </a:r>
          </a:p>
        </p:txBody>
      </p:sp>
      <p:sp>
        <p:nvSpPr>
          <p:cNvPr id="1097741" name="Rectangle 13"/>
          <p:cNvSpPr>
            <a:spLocks noChangeArrowheads="1"/>
          </p:cNvSpPr>
          <p:nvPr/>
        </p:nvSpPr>
        <p:spPr bwMode="auto">
          <a:xfrm>
            <a:off x="1330325" y="5156200"/>
            <a:ext cx="1008063"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42" name="Rectangle 14"/>
          <p:cNvSpPr>
            <a:spLocks noChangeArrowheads="1"/>
          </p:cNvSpPr>
          <p:nvPr/>
        </p:nvSpPr>
        <p:spPr bwMode="auto">
          <a:xfrm>
            <a:off x="1474788" y="5589588"/>
            <a:ext cx="1008062"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097743" name="Rectangle 15"/>
          <p:cNvSpPr>
            <a:spLocks noChangeArrowheads="1"/>
          </p:cNvSpPr>
          <p:nvPr/>
        </p:nvSpPr>
        <p:spPr bwMode="auto">
          <a:xfrm>
            <a:off x="827088" y="5589588"/>
            <a:ext cx="647700" cy="503237"/>
          </a:xfrm>
          <a:prstGeom prst="rect">
            <a:avLst/>
          </a:prstGeom>
          <a:noFill/>
          <a:ln w="28575" algn="ctr">
            <a:noFill/>
            <a:miter lim="800000"/>
            <a:headEnd/>
            <a:tailEnd type="none" w="med" len="lg"/>
          </a:ln>
          <a:effectLst/>
        </p:spPr>
        <p:txBody>
          <a:bodyPr wrap="none" anchor="ctr"/>
          <a:lstStyle/>
          <a:p>
            <a:pPr algn="r"/>
            <a:r>
              <a:rPr lang="en-US" altLang="zh-CN"/>
              <a:t>CS</a:t>
            </a:r>
          </a:p>
        </p:txBody>
      </p:sp>
      <p:sp>
        <p:nvSpPr>
          <p:cNvPr id="1097744" name="Rectangle 16"/>
          <p:cNvSpPr>
            <a:spLocks noChangeArrowheads="1"/>
          </p:cNvSpPr>
          <p:nvPr/>
        </p:nvSpPr>
        <p:spPr bwMode="auto">
          <a:xfrm>
            <a:off x="682625" y="5156200"/>
            <a:ext cx="647700" cy="503238"/>
          </a:xfrm>
          <a:prstGeom prst="rect">
            <a:avLst/>
          </a:prstGeom>
          <a:noFill/>
          <a:ln w="28575" algn="ctr">
            <a:noFill/>
            <a:miter lim="800000"/>
            <a:headEnd/>
            <a:tailEnd type="none" w="med" len="lg"/>
          </a:ln>
          <a:effectLst/>
        </p:spPr>
        <p:txBody>
          <a:bodyPr wrap="none" anchor="ctr"/>
          <a:lstStyle/>
          <a:p>
            <a:pPr algn="r"/>
            <a:r>
              <a:rPr lang="en-US" altLang="zh-CN"/>
              <a:t>DS</a:t>
            </a:r>
          </a:p>
        </p:txBody>
      </p:sp>
      <p:sp>
        <p:nvSpPr>
          <p:cNvPr id="1097749" name="Rectangle 21"/>
          <p:cNvSpPr>
            <a:spLocks noChangeArrowheads="1"/>
          </p:cNvSpPr>
          <p:nvPr/>
        </p:nvSpPr>
        <p:spPr bwMode="auto">
          <a:xfrm>
            <a:off x="2843213" y="3068638"/>
            <a:ext cx="1439862" cy="1223962"/>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dirty="0"/>
              <a:t>属性</a:t>
            </a:r>
            <a:r>
              <a:rPr lang="en-US" altLang="zh-CN" dirty="0"/>
              <a:t>SS</a:t>
            </a:r>
            <a:endParaRPr lang="zh-CN" altLang="en-US" dirty="0"/>
          </a:p>
        </p:txBody>
      </p:sp>
      <p:sp>
        <p:nvSpPr>
          <p:cNvPr id="1097750" name="Rectangle 22"/>
          <p:cNvSpPr>
            <a:spLocks noChangeArrowheads="1"/>
          </p:cNvSpPr>
          <p:nvPr/>
        </p:nvSpPr>
        <p:spPr bwMode="auto">
          <a:xfrm>
            <a:off x="2986088" y="3502025"/>
            <a:ext cx="1439862"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GS</a:t>
            </a:r>
            <a:endParaRPr lang="zh-CN" altLang="en-US"/>
          </a:p>
        </p:txBody>
      </p:sp>
      <p:sp>
        <p:nvSpPr>
          <p:cNvPr id="1097751" name="Rectangle 23"/>
          <p:cNvSpPr>
            <a:spLocks noChangeArrowheads="1"/>
          </p:cNvSpPr>
          <p:nvPr/>
        </p:nvSpPr>
        <p:spPr bwMode="auto">
          <a:xfrm>
            <a:off x="3130550" y="3933825"/>
            <a:ext cx="1439863"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FS</a:t>
            </a:r>
            <a:endParaRPr lang="zh-CN" altLang="en-US"/>
          </a:p>
        </p:txBody>
      </p:sp>
      <p:sp>
        <p:nvSpPr>
          <p:cNvPr id="1097752" name="Rectangle 24"/>
          <p:cNvSpPr>
            <a:spLocks noChangeArrowheads="1"/>
          </p:cNvSpPr>
          <p:nvPr/>
        </p:nvSpPr>
        <p:spPr bwMode="auto">
          <a:xfrm>
            <a:off x="3275013" y="4365625"/>
            <a:ext cx="1439862"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ES</a:t>
            </a:r>
            <a:endParaRPr lang="zh-CN" altLang="en-US"/>
          </a:p>
        </p:txBody>
      </p:sp>
      <p:sp>
        <p:nvSpPr>
          <p:cNvPr id="1097753" name="Rectangle 25"/>
          <p:cNvSpPr>
            <a:spLocks noChangeArrowheads="1"/>
          </p:cNvSpPr>
          <p:nvPr/>
        </p:nvSpPr>
        <p:spPr bwMode="auto">
          <a:xfrm>
            <a:off x="3419475" y="4797425"/>
            <a:ext cx="1439863"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dirty="0"/>
              <a:t>属性</a:t>
            </a:r>
            <a:r>
              <a:rPr lang="en-US" altLang="zh-CN" dirty="0"/>
              <a:t>DS</a:t>
            </a:r>
            <a:endParaRPr lang="zh-CN" altLang="en-US" dirty="0"/>
          </a:p>
        </p:txBody>
      </p:sp>
      <p:sp>
        <p:nvSpPr>
          <p:cNvPr id="1097746" name="Rectangle 18"/>
          <p:cNvSpPr>
            <a:spLocks noChangeArrowheads="1"/>
          </p:cNvSpPr>
          <p:nvPr/>
        </p:nvSpPr>
        <p:spPr bwMode="auto">
          <a:xfrm>
            <a:off x="3563938" y="5229225"/>
            <a:ext cx="1439862" cy="1223963"/>
          </a:xfrm>
          <a:prstGeom prst="rect">
            <a:avLst/>
          </a:prstGeom>
          <a:solidFill>
            <a:srgbClr val="D5FFFF"/>
          </a:solidFill>
          <a:ln w="28575" algn="ctr">
            <a:solidFill>
              <a:schemeClr val="bg2"/>
            </a:solidFill>
            <a:miter lim="800000"/>
            <a:headEnd/>
            <a:tailEnd type="none" w="med" len="lg"/>
          </a:ln>
          <a:effectLst/>
        </p:spPr>
        <p:txBody>
          <a:bodyPr wrap="none" anchor="ctr"/>
          <a:lstStyle/>
          <a:p>
            <a:pPr>
              <a:spcBef>
                <a:spcPct val="5000"/>
              </a:spcBef>
            </a:pPr>
            <a:r>
              <a:rPr lang="zh-CN" altLang="en-US"/>
              <a:t>属性</a:t>
            </a:r>
            <a:r>
              <a:rPr lang="en-US" altLang="zh-CN"/>
              <a:t>CS</a:t>
            </a:r>
          </a:p>
          <a:p>
            <a:pPr>
              <a:spcBef>
                <a:spcPct val="5000"/>
              </a:spcBef>
            </a:pPr>
            <a:r>
              <a:rPr lang="zh-CN" altLang="en-US"/>
              <a:t>段界限值</a:t>
            </a:r>
          </a:p>
          <a:p>
            <a:pPr>
              <a:spcBef>
                <a:spcPct val="5000"/>
              </a:spcBef>
            </a:pPr>
            <a:r>
              <a:rPr lang="zh-CN" altLang="en-US"/>
              <a:t>段基值</a:t>
            </a:r>
          </a:p>
        </p:txBody>
      </p:sp>
      <p:sp>
        <p:nvSpPr>
          <p:cNvPr id="1097747" name="Line 19"/>
          <p:cNvSpPr>
            <a:spLocks noChangeShapeType="1"/>
          </p:cNvSpPr>
          <p:nvPr/>
        </p:nvSpPr>
        <p:spPr bwMode="auto">
          <a:xfrm>
            <a:off x="3563938" y="5661025"/>
            <a:ext cx="1439862" cy="0"/>
          </a:xfrm>
          <a:prstGeom prst="line">
            <a:avLst/>
          </a:prstGeom>
          <a:noFill/>
          <a:ln w="19050">
            <a:solidFill>
              <a:srgbClr val="FF0066"/>
            </a:solidFill>
            <a:prstDash val="dash"/>
            <a:round/>
            <a:headEnd/>
            <a:tailEnd type="none" w="med" len="lg"/>
          </a:ln>
          <a:effectLst/>
        </p:spPr>
        <p:txBody>
          <a:bodyPr>
            <a:spAutoFit/>
          </a:bodyPr>
          <a:lstStyle/>
          <a:p>
            <a:endParaRPr lang="zh-CN" altLang="en-US"/>
          </a:p>
        </p:txBody>
      </p:sp>
      <p:sp>
        <p:nvSpPr>
          <p:cNvPr id="1097748" name="Line 20"/>
          <p:cNvSpPr>
            <a:spLocks noChangeShapeType="1"/>
          </p:cNvSpPr>
          <p:nvPr/>
        </p:nvSpPr>
        <p:spPr bwMode="auto">
          <a:xfrm>
            <a:off x="3563938" y="6046788"/>
            <a:ext cx="1439862" cy="0"/>
          </a:xfrm>
          <a:prstGeom prst="line">
            <a:avLst/>
          </a:prstGeom>
          <a:noFill/>
          <a:ln w="19050">
            <a:solidFill>
              <a:srgbClr val="FF0066"/>
            </a:solidFill>
            <a:prstDash val="dash"/>
            <a:round/>
            <a:headEnd/>
            <a:tailEnd type="none" w="med" len="lg"/>
          </a:ln>
          <a:effectLst/>
        </p:spPr>
        <p:txBody>
          <a:bodyPr>
            <a:spAutoFit/>
          </a:bodyPr>
          <a:lstStyle/>
          <a:p>
            <a:endParaRPr lang="zh-CN" altLang="en-US"/>
          </a:p>
        </p:txBody>
      </p:sp>
      <p:sp>
        <p:nvSpPr>
          <p:cNvPr id="1097754" name="Line 26"/>
          <p:cNvSpPr>
            <a:spLocks noChangeShapeType="1"/>
          </p:cNvSpPr>
          <p:nvPr/>
        </p:nvSpPr>
        <p:spPr bwMode="auto">
          <a:xfrm>
            <a:off x="2482850" y="5876925"/>
            <a:ext cx="288925"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55" name="Line 27"/>
          <p:cNvSpPr>
            <a:spLocks noChangeShapeType="1"/>
          </p:cNvSpPr>
          <p:nvPr/>
        </p:nvSpPr>
        <p:spPr bwMode="auto">
          <a:xfrm>
            <a:off x="2771775" y="5876925"/>
            <a:ext cx="0" cy="3603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56" name="Line 28"/>
          <p:cNvSpPr>
            <a:spLocks noChangeShapeType="1"/>
          </p:cNvSpPr>
          <p:nvPr/>
        </p:nvSpPr>
        <p:spPr bwMode="auto">
          <a:xfrm>
            <a:off x="2771775" y="6237288"/>
            <a:ext cx="792163"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57" name="Rectangle 29"/>
          <p:cNvSpPr>
            <a:spLocks noChangeArrowheads="1"/>
          </p:cNvSpPr>
          <p:nvPr/>
        </p:nvSpPr>
        <p:spPr bwMode="auto">
          <a:xfrm>
            <a:off x="6588125" y="5949950"/>
            <a:ext cx="1441450" cy="503238"/>
          </a:xfrm>
          <a:prstGeom prst="rect">
            <a:avLst/>
          </a:prstGeom>
          <a:solidFill>
            <a:srgbClr val="FFCCCC"/>
          </a:solidFill>
          <a:ln w="28575" algn="ctr">
            <a:solidFill>
              <a:schemeClr val="tx1"/>
            </a:solidFill>
            <a:miter lim="800000"/>
            <a:headEnd/>
            <a:tailEnd type="none" w="med" len="lg"/>
          </a:ln>
          <a:effectLst/>
        </p:spPr>
        <p:txBody>
          <a:bodyPr wrap="none"/>
          <a:lstStyle/>
          <a:p>
            <a:r>
              <a:rPr lang="zh-CN" altLang="en-US"/>
              <a:t>段基地址</a:t>
            </a:r>
          </a:p>
        </p:txBody>
      </p:sp>
      <p:sp>
        <p:nvSpPr>
          <p:cNvPr id="1097758" name="Rectangle 30"/>
          <p:cNvSpPr>
            <a:spLocks noChangeArrowheads="1"/>
          </p:cNvSpPr>
          <p:nvPr/>
        </p:nvSpPr>
        <p:spPr bwMode="auto">
          <a:xfrm>
            <a:off x="6588125" y="4581525"/>
            <a:ext cx="1441450" cy="503238"/>
          </a:xfrm>
          <a:prstGeom prst="rect">
            <a:avLst/>
          </a:prstGeom>
          <a:solidFill>
            <a:srgbClr val="FFCCCC"/>
          </a:solidFill>
          <a:ln w="28575" algn="ctr">
            <a:solidFill>
              <a:schemeClr val="tx1"/>
            </a:solidFill>
            <a:miter lim="800000"/>
            <a:headEnd/>
            <a:tailEnd type="none" w="med" len="lg"/>
          </a:ln>
          <a:effectLst/>
        </p:spPr>
        <p:txBody>
          <a:bodyPr wrap="none"/>
          <a:lstStyle/>
          <a:p>
            <a:r>
              <a:rPr lang="zh-CN" altLang="en-US"/>
              <a:t>目标地址</a:t>
            </a:r>
          </a:p>
        </p:txBody>
      </p:sp>
      <p:sp>
        <p:nvSpPr>
          <p:cNvPr id="1097759" name="Rectangle 31"/>
          <p:cNvSpPr>
            <a:spLocks noChangeArrowheads="1"/>
          </p:cNvSpPr>
          <p:nvPr/>
        </p:nvSpPr>
        <p:spPr bwMode="auto">
          <a:xfrm>
            <a:off x="6588125" y="3932238"/>
            <a:ext cx="1441450" cy="647700"/>
          </a:xfrm>
          <a:prstGeom prst="rect">
            <a:avLst/>
          </a:prstGeom>
          <a:noFill/>
          <a:ln w="28575" algn="ctr">
            <a:solidFill>
              <a:schemeClr val="tx1"/>
            </a:solidFill>
            <a:miter lim="800000"/>
            <a:headEnd/>
            <a:tailEnd type="none" w="med" len="lg"/>
          </a:ln>
          <a:effectLst/>
        </p:spPr>
        <p:txBody>
          <a:bodyPr wrap="none"/>
          <a:lstStyle/>
          <a:p>
            <a:endParaRPr lang="zh-CN" altLang="en-US"/>
          </a:p>
        </p:txBody>
      </p:sp>
      <p:sp>
        <p:nvSpPr>
          <p:cNvPr id="1097760" name="Text Box 32"/>
          <p:cNvSpPr txBox="1">
            <a:spLocks noChangeArrowheads="1"/>
          </p:cNvSpPr>
          <p:nvPr/>
        </p:nvSpPr>
        <p:spPr bwMode="auto">
          <a:xfrm>
            <a:off x="7046913" y="5156200"/>
            <a:ext cx="549275" cy="792163"/>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a:latin typeface="宋体"/>
              </a:rPr>
              <a:t>……</a:t>
            </a:r>
            <a:endParaRPr lang="en-US" altLang="zh-CN"/>
          </a:p>
        </p:txBody>
      </p:sp>
      <p:sp>
        <p:nvSpPr>
          <p:cNvPr id="1097761" name="Text Box 33"/>
          <p:cNvSpPr txBox="1">
            <a:spLocks noChangeArrowheads="1"/>
          </p:cNvSpPr>
          <p:nvPr/>
        </p:nvSpPr>
        <p:spPr bwMode="auto">
          <a:xfrm>
            <a:off x="7092950" y="3284538"/>
            <a:ext cx="549275" cy="720725"/>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a:latin typeface="宋体"/>
              </a:rPr>
              <a:t>…</a:t>
            </a:r>
            <a:endParaRPr lang="en-US" altLang="zh-CN"/>
          </a:p>
        </p:txBody>
      </p:sp>
      <p:sp>
        <p:nvSpPr>
          <p:cNvPr id="1097762" name="Line 34"/>
          <p:cNvSpPr>
            <a:spLocks noChangeShapeType="1"/>
          </p:cNvSpPr>
          <p:nvPr/>
        </p:nvSpPr>
        <p:spPr bwMode="auto">
          <a:xfrm>
            <a:off x="6588125" y="6453188"/>
            <a:ext cx="1439863" cy="0"/>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1097763" name="Line 35"/>
          <p:cNvSpPr>
            <a:spLocks noChangeShapeType="1"/>
          </p:cNvSpPr>
          <p:nvPr/>
        </p:nvSpPr>
        <p:spPr bwMode="auto">
          <a:xfrm flipV="1">
            <a:off x="8027988" y="3357563"/>
            <a:ext cx="0" cy="3095625"/>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1097764" name="Line 36"/>
          <p:cNvSpPr>
            <a:spLocks noChangeShapeType="1"/>
          </p:cNvSpPr>
          <p:nvPr/>
        </p:nvSpPr>
        <p:spPr bwMode="auto">
          <a:xfrm flipV="1">
            <a:off x="6588125" y="3357563"/>
            <a:ext cx="0" cy="3095625"/>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1097765" name="Line 37"/>
          <p:cNvSpPr>
            <a:spLocks noChangeShapeType="1"/>
          </p:cNvSpPr>
          <p:nvPr/>
        </p:nvSpPr>
        <p:spPr bwMode="auto">
          <a:xfrm>
            <a:off x="5003800" y="6237288"/>
            <a:ext cx="1584325"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67" name="Rectangle 39"/>
          <p:cNvSpPr>
            <a:spLocks noChangeArrowheads="1"/>
          </p:cNvSpPr>
          <p:nvPr/>
        </p:nvSpPr>
        <p:spPr bwMode="auto">
          <a:xfrm>
            <a:off x="5940425" y="2603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基地址寄存器</a:t>
            </a:r>
          </a:p>
        </p:txBody>
      </p:sp>
      <p:sp>
        <p:nvSpPr>
          <p:cNvPr id="1097768" name="Rectangle 40"/>
          <p:cNvSpPr>
            <a:spLocks noChangeArrowheads="1"/>
          </p:cNvSpPr>
          <p:nvPr/>
        </p:nvSpPr>
        <p:spPr bwMode="auto">
          <a:xfrm>
            <a:off x="5940425" y="9080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变址寄存器</a:t>
            </a:r>
          </a:p>
        </p:txBody>
      </p:sp>
      <p:sp>
        <p:nvSpPr>
          <p:cNvPr id="1097769" name="Rectangle 41"/>
          <p:cNvSpPr>
            <a:spLocks noChangeArrowheads="1"/>
          </p:cNvSpPr>
          <p:nvPr/>
        </p:nvSpPr>
        <p:spPr bwMode="auto">
          <a:xfrm>
            <a:off x="5940425" y="15557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比例因子</a:t>
            </a:r>
            <a:r>
              <a:rPr lang="en-US" altLang="zh-CN"/>
              <a:t>1,2,4,8</a:t>
            </a:r>
          </a:p>
        </p:txBody>
      </p:sp>
      <p:sp>
        <p:nvSpPr>
          <p:cNvPr id="1097770" name="Rectangle 42"/>
          <p:cNvSpPr>
            <a:spLocks noChangeArrowheads="1"/>
          </p:cNvSpPr>
          <p:nvPr/>
        </p:nvSpPr>
        <p:spPr bwMode="auto">
          <a:xfrm>
            <a:off x="5940425" y="2205038"/>
            <a:ext cx="2376488" cy="503237"/>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位移量</a:t>
            </a:r>
          </a:p>
        </p:txBody>
      </p:sp>
      <p:sp>
        <p:nvSpPr>
          <p:cNvPr id="1097771" name="Oval 43"/>
          <p:cNvSpPr>
            <a:spLocks noChangeArrowheads="1"/>
          </p:cNvSpPr>
          <p:nvPr/>
        </p:nvSpPr>
        <p:spPr bwMode="auto">
          <a:xfrm>
            <a:off x="5076825" y="1557338"/>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en-US" altLang="zh-CN"/>
              <a:t>×</a:t>
            </a:r>
          </a:p>
        </p:txBody>
      </p:sp>
      <p:sp>
        <p:nvSpPr>
          <p:cNvPr id="1097772" name="Oval 44"/>
          <p:cNvSpPr>
            <a:spLocks noChangeArrowheads="1"/>
          </p:cNvSpPr>
          <p:nvPr/>
        </p:nvSpPr>
        <p:spPr bwMode="auto">
          <a:xfrm>
            <a:off x="4211638" y="1557338"/>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1097773" name="Line 45"/>
          <p:cNvSpPr>
            <a:spLocks noChangeShapeType="1"/>
          </p:cNvSpPr>
          <p:nvPr/>
        </p:nvSpPr>
        <p:spPr bwMode="auto">
          <a:xfrm flipH="1">
            <a:off x="5580063" y="1844675"/>
            <a:ext cx="360362"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74" name="Line 46"/>
          <p:cNvSpPr>
            <a:spLocks noChangeShapeType="1"/>
          </p:cNvSpPr>
          <p:nvPr/>
        </p:nvSpPr>
        <p:spPr bwMode="auto">
          <a:xfrm>
            <a:off x="5364163" y="1196975"/>
            <a:ext cx="0" cy="3603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75" name="Line 47"/>
          <p:cNvSpPr>
            <a:spLocks noChangeShapeType="1"/>
          </p:cNvSpPr>
          <p:nvPr/>
        </p:nvSpPr>
        <p:spPr bwMode="auto">
          <a:xfrm>
            <a:off x="5364163" y="1196975"/>
            <a:ext cx="5762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76" name="Line 48"/>
          <p:cNvSpPr>
            <a:spLocks noChangeShapeType="1"/>
          </p:cNvSpPr>
          <p:nvPr/>
        </p:nvSpPr>
        <p:spPr bwMode="auto">
          <a:xfrm flipH="1">
            <a:off x="4716463" y="1844675"/>
            <a:ext cx="360362"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77" name="Line 49"/>
          <p:cNvSpPr>
            <a:spLocks noChangeShapeType="1"/>
          </p:cNvSpPr>
          <p:nvPr/>
        </p:nvSpPr>
        <p:spPr bwMode="auto">
          <a:xfrm>
            <a:off x="4500563" y="549275"/>
            <a:ext cx="0" cy="10080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78" name="Line 50"/>
          <p:cNvSpPr>
            <a:spLocks noChangeShapeType="1"/>
          </p:cNvSpPr>
          <p:nvPr/>
        </p:nvSpPr>
        <p:spPr bwMode="auto">
          <a:xfrm>
            <a:off x="4500563" y="549275"/>
            <a:ext cx="14398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79" name="Line 51"/>
          <p:cNvSpPr>
            <a:spLocks noChangeShapeType="1"/>
          </p:cNvSpPr>
          <p:nvPr/>
        </p:nvSpPr>
        <p:spPr bwMode="auto">
          <a:xfrm flipV="1">
            <a:off x="4500563" y="2060575"/>
            <a:ext cx="0" cy="3603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80" name="Line 52"/>
          <p:cNvSpPr>
            <a:spLocks noChangeShapeType="1"/>
          </p:cNvSpPr>
          <p:nvPr/>
        </p:nvSpPr>
        <p:spPr bwMode="auto">
          <a:xfrm>
            <a:off x="4500563" y="2420938"/>
            <a:ext cx="14398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81" name="Oval 53"/>
          <p:cNvSpPr>
            <a:spLocks noChangeArrowheads="1"/>
          </p:cNvSpPr>
          <p:nvPr/>
        </p:nvSpPr>
        <p:spPr bwMode="auto">
          <a:xfrm>
            <a:off x="5364163" y="4581525"/>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1097782" name="Line 54"/>
          <p:cNvSpPr>
            <a:spLocks noChangeShapeType="1"/>
          </p:cNvSpPr>
          <p:nvPr/>
        </p:nvSpPr>
        <p:spPr bwMode="auto">
          <a:xfrm>
            <a:off x="5867400" y="4868863"/>
            <a:ext cx="720725"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83" name="Line 55"/>
          <p:cNvSpPr>
            <a:spLocks noChangeShapeType="1"/>
          </p:cNvSpPr>
          <p:nvPr/>
        </p:nvSpPr>
        <p:spPr bwMode="auto">
          <a:xfrm>
            <a:off x="5651500" y="2781300"/>
            <a:ext cx="0" cy="18002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84" name="Line 56"/>
          <p:cNvSpPr>
            <a:spLocks noChangeShapeType="1"/>
          </p:cNvSpPr>
          <p:nvPr/>
        </p:nvSpPr>
        <p:spPr bwMode="auto">
          <a:xfrm flipH="1">
            <a:off x="3924300" y="1844675"/>
            <a:ext cx="287338"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85" name="Line 57"/>
          <p:cNvSpPr>
            <a:spLocks noChangeShapeType="1"/>
          </p:cNvSpPr>
          <p:nvPr/>
        </p:nvSpPr>
        <p:spPr bwMode="auto">
          <a:xfrm>
            <a:off x="3924300" y="1844675"/>
            <a:ext cx="0" cy="936625"/>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86" name="Line 58"/>
          <p:cNvSpPr>
            <a:spLocks noChangeShapeType="1"/>
          </p:cNvSpPr>
          <p:nvPr/>
        </p:nvSpPr>
        <p:spPr bwMode="auto">
          <a:xfrm>
            <a:off x="3924300" y="2781300"/>
            <a:ext cx="1727200"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97787" name="Line 59"/>
          <p:cNvSpPr>
            <a:spLocks noChangeShapeType="1"/>
          </p:cNvSpPr>
          <p:nvPr/>
        </p:nvSpPr>
        <p:spPr bwMode="auto">
          <a:xfrm flipV="1">
            <a:off x="5651500" y="5084763"/>
            <a:ext cx="0" cy="11525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097788" name="Rectangle 60"/>
          <p:cNvSpPr>
            <a:spLocks noChangeArrowheads="1"/>
          </p:cNvSpPr>
          <p:nvPr/>
        </p:nvSpPr>
        <p:spPr bwMode="auto">
          <a:xfrm>
            <a:off x="3924300" y="2492375"/>
            <a:ext cx="1655763" cy="503238"/>
          </a:xfrm>
          <a:prstGeom prst="rect">
            <a:avLst/>
          </a:prstGeom>
          <a:noFill/>
          <a:ln w="28575" algn="ctr">
            <a:noFill/>
            <a:miter lim="800000"/>
            <a:headEnd/>
            <a:tailEnd type="none" w="med" len="lg"/>
          </a:ln>
          <a:effectLst/>
        </p:spPr>
        <p:txBody>
          <a:bodyPr wrap="none" anchor="ctr"/>
          <a:lstStyle/>
          <a:p>
            <a:r>
              <a:rPr lang="zh-CN" altLang="en-US">
                <a:solidFill>
                  <a:srgbClr val="FF0066"/>
                </a:solidFill>
              </a:rPr>
              <a:t>有效地址</a:t>
            </a:r>
          </a:p>
        </p:txBody>
      </p:sp>
      <p:sp>
        <p:nvSpPr>
          <p:cNvPr id="1097789" name="Rectangle 61"/>
          <p:cNvSpPr>
            <a:spLocks noChangeArrowheads="1"/>
          </p:cNvSpPr>
          <p:nvPr/>
        </p:nvSpPr>
        <p:spPr bwMode="auto">
          <a:xfrm>
            <a:off x="4932363" y="5734050"/>
            <a:ext cx="1655762" cy="503238"/>
          </a:xfrm>
          <a:prstGeom prst="rect">
            <a:avLst/>
          </a:prstGeom>
          <a:noFill/>
          <a:ln w="28575" algn="ctr">
            <a:noFill/>
            <a:miter lim="800000"/>
            <a:headEnd/>
            <a:tailEnd type="none" w="med" len="lg"/>
          </a:ln>
          <a:effectLst/>
        </p:spPr>
        <p:txBody>
          <a:bodyPr wrap="none" anchor="ctr"/>
          <a:lstStyle/>
          <a:p>
            <a:r>
              <a:rPr lang="zh-CN" altLang="en-US">
                <a:solidFill>
                  <a:srgbClr val="FF0066"/>
                </a:solidFill>
              </a:rPr>
              <a:t>段基地址</a:t>
            </a:r>
          </a:p>
        </p:txBody>
      </p:sp>
      <p:sp>
        <p:nvSpPr>
          <p:cNvPr id="1097790" name="Rectangle 62"/>
          <p:cNvSpPr>
            <a:spLocks noChangeArrowheads="1"/>
          </p:cNvSpPr>
          <p:nvPr/>
        </p:nvSpPr>
        <p:spPr bwMode="auto">
          <a:xfrm>
            <a:off x="5724525" y="4046538"/>
            <a:ext cx="863600" cy="822325"/>
          </a:xfrm>
          <a:prstGeom prst="rect">
            <a:avLst/>
          </a:prstGeom>
          <a:noFill/>
          <a:ln w="28575" algn="ctr">
            <a:noFill/>
            <a:miter lim="800000"/>
            <a:headEnd/>
            <a:tailEnd type="none" w="med" len="lg"/>
          </a:ln>
          <a:effectLst/>
        </p:spPr>
        <p:txBody>
          <a:bodyPr anchor="ctr">
            <a:spAutoFit/>
          </a:bodyPr>
          <a:lstStyle/>
          <a:p>
            <a:r>
              <a:rPr lang="zh-CN" altLang="en-US">
                <a:solidFill>
                  <a:srgbClr val="FF0066"/>
                </a:solidFill>
              </a:rPr>
              <a:t>线性地址</a:t>
            </a:r>
          </a:p>
        </p:txBody>
      </p:sp>
      <p:sp>
        <p:nvSpPr>
          <p:cNvPr id="1097791" name="Rectangle 63"/>
          <p:cNvSpPr>
            <a:spLocks noChangeArrowheads="1"/>
          </p:cNvSpPr>
          <p:nvPr/>
        </p:nvSpPr>
        <p:spPr bwMode="auto">
          <a:xfrm>
            <a:off x="7380288" y="3644900"/>
            <a:ext cx="1655762" cy="503238"/>
          </a:xfrm>
          <a:prstGeom prst="rect">
            <a:avLst/>
          </a:prstGeom>
          <a:noFill/>
          <a:ln w="28575" algn="ctr">
            <a:noFill/>
            <a:miter lim="800000"/>
            <a:headEnd/>
            <a:tailEnd type="none" w="med" len="lg"/>
          </a:ln>
          <a:effectLst/>
        </p:spPr>
        <p:txBody>
          <a:bodyPr wrap="none" anchor="ctr"/>
          <a:lstStyle/>
          <a:p>
            <a:pPr algn="r"/>
            <a:r>
              <a:rPr lang="zh-CN" altLang="en-US">
                <a:solidFill>
                  <a:srgbClr val="FF0066"/>
                </a:solidFill>
              </a:rPr>
              <a:t>段界限值</a:t>
            </a:r>
          </a:p>
        </p:txBody>
      </p:sp>
      <p:sp>
        <p:nvSpPr>
          <p:cNvPr id="1097792" name="Rectangle 64"/>
          <p:cNvSpPr>
            <a:spLocks noChangeArrowheads="1"/>
          </p:cNvSpPr>
          <p:nvPr/>
        </p:nvSpPr>
        <p:spPr bwMode="auto">
          <a:xfrm>
            <a:off x="8316913" y="4689475"/>
            <a:ext cx="503237" cy="1187450"/>
          </a:xfrm>
          <a:prstGeom prst="rect">
            <a:avLst/>
          </a:prstGeom>
          <a:noFill/>
          <a:ln w="28575" algn="ctr">
            <a:noFill/>
            <a:miter lim="800000"/>
            <a:headEnd/>
            <a:tailEnd type="none" w="med" len="lg"/>
          </a:ln>
          <a:effectLst/>
        </p:spPr>
        <p:txBody>
          <a:bodyPr anchor="ctr">
            <a:spAutoFit/>
          </a:bodyPr>
          <a:lstStyle/>
          <a:p>
            <a:r>
              <a:rPr lang="zh-CN" altLang="en-US">
                <a:solidFill>
                  <a:srgbClr val="006600"/>
                </a:solidFill>
              </a:rPr>
              <a:t>所选段</a:t>
            </a:r>
          </a:p>
        </p:txBody>
      </p:sp>
      <p:sp>
        <p:nvSpPr>
          <p:cNvPr id="1097793" name="AutoShape 65"/>
          <p:cNvSpPr>
            <a:spLocks/>
          </p:cNvSpPr>
          <p:nvPr/>
        </p:nvSpPr>
        <p:spPr bwMode="auto">
          <a:xfrm>
            <a:off x="8101013" y="4005263"/>
            <a:ext cx="215900" cy="2447925"/>
          </a:xfrm>
          <a:prstGeom prst="rightBrace">
            <a:avLst>
              <a:gd name="adj1" fmla="val 53752"/>
              <a:gd name="adj2" fmla="val 50000"/>
            </a:avLst>
          </a:prstGeom>
          <a:noFill/>
          <a:ln w="28575">
            <a:solidFill>
              <a:srgbClr val="006600"/>
            </a:solidFill>
            <a:round/>
            <a:headEnd/>
            <a:tailEnd type="none" w="med" len="lg"/>
          </a:ln>
          <a:effectLst/>
        </p:spPr>
        <p:txBody>
          <a:bodyPr anchor="ctr">
            <a:spAutoFit/>
          </a:bodyPr>
          <a:lstStyle/>
          <a:p>
            <a:endParaRPr lang="zh-CN" altLang="en-US"/>
          </a:p>
        </p:txBody>
      </p:sp>
      <p:sp>
        <p:nvSpPr>
          <p:cNvPr id="1097794" name="Rectangle 66"/>
          <p:cNvSpPr>
            <a:spLocks noChangeArrowheads="1"/>
          </p:cNvSpPr>
          <p:nvPr/>
        </p:nvSpPr>
        <p:spPr bwMode="auto">
          <a:xfrm>
            <a:off x="539552" y="44624"/>
            <a:ext cx="4895775" cy="523220"/>
          </a:xfrm>
          <a:prstGeom prst="rect">
            <a:avLst/>
          </a:prstGeom>
          <a:noFill/>
          <a:ln w="28575" algn="ctr">
            <a:noFill/>
            <a:miter lim="800000"/>
            <a:headEnd/>
            <a:tailEnd type="none" w="med" len="lg"/>
          </a:ln>
          <a:effectLst/>
        </p:spPr>
        <p:txBody>
          <a:bodyPr wrap="square" anchor="ctr">
            <a:spAutoFit/>
          </a:bodyPr>
          <a:lstStyle/>
          <a:p>
            <a:pPr algn="l"/>
            <a:r>
              <a:rPr kumimoji="1" lang="en-US" altLang="zh-CN" sz="2800">
                <a:solidFill>
                  <a:schemeClr val="bg2"/>
                </a:solidFill>
              </a:rPr>
              <a:t>Intel 64 </a:t>
            </a:r>
            <a:r>
              <a:rPr kumimoji="1" lang="zh-CN" altLang="en-US" sz="2800">
                <a:solidFill>
                  <a:schemeClr val="bg2"/>
                </a:solidFill>
              </a:rPr>
              <a:t>和 </a:t>
            </a:r>
            <a:r>
              <a:rPr kumimoji="1" lang="en-US" altLang="zh-CN" sz="2800">
                <a:solidFill>
                  <a:schemeClr val="bg2"/>
                </a:solidFill>
              </a:rPr>
              <a:t>IA-32 </a:t>
            </a:r>
            <a:r>
              <a:rPr kumimoji="1" lang="zh-CN" altLang="en-US" sz="2800">
                <a:solidFill>
                  <a:schemeClr val="bg2"/>
                </a:solidFill>
              </a:rPr>
              <a:t>寻址方式 </a:t>
            </a:r>
          </a:p>
        </p:txBody>
      </p:sp>
      <p:sp>
        <p:nvSpPr>
          <p:cNvPr id="62" name="动作按钮: 上一张 61">
            <a:hlinkClick r:id="" action="ppaction://hlinkshowjump?jump=lastslideviewed" highlightClick="1"/>
          </p:cNvPr>
          <p:cNvSpPr/>
          <p:nvPr/>
        </p:nvSpPr>
        <p:spPr bwMode="auto">
          <a:xfrm>
            <a:off x="971600" y="1340768"/>
            <a:ext cx="648072" cy="648072"/>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 name="矩形 1">
            <a:extLst>
              <a:ext uri="{FF2B5EF4-FFF2-40B4-BE49-F238E27FC236}">
                <a16:creationId xmlns:a16="http://schemas.microsoft.com/office/drawing/2014/main" id="{66E6D015-D331-4948-910A-AA850FC6A9F3}"/>
              </a:ext>
            </a:extLst>
          </p:cNvPr>
          <p:cNvSpPr/>
          <p:nvPr/>
        </p:nvSpPr>
        <p:spPr>
          <a:xfrm>
            <a:off x="295383" y="2895898"/>
            <a:ext cx="1422184" cy="461665"/>
          </a:xfrm>
          <a:prstGeom prst="rect">
            <a:avLst/>
          </a:prstGeom>
        </p:spPr>
        <p:txBody>
          <a:bodyPr wrap="none">
            <a:spAutoFit/>
          </a:bodyPr>
          <a:lstStyle/>
          <a:p>
            <a:r>
              <a:rPr lang="zh-CN" altLang="en-US" dirty="0">
                <a:solidFill>
                  <a:srgbClr val="0000FF"/>
                </a:solidFill>
              </a:rPr>
              <a:t>段寄存器</a:t>
            </a:r>
          </a:p>
        </p:txBody>
      </p:sp>
      <p:sp>
        <p:nvSpPr>
          <p:cNvPr id="64" name="矩形 63">
            <a:extLst>
              <a:ext uri="{FF2B5EF4-FFF2-40B4-BE49-F238E27FC236}">
                <a16:creationId xmlns:a16="http://schemas.microsoft.com/office/drawing/2014/main" id="{A8D1CA85-97F4-44B6-893D-AE9AF3D25FE2}"/>
              </a:ext>
            </a:extLst>
          </p:cNvPr>
          <p:cNvSpPr/>
          <p:nvPr/>
        </p:nvSpPr>
        <p:spPr>
          <a:xfrm rot="20408849">
            <a:off x="1802527" y="1878652"/>
            <a:ext cx="2040944" cy="830997"/>
          </a:xfrm>
          <a:prstGeom prst="rect">
            <a:avLst/>
          </a:prstGeom>
        </p:spPr>
        <p:txBody>
          <a:bodyPr wrap="none">
            <a:spAutoFit/>
          </a:bodyPr>
          <a:lstStyle/>
          <a:p>
            <a:r>
              <a:rPr lang="zh-CN" altLang="en-US" dirty="0">
                <a:solidFill>
                  <a:srgbClr val="0000FF"/>
                </a:solidFill>
              </a:rPr>
              <a:t>描述符表</a:t>
            </a:r>
            <a:endParaRPr lang="en-US" altLang="zh-CN" dirty="0">
              <a:solidFill>
                <a:srgbClr val="0000FF"/>
              </a:solidFill>
            </a:endParaRPr>
          </a:p>
          <a:p>
            <a:r>
              <a:rPr lang="zh-CN" altLang="en-US" dirty="0">
                <a:solidFill>
                  <a:srgbClr val="0000FF"/>
                </a:solidFill>
              </a:rPr>
              <a:t>描述符寄存器</a:t>
            </a:r>
          </a:p>
        </p:txBody>
      </p:sp>
      <p:sp>
        <p:nvSpPr>
          <p:cNvPr id="65" name="矩形 64">
            <a:extLst>
              <a:ext uri="{FF2B5EF4-FFF2-40B4-BE49-F238E27FC236}">
                <a16:creationId xmlns:a16="http://schemas.microsoft.com/office/drawing/2014/main" id="{92B428F1-69C7-4D75-9847-67A637A3A7C5}"/>
              </a:ext>
            </a:extLst>
          </p:cNvPr>
          <p:cNvSpPr/>
          <p:nvPr/>
        </p:nvSpPr>
        <p:spPr>
          <a:xfrm>
            <a:off x="1947755" y="2777184"/>
            <a:ext cx="2040944" cy="461665"/>
          </a:xfrm>
          <a:prstGeom prst="rect">
            <a:avLst/>
          </a:prstGeom>
        </p:spPr>
        <p:txBody>
          <a:bodyPr wrap="none">
            <a:spAutoFit/>
          </a:bodyPr>
          <a:lstStyle/>
          <a:p>
            <a:r>
              <a:rPr lang="zh-CN" altLang="en-US" dirty="0">
                <a:solidFill>
                  <a:srgbClr val="FF6600"/>
                </a:solidFill>
              </a:rPr>
              <a:t>（访问权限）</a:t>
            </a:r>
          </a:p>
        </p:txBody>
      </p:sp>
      <p:sp>
        <p:nvSpPr>
          <p:cNvPr id="3" name="流程图: 可选过程 2">
            <a:extLst>
              <a:ext uri="{FF2B5EF4-FFF2-40B4-BE49-F238E27FC236}">
                <a16:creationId xmlns:a16="http://schemas.microsoft.com/office/drawing/2014/main" id="{DED251CE-528E-4152-BEAC-8D1F49D99A37}"/>
              </a:ext>
            </a:extLst>
          </p:cNvPr>
          <p:cNvSpPr/>
          <p:nvPr/>
        </p:nvSpPr>
        <p:spPr bwMode="auto">
          <a:xfrm rot="4266605">
            <a:off x="1250800" y="3293855"/>
            <a:ext cx="4982143" cy="1747957"/>
          </a:xfrm>
          <a:prstGeom prst="flowChartAlternateProcess">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68" name="流程图: 可选过程 67">
            <a:extLst>
              <a:ext uri="{FF2B5EF4-FFF2-40B4-BE49-F238E27FC236}">
                <a16:creationId xmlns:a16="http://schemas.microsoft.com/office/drawing/2014/main" id="{B54D3EE4-193D-477F-B6FB-91884EC0D9A7}"/>
              </a:ext>
            </a:extLst>
          </p:cNvPr>
          <p:cNvSpPr/>
          <p:nvPr/>
        </p:nvSpPr>
        <p:spPr bwMode="auto">
          <a:xfrm rot="4266605">
            <a:off x="-451606" y="3786742"/>
            <a:ext cx="3724352" cy="1569898"/>
          </a:xfrm>
          <a:prstGeom prst="flowChartAlternateProcess">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5.6.2  x86 </a:t>
            </a:r>
            <a:r>
              <a:rPr lang="zh-CN" altLang="en-US" dirty="0"/>
              <a:t>指令系统</a:t>
            </a:r>
            <a:endParaRPr lang="zh-CN" altLang="en-US" dirty="0">
              <a:solidFill>
                <a:srgbClr val="D60093"/>
              </a:solidFill>
              <a:latin typeface="Arial" pitchFamily="34" charset="0"/>
              <a:ea typeface="黑体" pitchFamily="49" charset="-122"/>
              <a:cs typeface="Arial" pitchFamily="34" charset="0"/>
            </a:endParaRPr>
          </a:p>
        </p:txBody>
      </p:sp>
      <p:sp>
        <p:nvSpPr>
          <p:cNvPr id="3" name="内容占位符 2"/>
          <p:cNvSpPr>
            <a:spLocks noGrp="1"/>
          </p:cNvSpPr>
          <p:nvPr>
            <p:ph idx="1"/>
          </p:nvPr>
        </p:nvSpPr>
        <p:spPr>
          <a:xfrm>
            <a:off x="457200" y="1052737"/>
            <a:ext cx="8578850" cy="5689376"/>
          </a:xfrm>
        </p:spPr>
        <p:txBody>
          <a:bodyPr/>
          <a:lstStyle/>
          <a:p>
            <a:pPr>
              <a:buNone/>
            </a:pPr>
            <a:r>
              <a:rPr lang="en-US" altLang="zh-CN"/>
              <a:t>IA-32e</a:t>
            </a:r>
            <a:r>
              <a:rPr lang="zh-CN" altLang="en-US"/>
              <a:t>模式的两个字模式：</a:t>
            </a:r>
            <a:endParaRPr lang="en-US" altLang="zh-CN"/>
          </a:p>
          <a:p>
            <a:pPr marL="452438" indent="-452438">
              <a:buClr>
                <a:srgbClr val="008000"/>
              </a:buClr>
              <a:buSzPct val="100000"/>
              <a:buFont typeface="+mj-ea"/>
              <a:buAutoNum type="circleNumDbPlain"/>
            </a:pPr>
            <a:r>
              <a:rPr lang="zh-CN" altLang="en-US"/>
              <a:t>兼容模式</a:t>
            </a:r>
            <a:endParaRPr lang="en-US" altLang="zh-CN"/>
          </a:p>
          <a:p>
            <a:pPr marL="452438" indent="-452438">
              <a:buClr>
                <a:srgbClr val="008000"/>
              </a:buClr>
              <a:buSzPct val="100000"/>
              <a:buFont typeface="+mj-ea"/>
              <a:buAutoNum type="circleNumDbPlain"/>
            </a:pPr>
            <a:r>
              <a:rPr lang="en-US" altLang="zh-CN"/>
              <a:t>64</a:t>
            </a:r>
            <a:r>
              <a:rPr lang="zh-CN" altLang="en-US"/>
              <a:t>位模式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124</a:t>
            </a:fld>
            <a:endParaRPr lang="en-US" altLang="zh-CN"/>
          </a:p>
        </p:txBody>
      </p:sp>
      <p:sp>
        <p:nvSpPr>
          <p:cNvPr id="5" name="内容占位符 2"/>
          <p:cNvSpPr txBox="1">
            <a:spLocks/>
          </p:cNvSpPr>
          <p:nvPr/>
        </p:nvSpPr>
        <p:spPr bwMode="auto">
          <a:xfrm>
            <a:off x="457200" y="549275"/>
            <a:ext cx="8578850"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6600"/>
                </a:solidFill>
                <a:effectLst/>
                <a:uLnTx/>
                <a:uFillTx/>
                <a:latin typeface="+mj-lt"/>
                <a:ea typeface="黑体" panose="02010609060101010101" pitchFamily="49" charset="-122"/>
              </a:rPr>
              <a:t>3. IA-32e </a:t>
            </a:r>
            <a:r>
              <a:rPr kumimoji="0" lang="zh-CN" altLang="en-US" sz="2800" b="1" i="0" u="none" strike="noStrike" kern="0" cap="none" spc="0" normalizeH="0" baseline="0" noProof="0" dirty="0">
                <a:ln>
                  <a:noFill/>
                </a:ln>
                <a:solidFill>
                  <a:srgbClr val="FF6600"/>
                </a:solidFill>
                <a:effectLst/>
                <a:uLnTx/>
                <a:uFillTx/>
                <a:latin typeface="+mj-lt"/>
                <a:ea typeface="黑体" panose="02010609060101010101" pitchFamily="49" charset="-122"/>
              </a:rPr>
              <a:t>模式的指令格式</a:t>
            </a:r>
          </a:p>
        </p:txBody>
      </p:sp>
      <p:pic>
        <p:nvPicPr>
          <p:cNvPr id="3368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7504" y="2920368"/>
            <a:ext cx="8928992" cy="3172928"/>
          </a:xfrm>
          <a:prstGeom prst="rect">
            <a:avLst/>
          </a:prstGeom>
          <a:noFill/>
          <a:ln w="9525">
            <a:noFill/>
            <a:miter lim="800000"/>
            <a:headEnd/>
            <a:tailEnd/>
          </a:ln>
        </p:spPr>
      </p:pic>
      <p:sp>
        <p:nvSpPr>
          <p:cNvPr id="7" name="内容占位符 2"/>
          <p:cNvSpPr txBox="1">
            <a:spLocks/>
          </p:cNvSpPr>
          <p:nvPr/>
        </p:nvSpPr>
        <p:spPr bwMode="auto">
          <a:xfrm>
            <a:off x="5290120" y="836713"/>
            <a:ext cx="3674368" cy="2088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指定</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GPR</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和</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SSE</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寄存器；</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lang="zh-CN" altLang="en-US" sz="2800" kern="0" dirty="0">
                <a:latin typeface="+mn-lt"/>
                <a:ea typeface="楷体" panose="02010609060101010101" pitchFamily="49" charset="-122"/>
              </a:rPr>
              <a:t>指定</a:t>
            </a:r>
            <a:r>
              <a:rPr lang="en-US" altLang="zh-CN" sz="2800" kern="0" dirty="0">
                <a:latin typeface="+mn-lt"/>
                <a:ea typeface="楷体" panose="02010609060101010101" pitchFamily="49" charset="-122"/>
              </a:rPr>
              <a:t>64</a:t>
            </a:r>
            <a:r>
              <a:rPr lang="zh-CN" altLang="en-US" sz="2800" kern="0" dirty="0">
                <a:latin typeface="+mn-lt"/>
                <a:ea typeface="楷体" panose="02010609060101010101" pitchFamily="49" charset="-122"/>
              </a:rPr>
              <a:t>位操作数；</a:t>
            </a:r>
            <a:endParaRPr lang="en-US" altLang="zh-CN" sz="2800" kern="0" dirty="0">
              <a:latin typeface="+mn-lt"/>
              <a:ea typeface="楷体" panose="02010609060101010101" pitchFamily="49" charset="-122"/>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指定扩展的寄存器。</a:t>
            </a:r>
          </a:p>
        </p:txBody>
      </p:sp>
      <p:sp>
        <p:nvSpPr>
          <p:cNvPr id="8" name="左大括号 7"/>
          <p:cNvSpPr/>
          <p:nvPr/>
        </p:nvSpPr>
        <p:spPr bwMode="auto">
          <a:xfrm>
            <a:off x="5004048" y="980728"/>
            <a:ext cx="288032" cy="1728192"/>
          </a:xfrm>
          <a:prstGeom prst="leftBrace">
            <a:avLst>
              <a:gd name="adj1" fmla="val 52121"/>
              <a:gd name="adj2" fmla="val 63988"/>
            </a:avLst>
          </a:prstGeom>
          <a:noFill/>
          <a:ln w="2857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0" name="任意多边形 9"/>
          <p:cNvSpPr/>
          <p:nvPr/>
        </p:nvSpPr>
        <p:spPr bwMode="auto">
          <a:xfrm>
            <a:off x="1923393" y="2102069"/>
            <a:ext cx="3058510" cy="1439917"/>
          </a:xfrm>
          <a:custGeom>
            <a:avLst/>
            <a:gdLst>
              <a:gd name="connsiteX0" fmla="*/ 0 w 3058510"/>
              <a:gd name="connsiteY0" fmla="*/ 1439917 h 1439917"/>
              <a:gd name="connsiteX1" fmla="*/ 651641 w 3058510"/>
              <a:gd name="connsiteY1" fmla="*/ 578069 h 1439917"/>
              <a:gd name="connsiteX2" fmla="*/ 3058510 w 3058510"/>
              <a:gd name="connsiteY2" fmla="*/ 0 h 1439917"/>
            </a:gdLst>
            <a:ahLst/>
            <a:cxnLst>
              <a:cxn ang="0">
                <a:pos x="connsiteX0" y="connsiteY0"/>
              </a:cxn>
              <a:cxn ang="0">
                <a:pos x="connsiteX1" y="connsiteY1"/>
              </a:cxn>
              <a:cxn ang="0">
                <a:pos x="connsiteX2" y="connsiteY2"/>
              </a:cxn>
            </a:cxnLst>
            <a:rect l="l" t="t" r="r" b="b"/>
            <a:pathLst>
              <a:path w="3058510" h="1439917">
                <a:moveTo>
                  <a:pt x="0" y="1439917"/>
                </a:moveTo>
                <a:cubicBezTo>
                  <a:pt x="70944" y="1128986"/>
                  <a:pt x="141889" y="818055"/>
                  <a:pt x="651641" y="578069"/>
                </a:cubicBezTo>
                <a:cubicBezTo>
                  <a:pt x="1161393" y="338083"/>
                  <a:pt x="2109951" y="169041"/>
                  <a:pt x="3058510" y="0"/>
                </a:cubicBezTo>
              </a:path>
            </a:pathLst>
          </a:custGeom>
          <a:noFill/>
          <a:ln w="28575" cap="flat" cmpd="sng" algn="ctr">
            <a:solidFill>
              <a:srgbClr val="FF66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pic>
        <p:nvPicPr>
          <p:cNvPr id="33689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9552" y="5479408"/>
            <a:ext cx="1449735" cy="985195"/>
          </a:xfrm>
          <a:prstGeom prst="rect">
            <a:avLst/>
          </a:prstGeom>
          <a:noFill/>
          <a:ln w="9525">
            <a:noFill/>
            <a:miter lim="800000"/>
            <a:headEnd/>
            <a:tailEnd/>
          </a:ln>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5.6.2  x86 </a:t>
            </a:r>
            <a:r>
              <a:rPr lang="zh-CN" altLang="en-US" dirty="0"/>
              <a:t>指令系统</a:t>
            </a:r>
            <a:endParaRPr lang="zh-CN" altLang="en-US" dirty="0">
              <a:solidFill>
                <a:srgbClr val="D60093"/>
              </a:solidFill>
              <a:latin typeface="Arial" pitchFamily="34" charset="0"/>
              <a:ea typeface="黑体" pitchFamily="49" charset="-122"/>
              <a:cs typeface="Arial" pitchFamily="34" charset="0"/>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125</a:t>
            </a:fld>
            <a:endParaRPr lang="en-US" altLang="zh-CN"/>
          </a:p>
        </p:txBody>
      </p:sp>
      <p:sp>
        <p:nvSpPr>
          <p:cNvPr id="5" name="内容占位符 2"/>
          <p:cNvSpPr txBox="1">
            <a:spLocks/>
          </p:cNvSpPr>
          <p:nvPr/>
        </p:nvSpPr>
        <p:spPr bwMode="auto">
          <a:xfrm>
            <a:off x="457646" y="548680"/>
            <a:ext cx="8578850" cy="10075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6600"/>
                </a:solidFill>
                <a:effectLst/>
                <a:uLnTx/>
                <a:uFillTx/>
                <a:latin typeface="+mj-lt"/>
                <a:ea typeface="楷体" panose="02010609060101010101" pitchFamily="49" charset="-122"/>
              </a:rPr>
              <a:t>4. </a:t>
            </a:r>
            <a:r>
              <a:rPr kumimoji="0" lang="en-US" altLang="zh-CN" sz="2800" b="1" i="0" u="none" strike="noStrike" kern="0" cap="none" spc="0" normalizeH="0" baseline="0" noProof="0" dirty="0">
                <a:ln>
                  <a:noFill/>
                </a:ln>
                <a:solidFill>
                  <a:srgbClr val="FF6600"/>
                </a:solidFill>
                <a:effectLst/>
                <a:uLnTx/>
                <a:uFillTx/>
                <a:latin typeface="+mn-lt"/>
                <a:ea typeface="楷体" panose="02010609060101010101" pitchFamily="49" charset="-122"/>
              </a:rPr>
              <a:t>Intel</a:t>
            </a:r>
            <a:r>
              <a:rPr kumimoji="0" lang="en-US" altLang="zh-CN" sz="2800" b="1" i="0" u="none" strike="noStrike" kern="0" cap="none" spc="0" normalizeH="0" noProof="0" dirty="0">
                <a:ln>
                  <a:noFill/>
                </a:ln>
                <a:solidFill>
                  <a:srgbClr val="FF6600"/>
                </a:solidFill>
                <a:effectLst/>
                <a:uLnTx/>
                <a:uFillTx/>
                <a:latin typeface="+mn-lt"/>
                <a:ea typeface="楷体" panose="02010609060101010101" pitchFamily="49" charset="-122"/>
              </a:rPr>
              <a:t> AVX</a:t>
            </a:r>
            <a:r>
              <a:rPr kumimoji="0" lang="en-US" altLang="zh-CN" sz="2800" b="1" i="0" u="none" strike="noStrike" kern="0" cap="none" spc="0" normalizeH="0" noProof="0" dirty="0">
                <a:ln>
                  <a:noFill/>
                </a:ln>
                <a:solidFill>
                  <a:srgbClr val="FF6600"/>
                </a:solidFill>
                <a:effectLst/>
                <a:uLnTx/>
                <a:uFillTx/>
                <a:latin typeface="宋体" pitchFamily="2" charset="-122"/>
                <a:ea typeface="宋体" pitchFamily="2" charset="-122"/>
              </a:rPr>
              <a:t>(</a:t>
            </a:r>
            <a:r>
              <a:rPr kumimoji="0" lang="en-US" altLang="zh-CN" sz="2800" b="1" i="0" u="none" strike="noStrike" kern="0" cap="none" spc="0" normalizeH="0" noProof="0" dirty="0">
                <a:ln>
                  <a:noFill/>
                </a:ln>
                <a:solidFill>
                  <a:srgbClr val="FF6600"/>
                </a:solidFill>
                <a:effectLst/>
                <a:uLnTx/>
                <a:uFillTx/>
                <a:latin typeface="+mn-lt"/>
                <a:ea typeface="楷体" panose="02010609060101010101" pitchFamily="49" charset="-122"/>
              </a:rPr>
              <a:t>Advanced Vector Extensions</a:t>
            </a:r>
            <a:r>
              <a:rPr lang="en-US" altLang="zh-CN" sz="2800" kern="0" dirty="0">
                <a:solidFill>
                  <a:srgbClr val="FF6600"/>
                </a:solidFill>
                <a:latin typeface="宋体" pitchFamily="2" charset="-122"/>
                <a:ea typeface="宋体" pitchFamily="2" charset="-122"/>
              </a:rPr>
              <a:t>)</a:t>
            </a:r>
            <a:r>
              <a:rPr kumimoji="0" lang="zh-CN" altLang="en-US" sz="2800" b="1" i="0" u="none" strike="noStrike" kern="0" cap="none" spc="0" normalizeH="0" noProof="0" dirty="0">
                <a:ln>
                  <a:noFill/>
                </a:ln>
                <a:solidFill>
                  <a:srgbClr val="FF6600"/>
                </a:solidFill>
                <a:effectLst/>
                <a:uLnTx/>
                <a:uFillTx/>
                <a:latin typeface="黑体" panose="02010609060101010101" pitchFamily="49" charset="-122"/>
                <a:ea typeface="黑体" panose="02010609060101010101" pitchFamily="49" charset="-122"/>
              </a:rPr>
              <a:t>指令格式</a:t>
            </a:r>
            <a:endParaRPr kumimoji="0" lang="en-US" altLang="zh-CN" sz="2800" b="1" i="0" u="none" strike="noStrike" kern="0" cap="none" spc="0" normalizeH="0" noProof="0" dirty="0">
              <a:ln>
                <a:noFill/>
              </a:ln>
              <a:solidFill>
                <a:srgbClr val="FF6600"/>
              </a:solidFill>
              <a:effectLst/>
              <a:uLnTx/>
              <a:uFillTx/>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ts val="0"/>
              </a:spcBef>
              <a:spcAft>
                <a:spcPct val="0"/>
              </a:spcAft>
              <a:buClr>
                <a:schemeClr val="bg2"/>
              </a:buClr>
              <a:buSzPct val="75000"/>
              <a:buFont typeface="Wingdings" pitchFamily="2" charset="2"/>
              <a:buNone/>
              <a:tabLst/>
              <a:defRPr/>
            </a:pPr>
            <a:r>
              <a:rPr lang="en-US" altLang="zh-CN" sz="2800" kern="0" dirty="0">
                <a:latin typeface="+mn-lt"/>
                <a:ea typeface="楷体" panose="02010609060101010101" pitchFamily="49" charset="-122"/>
              </a:rPr>
              <a:t>     </a:t>
            </a:r>
            <a:r>
              <a:rPr lang="en-US" altLang="zh-CN" sz="2800" kern="0" baseline="0" dirty="0">
                <a:latin typeface="+mn-lt"/>
                <a:ea typeface="楷体" panose="02010609060101010101" pitchFamily="49" charset="-122"/>
              </a:rPr>
              <a:t>VEX</a:t>
            </a:r>
            <a:r>
              <a:rPr lang="zh-CN" altLang="en-US" sz="2800" kern="0" baseline="0" dirty="0">
                <a:latin typeface="+mn-lt"/>
                <a:ea typeface="楷体" panose="02010609060101010101" pitchFamily="49" charset="-122"/>
              </a:rPr>
              <a:t>前缀：</a:t>
            </a:r>
            <a:r>
              <a:rPr lang="en-US" altLang="zh-CN" sz="2800" kern="0" baseline="0" dirty="0">
                <a:latin typeface="+mn-lt"/>
                <a:ea typeface="楷体" panose="02010609060101010101" pitchFamily="49" charset="-122"/>
              </a:rPr>
              <a:t>2</a:t>
            </a:r>
            <a:r>
              <a:rPr lang="zh-CN" altLang="en-US" sz="2800" kern="0" baseline="0" dirty="0">
                <a:latin typeface="宋体" pitchFamily="2" charset="-122"/>
                <a:ea typeface="宋体" pitchFamily="2" charset="-122"/>
              </a:rPr>
              <a:t>～</a:t>
            </a:r>
            <a:r>
              <a:rPr lang="en-US" altLang="zh-CN" sz="2800" kern="0" baseline="0" dirty="0">
                <a:latin typeface="+mn-lt"/>
                <a:ea typeface="楷体" panose="02010609060101010101" pitchFamily="49" charset="-122"/>
              </a:rPr>
              <a:t>3 </a:t>
            </a:r>
            <a:r>
              <a:rPr lang="zh-CN" altLang="en-US" sz="2800" kern="0" baseline="0" dirty="0">
                <a:latin typeface="+mn-lt"/>
                <a:ea typeface="楷体" panose="02010609060101010101" pitchFamily="49" charset="-122"/>
              </a:rPr>
              <a:t>个字节。</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pic>
        <p:nvPicPr>
          <p:cNvPr id="8" name="图片 7">
            <a:extLst>
              <a:ext uri="{FF2B5EF4-FFF2-40B4-BE49-F238E27FC236}">
                <a16:creationId xmlns:a16="http://schemas.microsoft.com/office/drawing/2014/main" id="{BB831307-DFB3-4AE2-AB4C-F8506B17B867}"/>
              </a:ext>
            </a:extLst>
          </p:cNvPr>
          <p:cNvPicPr>
            <a:picLocks noChangeAspect="1"/>
          </p:cNvPicPr>
          <p:nvPr/>
        </p:nvPicPr>
        <p:blipFill>
          <a:blip r:embed="rId2"/>
          <a:stretch>
            <a:fillRect/>
          </a:stretch>
        </p:blipFill>
        <p:spPr>
          <a:xfrm>
            <a:off x="34184" y="2492896"/>
            <a:ext cx="9036050" cy="1938123"/>
          </a:xfrm>
          <a:prstGeom prst="rect">
            <a:avLst/>
          </a:prstGeom>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5.6.2  x86 </a:t>
            </a:r>
            <a:r>
              <a:rPr lang="zh-CN" altLang="en-US" dirty="0"/>
              <a:t>指令系统</a:t>
            </a:r>
            <a:endParaRPr lang="zh-CN" altLang="en-US" dirty="0">
              <a:solidFill>
                <a:srgbClr val="D60093"/>
              </a:solidFill>
              <a:latin typeface="Arial" pitchFamily="34" charset="0"/>
              <a:ea typeface="黑体" pitchFamily="49" charset="-122"/>
              <a:cs typeface="Arial" pitchFamily="34" charset="0"/>
            </a:endParaRPr>
          </a:p>
        </p:txBody>
      </p:sp>
      <p:sp>
        <p:nvSpPr>
          <p:cNvPr id="3" name="内容占位符 2"/>
          <p:cNvSpPr>
            <a:spLocks noGrp="1"/>
          </p:cNvSpPr>
          <p:nvPr>
            <p:ph idx="1"/>
          </p:nvPr>
        </p:nvSpPr>
        <p:spPr>
          <a:xfrm>
            <a:off x="457200" y="1124744"/>
            <a:ext cx="8578850" cy="5328591"/>
          </a:xfrm>
        </p:spPr>
        <p:txBody>
          <a:bodyPr/>
          <a:lstStyle/>
          <a:p>
            <a:pPr>
              <a:spcBef>
                <a:spcPts val="300"/>
              </a:spcBef>
            </a:pPr>
            <a:r>
              <a:rPr lang="en-US" altLang="zh-CN"/>
              <a:t>32</a:t>
            </a:r>
            <a:r>
              <a:rPr lang="zh-CN" altLang="en-US"/>
              <a:t>位数据传送指令</a:t>
            </a:r>
            <a:r>
              <a:rPr lang="en-US" altLang="zh-CN"/>
              <a:t>	</a:t>
            </a:r>
            <a:r>
              <a:rPr lang="en-US" altLang="zh-CN">
                <a:solidFill>
                  <a:srgbClr val="0000FF"/>
                </a:solidFill>
              </a:rPr>
              <a:t>MOV  r32, r/m32</a:t>
            </a:r>
          </a:p>
          <a:p>
            <a:pPr>
              <a:spcBef>
                <a:spcPts val="300"/>
              </a:spcBef>
            </a:pPr>
            <a:r>
              <a:rPr lang="en-US" altLang="zh-CN"/>
              <a:t>64</a:t>
            </a:r>
            <a:r>
              <a:rPr lang="zh-CN" altLang="en-US"/>
              <a:t>位数据传送指令</a:t>
            </a:r>
            <a:r>
              <a:rPr lang="en-US" altLang="zh-CN"/>
              <a:t>	</a:t>
            </a:r>
            <a:r>
              <a:rPr lang="en-US" altLang="zh-CN">
                <a:solidFill>
                  <a:srgbClr val="0000FF"/>
                </a:solidFill>
              </a:rPr>
              <a:t>MOV  r/m64, r64</a:t>
            </a:r>
          </a:p>
          <a:p>
            <a:pPr>
              <a:spcBef>
                <a:spcPts val="300"/>
              </a:spcBef>
            </a:pPr>
            <a:r>
              <a:rPr lang="en-US" altLang="zh-CN"/>
              <a:t>64</a:t>
            </a:r>
            <a:r>
              <a:rPr lang="zh-CN" altLang="en-US"/>
              <a:t>位加法指令</a:t>
            </a:r>
            <a:r>
              <a:rPr lang="en-US" altLang="zh-CN"/>
              <a:t>		</a:t>
            </a:r>
            <a:r>
              <a:rPr lang="en-US" altLang="zh-CN">
                <a:solidFill>
                  <a:srgbClr val="0000FF"/>
                </a:solidFill>
              </a:rPr>
              <a:t>ADD  r/m64, imm32</a:t>
            </a:r>
          </a:p>
          <a:p>
            <a:pPr>
              <a:spcBef>
                <a:spcPts val="300"/>
              </a:spcBef>
            </a:pPr>
            <a:r>
              <a:rPr lang="en-US" altLang="zh-CN"/>
              <a:t>AVX</a:t>
            </a:r>
            <a:r>
              <a:rPr lang="zh-CN" altLang="en-US"/>
              <a:t>类指令</a:t>
            </a:r>
            <a:r>
              <a:rPr lang="en-US" altLang="zh-CN"/>
              <a:t>	</a:t>
            </a:r>
            <a:r>
              <a:rPr lang="en-US" altLang="zh-CN" sz="2400">
                <a:solidFill>
                  <a:srgbClr val="0000FF"/>
                </a:solidFill>
              </a:rPr>
              <a:t>VADDPD  ymm1, ymm2, ymm3/m256</a:t>
            </a:r>
            <a:endParaRPr lang="en-US" altLang="zh-CN">
              <a:solidFill>
                <a:srgbClr val="0000FF"/>
              </a:solidFill>
            </a:endParaRPr>
          </a:p>
          <a:p>
            <a:pPr>
              <a:spcBef>
                <a:spcPts val="300"/>
              </a:spcBef>
            </a:pPr>
            <a:r>
              <a:rPr lang="zh-CN" altLang="en-US"/>
              <a:t>条件转移指令</a:t>
            </a:r>
            <a:r>
              <a:rPr lang="en-US" altLang="zh-CN"/>
              <a:t>		</a:t>
            </a:r>
            <a:r>
              <a:rPr lang="en-US" altLang="zh-CN">
                <a:solidFill>
                  <a:srgbClr val="0000FF"/>
                </a:solidFill>
              </a:rPr>
              <a:t>JZ  rel32</a:t>
            </a:r>
          </a:p>
          <a:p>
            <a:pPr>
              <a:spcBef>
                <a:spcPts val="300"/>
              </a:spcBef>
            </a:pPr>
            <a:r>
              <a:rPr lang="zh-CN" altLang="en-US"/>
              <a:t>无条件远转移指令</a:t>
            </a:r>
            <a:r>
              <a:rPr lang="en-US" altLang="zh-CN"/>
              <a:t>	</a:t>
            </a:r>
            <a:r>
              <a:rPr lang="en-US" altLang="zh-CN">
                <a:solidFill>
                  <a:srgbClr val="0000FF"/>
                </a:solidFill>
              </a:rPr>
              <a:t>JMP  ptr16:32</a:t>
            </a:r>
          </a:p>
          <a:p>
            <a:pPr>
              <a:spcBef>
                <a:spcPts val="300"/>
              </a:spcBef>
            </a:pPr>
            <a:r>
              <a:rPr lang="en-US" altLang="zh-CN"/>
              <a:t>SSE2</a:t>
            </a:r>
            <a:r>
              <a:rPr lang="zh-CN" altLang="en-US"/>
              <a:t>指令</a:t>
            </a:r>
            <a:r>
              <a:rPr lang="en-US" altLang="zh-CN"/>
              <a:t>		</a:t>
            </a:r>
            <a:r>
              <a:rPr lang="en-US" altLang="zh-CN">
                <a:solidFill>
                  <a:srgbClr val="0000FF"/>
                </a:solidFill>
              </a:rPr>
              <a:t>MAXSD  xmm1, xmm2/m64</a:t>
            </a:r>
          </a:p>
          <a:p>
            <a:pPr>
              <a:spcBef>
                <a:spcPts val="300"/>
              </a:spcBef>
            </a:pPr>
            <a:r>
              <a:rPr lang="zh-CN" altLang="en-US"/>
              <a:t>输入</a:t>
            </a:r>
            <a:r>
              <a:rPr lang="en-US" altLang="zh-CN"/>
              <a:t>/</a:t>
            </a:r>
            <a:r>
              <a:rPr lang="zh-CN" altLang="en-US"/>
              <a:t>输出类指令</a:t>
            </a:r>
            <a:r>
              <a:rPr lang="en-US" altLang="zh-CN"/>
              <a:t>	</a:t>
            </a:r>
            <a:r>
              <a:rPr lang="en-US" altLang="zh-CN">
                <a:solidFill>
                  <a:srgbClr val="0000FF"/>
                </a:solidFill>
              </a:rPr>
              <a:t>IN  EAX, imm8</a:t>
            </a:r>
          </a:p>
          <a:p>
            <a:pPr>
              <a:spcBef>
                <a:spcPts val="300"/>
              </a:spcBef>
            </a:pPr>
            <a:r>
              <a:rPr lang="zh-CN" altLang="en-US"/>
              <a:t>系统控制类指令</a:t>
            </a:r>
            <a:r>
              <a:rPr lang="en-US" altLang="zh-CN"/>
              <a:t>	</a:t>
            </a:r>
            <a:r>
              <a:rPr lang="en-US" altLang="zh-CN">
                <a:solidFill>
                  <a:srgbClr val="0000FF"/>
                </a:solidFill>
              </a:rPr>
              <a:t>LGDT  m16&amp;64</a:t>
            </a:r>
          </a:p>
          <a:p>
            <a:pPr>
              <a:spcBef>
                <a:spcPts val="300"/>
              </a:spcBef>
            </a:pPr>
            <a:r>
              <a:rPr lang="zh-CN" altLang="en-US"/>
              <a:t>停机指令</a:t>
            </a:r>
            <a:r>
              <a:rPr lang="en-US" altLang="zh-CN"/>
              <a:t>			</a:t>
            </a:r>
            <a:r>
              <a:rPr lang="en-US" altLang="zh-CN">
                <a:solidFill>
                  <a:srgbClr val="0000FF"/>
                </a:solidFill>
              </a:rPr>
              <a:t>HLT</a:t>
            </a:r>
          </a:p>
          <a:p>
            <a:pPr>
              <a:spcBef>
                <a:spcPts val="300"/>
              </a:spcBef>
            </a:pPr>
            <a:r>
              <a:rPr lang="zh-CN" altLang="en-US"/>
              <a:t>总线封锁指令前缀</a:t>
            </a:r>
            <a:r>
              <a:rPr lang="en-US" altLang="zh-CN"/>
              <a:t>	</a:t>
            </a:r>
            <a:r>
              <a:rPr lang="en-US" altLang="zh-CN">
                <a:solidFill>
                  <a:srgbClr val="0000FF"/>
                </a:solidFill>
              </a:rPr>
              <a:t>LOCK</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126</a:t>
            </a:fld>
            <a:endParaRPr lang="en-US" altLang="zh-CN"/>
          </a:p>
        </p:txBody>
      </p:sp>
      <p:sp>
        <p:nvSpPr>
          <p:cNvPr id="6" name="内容占位符 2"/>
          <p:cNvSpPr txBox="1">
            <a:spLocks/>
          </p:cNvSpPr>
          <p:nvPr/>
        </p:nvSpPr>
        <p:spPr bwMode="auto">
          <a:xfrm>
            <a:off x="467544" y="548680"/>
            <a:ext cx="8578850"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6600"/>
                </a:solidFill>
                <a:effectLst/>
                <a:uLnTx/>
                <a:uFillTx/>
                <a:latin typeface="+mj-lt"/>
                <a:ea typeface="黑体" panose="02010609060101010101" pitchFamily="49" charset="-122"/>
              </a:rPr>
              <a:t>5. Intel 64 </a:t>
            </a:r>
            <a:r>
              <a:rPr kumimoji="0" lang="zh-CN" altLang="en-US" sz="2800" b="1" i="0" u="none" strike="noStrike" kern="0" cap="none" spc="0" normalizeH="0" baseline="0" noProof="0" dirty="0">
                <a:ln>
                  <a:noFill/>
                </a:ln>
                <a:solidFill>
                  <a:srgbClr val="FF6600"/>
                </a:solidFill>
                <a:effectLst/>
                <a:uLnTx/>
                <a:uFillTx/>
                <a:latin typeface="+mj-lt"/>
                <a:ea typeface="黑体" panose="02010609060101010101" pitchFamily="49" charset="-122"/>
              </a:rPr>
              <a:t>和 </a:t>
            </a:r>
            <a:r>
              <a:rPr kumimoji="0" lang="en-US" altLang="zh-CN" sz="2800" b="1" i="0" u="none" strike="noStrike" kern="0" cap="none" spc="0" normalizeH="0" baseline="0" noProof="0" dirty="0">
                <a:ln>
                  <a:noFill/>
                </a:ln>
                <a:solidFill>
                  <a:srgbClr val="FF6600"/>
                </a:solidFill>
                <a:effectLst/>
                <a:uLnTx/>
                <a:uFillTx/>
                <a:latin typeface="+mj-lt"/>
                <a:ea typeface="黑体" panose="02010609060101010101" pitchFamily="49" charset="-122"/>
              </a:rPr>
              <a:t>IA-32 </a:t>
            </a:r>
            <a:r>
              <a:rPr kumimoji="0" lang="zh-CN" altLang="en-US" sz="2800" b="1" i="0" u="none" strike="noStrike" kern="0" cap="none" spc="0" normalizeH="0" baseline="0" noProof="0" dirty="0">
                <a:ln>
                  <a:noFill/>
                </a:ln>
                <a:solidFill>
                  <a:srgbClr val="FF6600"/>
                </a:solidFill>
                <a:effectLst/>
                <a:uLnTx/>
                <a:uFillTx/>
                <a:latin typeface="+mj-lt"/>
                <a:ea typeface="黑体" panose="02010609060101010101" pitchFamily="49" charset="-122"/>
              </a:rPr>
              <a:t>典型指令示例</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7067128" cy="2304257"/>
          </a:xfrm>
        </p:spPr>
        <p:txBody>
          <a:bodyPr/>
          <a:lstStyle/>
          <a:p>
            <a:pPr marL="0" indent="0">
              <a:buNone/>
            </a:pPr>
            <a:r>
              <a:rPr lang="en-US" altLang="zh-CN" dirty="0">
                <a:solidFill>
                  <a:srgbClr val="C00000"/>
                </a:solidFill>
              </a:rPr>
              <a:t>【</a:t>
            </a:r>
            <a:r>
              <a:rPr lang="zh-CN" altLang="en-US" dirty="0">
                <a:solidFill>
                  <a:srgbClr val="C00000"/>
                </a:solidFill>
              </a:rPr>
              <a:t>例</a:t>
            </a:r>
            <a:r>
              <a:rPr lang="en-US" altLang="zh-CN" dirty="0">
                <a:solidFill>
                  <a:srgbClr val="C00000"/>
                </a:solidFill>
              </a:rPr>
              <a:t>】</a:t>
            </a:r>
          </a:p>
          <a:p>
            <a:pPr marL="0" indent="0">
              <a:buNone/>
            </a:pPr>
            <a:r>
              <a:rPr lang="en-US" altLang="zh-CN" dirty="0"/>
              <a:t>2010</a:t>
            </a:r>
            <a:r>
              <a:rPr lang="zh-CN" altLang="en-US" dirty="0"/>
              <a:t>年硕士研究生入学考试</a:t>
            </a:r>
            <a:endParaRPr lang="en-US" altLang="zh-CN" dirty="0"/>
          </a:p>
          <a:p>
            <a:pPr marL="0" indent="0">
              <a:buNone/>
            </a:pPr>
            <a:r>
              <a:rPr lang="zh-CN" altLang="en-US" dirty="0"/>
              <a:t>综合题第</a:t>
            </a:r>
            <a:r>
              <a:rPr lang="en-US" altLang="zh-CN" dirty="0"/>
              <a:t>43</a:t>
            </a:r>
            <a:r>
              <a:rPr lang="zh-CN" altLang="en-US" dirty="0"/>
              <a:t>题：指令格式、寻址方式。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127</a:t>
            </a:fld>
            <a:endParaRPr lang="en-US" altLang="zh-CN"/>
          </a:p>
        </p:txBody>
      </p:sp>
      <p:pic>
        <p:nvPicPr>
          <p:cNvPr id="5" name="Picture 3" descr="C:\Users\车向泉\AppData\Local\Microsoft\Windows\Temporary Internet Files\Content.IE5\FE5TM330\MC900441484[1].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932363" y="2530623"/>
            <a:ext cx="3922712" cy="3922713"/>
          </a:xfrm>
          <a:prstGeom prst="rect">
            <a:avLst/>
          </a:prstGeom>
          <a:noFill/>
          <a:ln w="9525">
            <a:noFill/>
            <a:miter lim="800000"/>
            <a:headEnd/>
            <a:tailEnd/>
          </a:ln>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6632"/>
            <a:ext cx="8578850" cy="1007517"/>
          </a:xfrm>
        </p:spPr>
        <p:txBody>
          <a:bodyPr/>
          <a:lstStyle/>
          <a:p>
            <a:pPr marL="0" indent="0">
              <a:buNone/>
            </a:pPr>
            <a:r>
              <a:rPr lang="en-US" altLang="zh-CN" sz="2400">
                <a:solidFill>
                  <a:srgbClr val="FF0066"/>
                </a:solidFill>
              </a:rPr>
              <a:t>【</a:t>
            </a:r>
            <a:r>
              <a:rPr lang="zh-CN" altLang="en-US" sz="2400">
                <a:solidFill>
                  <a:srgbClr val="FF0066"/>
                </a:solidFill>
              </a:rPr>
              <a:t>例</a:t>
            </a:r>
            <a:r>
              <a:rPr lang="en-US" altLang="zh-CN" sz="2400">
                <a:solidFill>
                  <a:srgbClr val="FF0066"/>
                </a:solidFill>
              </a:rPr>
              <a:t>】</a:t>
            </a:r>
            <a:r>
              <a:rPr lang="zh-CN" altLang="en-US" sz="2400"/>
              <a:t>某计算机</a:t>
            </a:r>
            <a:r>
              <a:rPr lang="zh-CN" altLang="zh-CN" sz="2400"/>
              <a:t>字长</a:t>
            </a:r>
            <a:r>
              <a:rPr lang="en-US" altLang="zh-CN" sz="2400"/>
              <a:t>16</a:t>
            </a:r>
            <a:r>
              <a:rPr lang="zh-CN" altLang="zh-CN" sz="2400"/>
              <a:t>位；主存地址空间为</a:t>
            </a:r>
            <a:r>
              <a:rPr lang="en-US" altLang="zh-CN" sz="2400"/>
              <a:t>128KB</a:t>
            </a:r>
            <a:r>
              <a:rPr lang="zh-CN" altLang="zh-CN" sz="2400"/>
              <a:t>，按字</a:t>
            </a:r>
            <a:r>
              <a:rPr lang="zh-CN" altLang="en-US" sz="2400"/>
              <a:t>编</a:t>
            </a:r>
            <a:r>
              <a:rPr lang="zh-CN" altLang="zh-CN" sz="2400"/>
              <a:t>址；</a:t>
            </a:r>
            <a:br>
              <a:rPr lang="en-US" altLang="zh-CN" sz="2400"/>
            </a:br>
            <a:r>
              <a:rPr lang="zh-CN" altLang="zh-CN" sz="2400"/>
              <a:t>指令为单字长，格式如下：</a:t>
            </a:r>
            <a:endParaRPr lang="zh-CN" altLang="en-US" sz="2400"/>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128</a:t>
            </a:fld>
            <a:endParaRPr lang="en-US" altLang="zh-CN">
              <a:solidFill>
                <a:srgbClr val="000000"/>
              </a:solidFill>
            </a:endParaRPr>
          </a:p>
        </p:txBody>
      </p:sp>
      <p:graphicFrame>
        <p:nvGraphicFramePr>
          <p:cNvPr id="6" name="表格 5"/>
          <p:cNvGraphicFramePr>
            <a:graphicFrameLocks noGrp="1"/>
          </p:cNvGraphicFramePr>
          <p:nvPr/>
        </p:nvGraphicFramePr>
        <p:xfrm>
          <a:off x="549896" y="800120"/>
          <a:ext cx="7982544" cy="1188720"/>
        </p:xfrm>
        <a:graphic>
          <a:graphicData uri="http://schemas.openxmlformats.org/drawingml/2006/table">
            <a:tbl>
              <a:tblPr firstRow="1" bandRow="1">
                <a:tableStyleId>{5940675A-B579-460E-94D1-54222C63F5DA}</a:tableStyleId>
              </a:tblPr>
              <a:tblGrid>
                <a:gridCol w="3442015">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1318219">
                  <a:extLst>
                    <a:ext uri="{9D8B030D-6E8A-4147-A177-3AD203B41FA5}">
                      <a16:colId xmlns:a16="http://schemas.microsoft.com/office/drawing/2014/main" val="20002"/>
                    </a:ext>
                  </a:extLst>
                </a:gridCol>
                <a:gridCol w="1025281">
                  <a:extLst>
                    <a:ext uri="{9D8B030D-6E8A-4147-A177-3AD203B41FA5}">
                      <a16:colId xmlns:a16="http://schemas.microsoft.com/office/drawing/2014/main" val="20003"/>
                    </a:ext>
                  </a:extLst>
                </a:gridCol>
                <a:gridCol w="1171748">
                  <a:extLst>
                    <a:ext uri="{9D8B030D-6E8A-4147-A177-3AD203B41FA5}">
                      <a16:colId xmlns:a16="http://schemas.microsoft.com/office/drawing/2014/main" val="20004"/>
                    </a:ext>
                  </a:extLst>
                </a:gridCol>
              </a:tblGrid>
              <a:tr h="360040">
                <a:tc>
                  <a:txBody>
                    <a:bodyPr/>
                    <a:lstStyle/>
                    <a:p>
                      <a:pPr algn="dist"/>
                      <a:r>
                        <a:rPr lang="en-US" altLang="zh-CN" sz="2000" b="1">
                          <a:latin typeface="+mn-lt"/>
                          <a:ea typeface="宋体" pitchFamily="2" charset="-122"/>
                        </a:rPr>
                        <a:t>15                               10</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9     8</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7       5</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4      3</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2      0</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r>
                        <a:rPr lang="en-US" altLang="zh-CN" sz="2000" b="1">
                          <a:latin typeface="+mn-lt"/>
                          <a:ea typeface="宋体" pitchFamily="2" charset="-122"/>
                        </a:rPr>
                        <a:t>OP</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ctr"/>
                      <a:r>
                        <a:rPr lang="en-US" altLang="zh-CN" sz="2000" b="1">
                          <a:latin typeface="+mn-lt"/>
                          <a:ea typeface="宋体" pitchFamily="2" charset="-122"/>
                        </a:rPr>
                        <a:t>M</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baseline="0">
                          <a:latin typeface="+mn-lt"/>
                          <a:ea typeface="宋体" pitchFamily="2" charset="-122"/>
                        </a:rPr>
                        <a:t>M</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1"/>
                  </a:ext>
                </a:extLst>
              </a:tr>
              <a:tr h="360040">
                <a:tc>
                  <a:txBody>
                    <a:bodyPr/>
                    <a:lstStyle/>
                    <a:p>
                      <a:pPr algn="ct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2000" b="1">
                          <a:solidFill>
                            <a:srgbClr val="C00000"/>
                          </a:solidFill>
                          <a:latin typeface="+mn-lt"/>
                          <a:ea typeface="宋体" pitchFamily="2" charset="-122"/>
                        </a:rPr>
                        <a:t>（源操作数）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a:solidFill>
                            <a:srgbClr val="FF0066"/>
                          </a:solidFill>
                          <a:latin typeface="+mn-lt"/>
                          <a:ea typeface="宋体" pitchFamily="2" charset="-122"/>
                        </a:rPr>
                        <a:t>（目的操作数）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内容占位符 2"/>
          <p:cNvSpPr txBox="1">
            <a:spLocks/>
          </p:cNvSpPr>
          <p:nvPr/>
        </p:nvSpPr>
        <p:spPr bwMode="auto">
          <a:xfrm>
            <a:off x="323974" y="1844824"/>
            <a:ext cx="8578850" cy="10075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rgbClr val="00007D"/>
              </a:buClr>
              <a:buSzPct val="75000"/>
            </a:pPr>
            <a:r>
              <a:rPr lang="zh-CN" altLang="en-US" kern="0" dirty="0">
                <a:solidFill>
                  <a:srgbClr val="000000"/>
                </a:solidFill>
                <a:latin typeface="Times New Roman"/>
                <a:ea typeface="楷体" panose="02010609060101010101" pitchFamily="49" charset="-122"/>
              </a:rPr>
              <a:t>转移指令采用相对寻址方式，相对偏移量用补码表示，寻址方式定义如下：</a:t>
            </a:r>
          </a:p>
        </p:txBody>
      </p:sp>
      <p:graphicFrame>
        <p:nvGraphicFramePr>
          <p:cNvPr id="8" name="表格 7"/>
          <p:cNvGraphicFramePr>
            <a:graphicFrameLocks noGrp="1"/>
          </p:cNvGraphicFramePr>
          <p:nvPr/>
        </p:nvGraphicFramePr>
        <p:xfrm>
          <a:off x="549897" y="2708325"/>
          <a:ext cx="7992887" cy="1800795"/>
        </p:xfrm>
        <a:graphic>
          <a:graphicData uri="http://schemas.openxmlformats.org/drawingml/2006/table">
            <a:tbl>
              <a:tblPr/>
              <a:tblGrid>
                <a:gridCol w="1008111">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672408">
                  <a:extLst>
                    <a:ext uri="{9D8B030D-6E8A-4147-A177-3AD203B41FA5}">
                      <a16:colId xmlns:a16="http://schemas.microsoft.com/office/drawing/2014/main" val="20003"/>
                    </a:ext>
                  </a:extLst>
                </a:gridCol>
              </a:tblGrid>
              <a:tr h="360159">
                <a:tc>
                  <a:txBody>
                    <a:bodyPr/>
                    <a:lstStyle/>
                    <a:p>
                      <a:pPr algn="ctr">
                        <a:spcAft>
                          <a:spcPts val="0"/>
                        </a:spcAft>
                      </a:pPr>
                      <a:r>
                        <a:rPr lang="en-US" sz="2000" b="1" kern="100">
                          <a:solidFill>
                            <a:srgbClr val="0000FF"/>
                          </a:solidFill>
                          <a:latin typeface="+mn-lt"/>
                          <a:ea typeface="宋体" pitchFamily="2" charset="-122"/>
                        </a:rPr>
                        <a:t>M</a:t>
                      </a:r>
                      <a:r>
                        <a:rPr lang="en-US" altLang="zh-CN" sz="2000" b="1" kern="100" baseline="-25000">
                          <a:solidFill>
                            <a:srgbClr val="0000FF"/>
                          </a:solidFill>
                          <a:latin typeface="+mn-lt"/>
                          <a:ea typeface="宋体" pitchFamily="2" charset="-122"/>
                        </a:rPr>
                        <a:t>S</a:t>
                      </a:r>
                      <a:r>
                        <a:rPr lang="en-US" sz="2000" b="1" kern="100">
                          <a:solidFill>
                            <a:srgbClr val="0000FF"/>
                          </a:solidFill>
                          <a:latin typeface="+mn-lt"/>
                          <a:ea typeface="宋体" pitchFamily="2" charset="-122"/>
                        </a:rPr>
                        <a:t>/M</a:t>
                      </a:r>
                      <a:r>
                        <a:rPr lang="en-US" sz="2000" b="1" kern="100" baseline="-25000">
                          <a:solidFill>
                            <a:srgbClr val="0000FF"/>
                          </a:solidFill>
                          <a:latin typeface="+mn-lt"/>
                          <a:ea typeface="宋体" pitchFamily="2" charset="-122"/>
                        </a:rPr>
                        <a:t>d</a:t>
                      </a:r>
                      <a:endParaRPr lang="zh-CN" sz="2000" b="1" kern="100" baseline="-25000">
                        <a:solidFill>
                          <a:srgbClr val="0000FF"/>
                        </a:solidFill>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寻址方式</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助记符</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含义</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360159">
                <a:tc>
                  <a:txBody>
                    <a:bodyPr/>
                    <a:lstStyle/>
                    <a:p>
                      <a:pPr algn="ctr">
                        <a:spcAft>
                          <a:spcPts val="0"/>
                        </a:spcAft>
                      </a:pPr>
                      <a:r>
                        <a:rPr lang="en-US" sz="2000" b="1" kern="100">
                          <a:latin typeface="+mn-lt"/>
                          <a:ea typeface="宋体" pitchFamily="2" charset="-122"/>
                        </a:rPr>
                        <a:t>00B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60159">
                <a:tc>
                  <a:txBody>
                    <a:bodyPr/>
                    <a:lstStyle/>
                    <a:p>
                      <a:pPr algn="ctr">
                        <a:spcAft>
                          <a:spcPts val="0"/>
                        </a:spcAft>
                      </a:pPr>
                      <a:r>
                        <a:rPr lang="en-US" sz="2000" b="1" kern="100">
                          <a:latin typeface="+mn-lt"/>
                          <a:ea typeface="宋体" pitchFamily="2" charset="-122"/>
                        </a:rPr>
                        <a:t>01B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60159">
                <a:tc>
                  <a:txBody>
                    <a:bodyPr/>
                    <a:lstStyle/>
                    <a:p>
                      <a:pPr algn="ctr">
                        <a:spcAft>
                          <a:spcPts val="0"/>
                        </a:spcAft>
                      </a:pPr>
                      <a:r>
                        <a:rPr lang="en-US" sz="2000" b="1" kern="100">
                          <a:latin typeface="+mn-lt"/>
                          <a:ea typeface="宋体" pitchFamily="2" charset="-122"/>
                        </a:rPr>
                        <a:t>10B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寄存器间接、自增</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r>
                        <a:rPr lang="zh-CN" sz="2000" b="1" kern="100">
                          <a:latin typeface="+mn-lt"/>
                          <a:ea typeface="宋体" pitchFamily="2" charset="-122"/>
                        </a:rPr>
                        <a:t>，</a:t>
                      </a:r>
                      <a:r>
                        <a:rPr lang="en-US" sz="2000" b="1" kern="100">
                          <a:latin typeface="+mn-lt"/>
                          <a:ea typeface="宋体" pitchFamily="2" charset="-122"/>
                        </a:rPr>
                        <a:t>(Rn)+1→Rn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60159">
                <a:tc>
                  <a:txBody>
                    <a:bodyPr/>
                    <a:lstStyle/>
                    <a:p>
                      <a:pPr algn="ctr">
                        <a:spcAft>
                          <a:spcPts val="0"/>
                        </a:spcAft>
                      </a:pPr>
                      <a:r>
                        <a:rPr lang="en-US" sz="2000" b="1" kern="100">
                          <a:latin typeface="+mn-lt"/>
                          <a:ea typeface="宋体" pitchFamily="2" charset="-122"/>
                        </a:rPr>
                        <a:t>11B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相对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D(Rn)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转移目标地址 ＝</a:t>
                      </a:r>
                      <a:r>
                        <a:rPr lang="en-US" sz="2000" b="1" kern="100">
                          <a:latin typeface="+mn-lt"/>
                          <a:ea typeface="宋体" pitchFamily="2" charset="-122"/>
                        </a:rPr>
                        <a:t> (PC)+(Rn)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323528" y="4581128"/>
            <a:ext cx="8578850" cy="2088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57188" indent="-357188" algn="l"/>
            <a:r>
              <a:rPr lang="en-US" altLang="zh-CN" dirty="0">
                <a:solidFill>
                  <a:srgbClr val="000000"/>
                </a:solidFill>
              </a:rPr>
              <a:t>⑴ </a:t>
            </a:r>
            <a:r>
              <a:rPr lang="zh-CN" altLang="zh-CN" dirty="0">
                <a:solidFill>
                  <a:srgbClr val="000000"/>
                </a:solidFill>
              </a:rPr>
              <a:t>该指令系统最多可有多少条指令？该计算机最多可有多少个通用寄存器？地址寄存器</a:t>
            </a:r>
            <a:r>
              <a:rPr lang="en-US" altLang="zh-CN" dirty="0">
                <a:solidFill>
                  <a:srgbClr val="000000"/>
                </a:solidFill>
              </a:rPr>
              <a:t>MAR</a:t>
            </a:r>
            <a:r>
              <a:rPr lang="zh-CN" altLang="zh-CN" dirty="0">
                <a:solidFill>
                  <a:srgbClr val="000000"/>
                </a:solidFill>
              </a:rPr>
              <a:t>和存储器数据寄存器</a:t>
            </a:r>
            <a:r>
              <a:rPr lang="en-US" altLang="zh-CN" dirty="0">
                <a:solidFill>
                  <a:srgbClr val="000000"/>
                </a:solidFill>
              </a:rPr>
              <a:t>MDR</a:t>
            </a:r>
            <a:r>
              <a:rPr lang="zh-CN" altLang="zh-CN" dirty="0">
                <a:solidFill>
                  <a:srgbClr val="000000"/>
                </a:solidFill>
              </a:rPr>
              <a:t>至少各需多少位？</a:t>
            </a:r>
          </a:p>
          <a:p>
            <a:pPr marL="357188" indent="-357188" algn="l"/>
            <a:r>
              <a:rPr lang="en-US" altLang="zh-CN" dirty="0">
                <a:solidFill>
                  <a:srgbClr val="000000"/>
                </a:solidFill>
              </a:rPr>
              <a:t>⑵ </a:t>
            </a:r>
            <a:r>
              <a:rPr lang="zh-CN" altLang="zh-CN" dirty="0">
                <a:solidFill>
                  <a:srgbClr val="000000"/>
                </a:solidFill>
              </a:rPr>
              <a:t>转移指令的目标地址范围是多少？</a:t>
            </a:r>
            <a:endParaRPr lang="zh-CN" altLang="en-US" kern="0" dirty="0">
              <a:solidFill>
                <a:srgbClr val="000000"/>
              </a:solidFill>
              <a:latin typeface="Times New Roman"/>
              <a:ea typeface="楷体" panose="02010609060101010101" pitchFamily="49" charset="-122"/>
            </a:endParaRP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6632"/>
            <a:ext cx="8578850" cy="1007517"/>
          </a:xfrm>
        </p:spPr>
        <p:txBody>
          <a:bodyPr/>
          <a:lstStyle/>
          <a:p>
            <a:pPr marL="0" indent="0">
              <a:buNone/>
            </a:pPr>
            <a:r>
              <a:rPr lang="en-US" altLang="zh-CN" sz="2400">
                <a:solidFill>
                  <a:srgbClr val="FF0066"/>
                </a:solidFill>
              </a:rPr>
              <a:t>【</a:t>
            </a:r>
            <a:r>
              <a:rPr lang="zh-CN" altLang="en-US" sz="2400">
                <a:solidFill>
                  <a:srgbClr val="FF0066"/>
                </a:solidFill>
              </a:rPr>
              <a:t>例</a:t>
            </a:r>
            <a:r>
              <a:rPr lang="en-US" altLang="zh-CN" sz="2400">
                <a:solidFill>
                  <a:srgbClr val="FF0066"/>
                </a:solidFill>
              </a:rPr>
              <a:t>】</a:t>
            </a:r>
            <a:r>
              <a:rPr lang="zh-CN" altLang="en-US" sz="2400"/>
              <a:t>某计算机</a:t>
            </a:r>
            <a:r>
              <a:rPr lang="zh-CN" altLang="zh-CN" sz="2400"/>
              <a:t>字长</a:t>
            </a:r>
            <a:r>
              <a:rPr lang="en-US" altLang="zh-CN" sz="2400"/>
              <a:t>16</a:t>
            </a:r>
            <a:r>
              <a:rPr lang="zh-CN" altLang="zh-CN" sz="2400"/>
              <a:t>位；主存地址空间为</a:t>
            </a:r>
            <a:r>
              <a:rPr lang="en-US" altLang="zh-CN" sz="2400"/>
              <a:t>128KB</a:t>
            </a:r>
            <a:r>
              <a:rPr lang="zh-CN" altLang="zh-CN" sz="2400"/>
              <a:t>，按字</a:t>
            </a:r>
            <a:r>
              <a:rPr lang="zh-CN" altLang="en-US" sz="2400"/>
              <a:t>编</a:t>
            </a:r>
            <a:r>
              <a:rPr lang="zh-CN" altLang="zh-CN" sz="2400"/>
              <a:t>址；</a:t>
            </a:r>
            <a:br>
              <a:rPr lang="en-US" altLang="zh-CN" sz="2400"/>
            </a:br>
            <a:r>
              <a:rPr lang="zh-CN" altLang="zh-CN" sz="2400"/>
              <a:t>指令为单字长，格式如下：</a:t>
            </a:r>
            <a:endParaRPr lang="zh-CN" altLang="en-US" sz="2400"/>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129</a:t>
            </a:fld>
            <a:endParaRPr lang="en-US" altLang="zh-CN">
              <a:solidFill>
                <a:srgbClr val="000000"/>
              </a:solidFill>
            </a:endParaRPr>
          </a:p>
        </p:txBody>
      </p:sp>
      <p:graphicFrame>
        <p:nvGraphicFramePr>
          <p:cNvPr id="6" name="表格 5"/>
          <p:cNvGraphicFramePr>
            <a:graphicFrameLocks noGrp="1"/>
          </p:cNvGraphicFramePr>
          <p:nvPr/>
        </p:nvGraphicFramePr>
        <p:xfrm>
          <a:off x="549896" y="800120"/>
          <a:ext cx="7982544" cy="1188720"/>
        </p:xfrm>
        <a:graphic>
          <a:graphicData uri="http://schemas.openxmlformats.org/drawingml/2006/table">
            <a:tbl>
              <a:tblPr firstRow="1" bandRow="1">
                <a:tableStyleId>{5940675A-B579-460E-94D1-54222C63F5DA}</a:tableStyleId>
              </a:tblPr>
              <a:tblGrid>
                <a:gridCol w="3442015">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1318219">
                  <a:extLst>
                    <a:ext uri="{9D8B030D-6E8A-4147-A177-3AD203B41FA5}">
                      <a16:colId xmlns:a16="http://schemas.microsoft.com/office/drawing/2014/main" val="20002"/>
                    </a:ext>
                  </a:extLst>
                </a:gridCol>
                <a:gridCol w="1025281">
                  <a:extLst>
                    <a:ext uri="{9D8B030D-6E8A-4147-A177-3AD203B41FA5}">
                      <a16:colId xmlns:a16="http://schemas.microsoft.com/office/drawing/2014/main" val="20003"/>
                    </a:ext>
                  </a:extLst>
                </a:gridCol>
                <a:gridCol w="1171748">
                  <a:extLst>
                    <a:ext uri="{9D8B030D-6E8A-4147-A177-3AD203B41FA5}">
                      <a16:colId xmlns:a16="http://schemas.microsoft.com/office/drawing/2014/main" val="20004"/>
                    </a:ext>
                  </a:extLst>
                </a:gridCol>
              </a:tblGrid>
              <a:tr h="360040">
                <a:tc>
                  <a:txBody>
                    <a:bodyPr/>
                    <a:lstStyle/>
                    <a:p>
                      <a:pPr algn="dist"/>
                      <a:r>
                        <a:rPr lang="en-US" altLang="zh-CN" sz="2000" b="1">
                          <a:latin typeface="+mn-lt"/>
                          <a:ea typeface="宋体" pitchFamily="2" charset="-122"/>
                        </a:rPr>
                        <a:t>15                               10</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9     8</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7       5</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4      3</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2000" b="1">
                          <a:latin typeface="+mn-lt"/>
                          <a:ea typeface="宋体" pitchFamily="2" charset="-122"/>
                        </a:rPr>
                        <a:t>2      0</a:t>
                      </a: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r>
                        <a:rPr lang="en-US" altLang="zh-CN" sz="2000" b="1">
                          <a:latin typeface="+mn-lt"/>
                          <a:ea typeface="宋体" pitchFamily="2" charset="-122"/>
                        </a:rPr>
                        <a:t>OP</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ctr"/>
                      <a:r>
                        <a:rPr lang="en-US" altLang="zh-CN" sz="2000" b="1">
                          <a:latin typeface="+mn-lt"/>
                          <a:ea typeface="宋体" pitchFamily="2" charset="-122"/>
                        </a:rPr>
                        <a:t>M</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baseline="0">
                          <a:latin typeface="+mn-lt"/>
                          <a:ea typeface="宋体" pitchFamily="2" charset="-122"/>
                        </a:rPr>
                        <a:t>M</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1"/>
                  </a:ext>
                </a:extLst>
              </a:tr>
              <a:tr h="360040">
                <a:tc>
                  <a:txBody>
                    <a:bodyPr/>
                    <a:lstStyle/>
                    <a:p>
                      <a:pPr algn="ct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2000" b="1">
                          <a:solidFill>
                            <a:srgbClr val="C00000"/>
                          </a:solidFill>
                          <a:latin typeface="+mn-lt"/>
                          <a:ea typeface="宋体" pitchFamily="2" charset="-122"/>
                        </a:rPr>
                        <a:t>（源操作数）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a:solidFill>
                            <a:srgbClr val="FF0066"/>
                          </a:solidFill>
                          <a:latin typeface="+mn-lt"/>
                          <a:ea typeface="宋体" pitchFamily="2" charset="-122"/>
                        </a:rPr>
                        <a:t>（目的操作数）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内容占位符 2"/>
          <p:cNvSpPr txBox="1">
            <a:spLocks/>
          </p:cNvSpPr>
          <p:nvPr/>
        </p:nvSpPr>
        <p:spPr bwMode="auto">
          <a:xfrm>
            <a:off x="323974" y="1844824"/>
            <a:ext cx="8578850" cy="10075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rgbClr val="00007D"/>
              </a:buClr>
              <a:buSzPct val="75000"/>
            </a:pPr>
            <a:r>
              <a:rPr lang="zh-CN" altLang="en-US" kern="0" dirty="0">
                <a:solidFill>
                  <a:srgbClr val="000000"/>
                </a:solidFill>
                <a:latin typeface="Times New Roman"/>
                <a:ea typeface="楷体" panose="02010609060101010101" pitchFamily="49" charset="-122"/>
              </a:rPr>
              <a:t>转移指令采用相对寻址方式，相对偏移量用补码表示，寻址方式定义如下：</a:t>
            </a:r>
          </a:p>
        </p:txBody>
      </p:sp>
      <p:graphicFrame>
        <p:nvGraphicFramePr>
          <p:cNvPr id="8" name="表格 7"/>
          <p:cNvGraphicFramePr>
            <a:graphicFrameLocks noGrp="1"/>
          </p:cNvGraphicFramePr>
          <p:nvPr/>
        </p:nvGraphicFramePr>
        <p:xfrm>
          <a:off x="549897" y="2708325"/>
          <a:ext cx="7992887" cy="1800795"/>
        </p:xfrm>
        <a:graphic>
          <a:graphicData uri="http://schemas.openxmlformats.org/drawingml/2006/table">
            <a:tbl>
              <a:tblPr/>
              <a:tblGrid>
                <a:gridCol w="1008111">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672408">
                  <a:extLst>
                    <a:ext uri="{9D8B030D-6E8A-4147-A177-3AD203B41FA5}">
                      <a16:colId xmlns:a16="http://schemas.microsoft.com/office/drawing/2014/main" val="20003"/>
                    </a:ext>
                  </a:extLst>
                </a:gridCol>
              </a:tblGrid>
              <a:tr h="360159">
                <a:tc>
                  <a:txBody>
                    <a:bodyPr/>
                    <a:lstStyle/>
                    <a:p>
                      <a:pPr algn="ctr">
                        <a:spcAft>
                          <a:spcPts val="0"/>
                        </a:spcAft>
                      </a:pPr>
                      <a:r>
                        <a:rPr lang="en-US" sz="2000" b="1" kern="100">
                          <a:solidFill>
                            <a:srgbClr val="0000FF"/>
                          </a:solidFill>
                          <a:latin typeface="+mn-lt"/>
                          <a:ea typeface="宋体" pitchFamily="2" charset="-122"/>
                        </a:rPr>
                        <a:t>M</a:t>
                      </a:r>
                      <a:r>
                        <a:rPr lang="en-US" altLang="zh-CN" sz="2000" b="1" kern="100" baseline="-25000">
                          <a:solidFill>
                            <a:srgbClr val="0000FF"/>
                          </a:solidFill>
                          <a:latin typeface="+mn-lt"/>
                          <a:ea typeface="宋体" pitchFamily="2" charset="-122"/>
                        </a:rPr>
                        <a:t>S</a:t>
                      </a:r>
                      <a:r>
                        <a:rPr lang="en-US" sz="2000" b="1" kern="100">
                          <a:solidFill>
                            <a:srgbClr val="0000FF"/>
                          </a:solidFill>
                          <a:latin typeface="+mn-lt"/>
                          <a:ea typeface="宋体" pitchFamily="2" charset="-122"/>
                        </a:rPr>
                        <a:t>/M</a:t>
                      </a:r>
                      <a:r>
                        <a:rPr lang="en-US" sz="2000" b="1" kern="100" baseline="-25000">
                          <a:solidFill>
                            <a:srgbClr val="0000FF"/>
                          </a:solidFill>
                          <a:latin typeface="+mn-lt"/>
                          <a:ea typeface="宋体" pitchFamily="2" charset="-122"/>
                        </a:rPr>
                        <a:t>d</a:t>
                      </a:r>
                      <a:endParaRPr lang="zh-CN" sz="2000" b="1" kern="100" baseline="-25000">
                        <a:solidFill>
                          <a:srgbClr val="0000FF"/>
                        </a:solidFill>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寻址方式</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助记符</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含义</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360159">
                <a:tc>
                  <a:txBody>
                    <a:bodyPr/>
                    <a:lstStyle/>
                    <a:p>
                      <a:pPr algn="ctr">
                        <a:spcAft>
                          <a:spcPts val="0"/>
                        </a:spcAft>
                      </a:pPr>
                      <a:r>
                        <a:rPr lang="en-US" sz="2000" b="1" kern="100">
                          <a:latin typeface="+mn-lt"/>
                          <a:ea typeface="宋体" pitchFamily="2" charset="-122"/>
                        </a:rPr>
                        <a:t>00B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60159">
                <a:tc>
                  <a:txBody>
                    <a:bodyPr/>
                    <a:lstStyle/>
                    <a:p>
                      <a:pPr algn="ctr">
                        <a:spcAft>
                          <a:spcPts val="0"/>
                        </a:spcAft>
                      </a:pPr>
                      <a:r>
                        <a:rPr lang="en-US" sz="2000" b="1" kern="100">
                          <a:latin typeface="+mn-lt"/>
                          <a:ea typeface="宋体" pitchFamily="2" charset="-122"/>
                        </a:rPr>
                        <a:t>01B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60159">
                <a:tc>
                  <a:txBody>
                    <a:bodyPr/>
                    <a:lstStyle/>
                    <a:p>
                      <a:pPr algn="ctr">
                        <a:spcAft>
                          <a:spcPts val="0"/>
                        </a:spcAft>
                      </a:pPr>
                      <a:r>
                        <a:rPr lang="en-US" sz="2000" b="1" kern="100">
                          <a:latin typeface="+mn-lt"/>
                          <a:ea typeface="宋体" pitchFamily="2" charset="-122"/>
                        </a:rPr>
                        <a:t>10B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寄存器间接、自增</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r>
                        <a:rPr lang="zh-CN" sz="2000" b="1" kern="100">
                          <a:latin typeface="+mn-lt"/>
                          <a:ea typeface="宋体" pitchFamily="2" charset="-122"/>
                        </a:rPr>
                        <a:t>，</a:t>
                      </a:r>
                      <a:r>
                        <a:rPr lang="en-US" sz="2000" b="1" kern="100">
                          <a:latin typeface="+mn-lt"/>
                          <a:ea typeface="宋体" pitchFamily="2" charset="-122"/>
                        </a:rPr>
                        <a:t>(Rn)+1→Rn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60159">
                <a:tc>
                  <a:txBody>
                    <a:bodyPr/>
                    <a:lstStyle/>
                    <a:p>
                      <a:pPr algn="ctr">
                        <a:spcAft>
                          <a:spcPts val="0"/>
                        </a:spcAft>
                      </a:pPr>
                      <a:r>
                        <a:rPr lang="en-US" sz="2000" b="1" kern="100">
                          <a:latin typeface="+mn-lt"/>
                          <a:ea typeface="宋体" pitchFamily="2" charset="-122"/>
                        </a:rPr>
                        <a:t>11B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相对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D(Rn)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转移目标地址 ＝</a:t>
                      </a:r>
                      <a:r>
                        <a:rPr lang="en-US" sz="2000" b="1" kern="100">
                          <a:latin typeface="+mn-lt"/>
                          <a:ea typeface="宋体" pitchFamily="2" charset="-122"/>
                        </a:rPr>
                        <a:t> (PC)+(Rn)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323528" y="4581128"/>
            <a:ext cx="8712968" cy="2088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57188" indent="-357188" algn="l"/>
            <a:r>
              <a:rPr lang="en-US" altLang="zh-CN" dirty="0">
                <a:solidFill>
                  <a:srgbClr val="000000"/>
                </a:solidFill>
              </a:rPr>
              <a:t>⑴ </a:t>
            </a:r>
            <a:r>
              <a:rPr lang="zh-CN" altLang="zh-CN" dirty="0">
                <a:solidFill>
                  <a:srgbClr val="000000"/>
                </a:solidFill>
              </a:rPr>
              <a:t>最多</a:t>
            </a:r>
            <a:r>
              <a:rPr lang="en-US" altLang="zh-CN" dirty="0">
                <a:solidFill>
                  <a:srgbClr val="000000"/>
                </a:solidFill>
              </a:rPr>
              <a:t>2</a:t>
            </a:r>
            <a:r>
              <a:rPr lang="en-US" altLang="zh-CN" baseline="30000" dirty="0">
                <a:solidFill>
                  <a:srgbClr val="000000"/>
                </a:solidFill>
              </a:rPr>
              <a:t>6</a:t>
            </a:r>
            <a:r>
              <a:rPr lang="zh-CN" altLang="zh-CN" dirty="0">
                <a:solidFill>
                  <a:srgbClr val="000000"/>
                </a:solidFill>
              </a:rPr>
              <a:t>＝</a:t>
            </a:r>
            <a:r>
              <a:rPr lang="en-US" altLang="zh-CN" dirty="0">
                <a:solidFill>
                  <a:srgbClr val="000000"/>
                </a:solidFill>
              </a:rPr>
              <a:t>64</a:t>
            </a:r>
            <a:r>
              <a:rPr lang="zh-CN" altLang="zh-CN" dirty="0">
                <a:solidFill>
                  <a:srgbClr val="000000"/>
                </a:solidFill>
              </a:rPr>
              <a:t>条指令；最多</a:t>
            </a:r>
            <a:r>
              <a:rPr lang="en-US" altLang="zh-CN" dirty="0">
                <a:solidFill>
                  <a:srgbClr val="000000"/>
                </a:solidFill>
              </a:rPr>
              <a:t>2</a:t>
            </a:r>
            <a:r>
              <a:rPr lang="en-US" altLang="zh-CN" baseline="30000" dirty="0">
                <a:solidFill>
                  <a:srgbClr val="000000"/>
                </a:solidFill>
              </a:rPr>
              <a:t>3</a:t>
            </a:r>
            <a:r>
              <a:rPr lang="zh-CN" altLang="zh-CN" dirty="0">
                <a:solidFill>
                  <a:srgbClr val="000000"/>
                </a:solidFill>
              </a:rPr>
              <a:t>＝</a:t>
            </a:r>
            <a:r>
              <a:rPr lang="en-US" altLang="zh-CN" dirty="0">
                <a:solidFill>
                  <a:srgbClr val="000000"/>
                </a:solidFill>
              </a:rPr>
              <a:t>8</a:t>
            </a:r>
            <a:r>
              <a:rPr lang="zh-CN" altLang="zh-CN" dirty="0">
                <a:solidFill>
                  <a:srgbClr val="000000"/>
                </a:solidFill>
              </a:rPr>
              <a:t>个通用寄存器；</a:t>
            </a:r>
            <a:br>
              <a:rPr lang="en-US" altLang="zh-CN" dirty="0">
                <a:solidFill>
                  <a:srgbClr val="000000"/>
                </a:solidFill>
              </a:rPr>
            </a:br>
            <a:r>
              <a:rPr lang="zh-CN" altLang="zh-CN" dirty="0">
                <a:solidFill>
                  <a:srgbClr val="000000"/>
                </a:solidFill>
              </a:rPr>
              <a:t>该计算机内存按字编址</a:t>
            </a:r>
            <a:r>
              <a:rPr lang="en-US" altLang="zh-CN" dirty="0">
                <a:solidFill>
                  <a:srgbClr val="000000"/>
                </a:solidFill>
                <a:latin typeface="宋体" pitchFamily="2" charset="-122"/>
                <a:ea typeface="宋体" pitchFamily="2" charset="-122"/>
              </a:rPr>
              <a:t>(</a:t>
            </a:r>
            <a:r>
              <a:rPr lang="zh-CN" altLang="zh-CN" dirty="0">
                <a:solidFill>
                  <a:srgbClr val="000000"/>
                </a:solidFill>
              </a:rPr>
              <a:t>一个内存地址存放两个字节</a:t>
            </a:r>
            <a:r>
              <a:rPr lang="en-US" altLang="zh-CN" dirty="0">
                <a:solidFill>
                  <a:srgbClr val="000000"/>
                </a:solidFill>
                <a:latin typeface="宋体" pitchFamily="2" charset="-122"/>
                <a:ea typeface="宋体" pitchFamily="2" charset="-122"/>
              </a:rPr>
              <a:t>)</a:t>
            </a:r>
            <a:r>
              <a:rPr lang="zh-CN" altLang="zh-CN" dirty="0">
                <a:solidFill>
                  <a:srgbClr val="000000"/>
                </a:solidFill>
              </a:rPr>
              <a:t>，</a:t>
            </a:r>
            <a:br>
              <a:rPr lang="en-US" altLang="zh-CN" dirty="0">
                <a:solidFill>
                  <a:srgbClr val="000000"/>
                </a:solidFill>
              </a:rPr>
            </a:br>
            <a:r>
              <a:rPr lang="zh-CN" altLang="zh-CN" dirty="0">
                <a:solidFill>
                  <a:srgbClr val="000000"/>
                </a:solidFill>
              </a:rPr>
              <a:t>内存地址空间为</a:t>
            </a:r>
            <a:r>
              <a:rPr lang="en-US" altLang="zh-CN" dirty="0">
                <a:solidFill>
                  <a:srgbClr val="000000"/>
                </a:solidFill>
              </a:rPr>
              <a:t>128KB</a:t>
            </a:r>
            <a:r>
              <a:rPr lang="zh-CN" altLang="zh-CN" dirty="0">
                <a:solidFill>
                  <a:srgbClr val="000000"/>
                </a:solidFill>
              </a:rPr>
              <a:t>÷</a:t>
            </a:r>
            <a:r>
              <a:rPr lang="en-US" altLang="zh-CN" dirty="0">
                <a:solidFill>
                  <a:srgbClr val="000000"/>
                </a:solidFill>
              </a:rPr>
              <a:t>2B=64K</a:t>
            </a:r>
            <a:r>
              <a:rPr lang="zh-CN" altLang="en-US" dirty="0">
                <a:solidFill>
                  <a:srgbClr val="000000"/>
                </a:solidFill>
              </a:rPr>
              <a:t>，</a:t>
            </a:r>
            <a:r>
              <a:rPr lang="en-US" altLang="zh-CN" dirty="0">
                <a:solidFill>
                  <a:srgbClr val="000000"/>
                </a:solidFill>
              </a:rPr>
              <a:t>MAR</a:t>
            </a:r>
            <a:r>
              <a:rPr lang="zh-CN" altLang="zh-CN" dirty="0">
                <a:solidFill>
                  <a:srgbClr val="000000"/>
                </a:solidFill>
              </a:rPr>
              <a:t>、</a:t>
            </a:r>
            <a:r>
              <a:rPr lang="en-US" altLang="zh-CN" dirty="0">
                <a:solidFill>
                  <a:srgbClr val="000000"/>
                </a:solidFill>
              </a:rPr>
              <a:t>MDR</a:t>
            </a:r>
            <a:r>
              <a:rPr lang="zh-CN" altLang="zh-CN" dirty="0">
                <a:solidFill>
                  <a:srgbClr val="000000"/>
                </a:solidFill>
              </a:rPr>
              <a:t>各需</a:t>
            </a:r>
            <a:r>
              <a:rPr lang="en-US" altLang="zh-CN" dirty="0">
                <a:solidFill>
                  <a:srgbClr val="000000"/>
                </a:solidFill>
              </a:rPr>
              <a:t>16</a:t>
            </a:r>
            <a:r>
              <a:rPr lang="zh-CN" altLang="zh-CN" dirty="0">
                <a:solidFill>
                  <a:srgbClr val="000000"/>
                </a:solidFill>
              </a:rPr>
              <a:t>位</a:t>
            </a:r>
            <a:r>
              <a:rPr lang="zh-CN" altLang="en-US" dirty="0">
                <a:solidFill>
                  <a:srgbClr val="000000"/>
                </a:solidFill>
              </a:rPr>
              <a:t>。</a:t>
            </a:r>
            <a:endParaRPr lang="zh-CN" altLang="zh-CN" dirty="0">
              <a:solidFill>
                <a:srgbClr val="000000"/>
              </a:solidFill>
            </a:endParaRPr>
          </a:p>
          <a:p>
            <a:pPr marL="357188" indent="-357188" algn="l"/>
            <a:r>
              <a:rPr lang="en-US" altLang="zh-CN" dirty="0">
                <a:solidFill>
                  <a:srgbClr val="000000"/>
                </a:solidFill>
              </a:rPr>
              <a:t>⑵ </a:t>
            </a:r>
            <a:r>
              <a:rPr lang="zh-CN" altLang="zh-CN" dirty="0">
                <a:solidFill>
                  <a:srgbClr val="000000"/>
                </a:solidFill>
              </a:rPr>
              <a:t>转移指令的相对偏移量</a:t>
            </a:r>
            <a:r>
              <a:rPr lang="en-US" altLang="zh-CN" dirty="0">
                <a:solidFill>
                  <a:srgbClr val="000000"/>
                </a:solidFill>
                <a:latin typeface="宋体" pitchFamily="2" charset="-122"/>
                <a:ea typeface="宋体" pitchFamily="2" charset="-122"/>
              </a:rPr>
              <a:t>(</a:t>
            </a:r>
            <a:r>
              <a:rPr lang="zh-CN" altLang="zh-CN" dirty="0">
                <a:solidFill>
                  <a:srgbClr val="000000"/>
                </a:solidFill>
              </a:rPr>
              <a:t>补码</a:t>
            </a:r>
            <a:r>
              <a:rPr lang="en-US" altLang="zh-CN" dirty="0">
                <a:solidFill>
                  <a:srgbClr val="000000"/>
                </a:solidFill>
                <a:latin typeface="宋体" pitchFamily="2" charset="-122"/>
                <a:ea typeface="宋体" pitchFamily="2" charset="-122"/>
              </a:rPr>
              <a:t>)</a:t>
            </a:r>
            <a:r>
              <a:rPr lang="zh-CN" altLang="zh-CN" dirty="0">
                <a:solidFill>
                  <a:srgbClr val="000000"/>
                </a:solidFill>
              </a:rPr>
              <a:t>为</a:t>
            </a:r>
            <a:r>
              <a:rPr lang="en-US" altLang="zh-CN" dirty="0">
                <a:solidFill>
                  <a:srgbClr val="000000"/>
                </a:solidFill>
              </a:rPr>
              <a:t> -2</a:t>
            </a:r>
            <a:r>
              <a:rPr lang="en-US" altLang="zh-CN" baseline="30000" dirty="0">
                <a:solidFill>
                  <a:srgbClr val="000000"/>
                </a:solidFill>
              </a:rPr>
              <a:t>15</a:t>
            </a:r>
            <a:r>
              <a:rPr lang="zh-CN" altLang="zh-CN" dirty="0">
                <a:solidFill>
                  <a:srgbClr val="000000"/>
                </a:solidFill>
              </a:rPr>
              <a:t>～</a:t>
            </a:r>
            <a:r>
              <a:rPr lang="en-US" altLang="zh-CN" dirty="0">
                <a:solidFill>
                  <a:srgbClr val="000000"/>
                </a:solidFill>
              </a:rPr>
              <a:t>2</a:t>
            </a:r>
            <a:r>
              <a:rPr lang="en-US" altLang="zh-CN" baseline="30000" dirty="0">
                <a:solidFill>
                  <a:srgbClr val="000000"/>
                </a:solidFill>
              </a:rPr>
              <a:t>15</a:t>
            </a:r>
            <a:r>
              <a:rPr lang="en-US" altLang="zh-CN" dirty="0">
                <a:solidFill>
                  <a:srgbClr val="000000"/>
                </a:solidFill>
              </a:rPr>
              <a:t>-1</a:t>
            </a:r>
            <a:r>
              <a:rPr lang="zh-CN" altLang="zh-CN" dirty="0">
                <a:solidFill>
                  <a:srgbClr val="000000"/>
                </a:solidFill>
              </a:rPr>
              <a:t>，即</a:t>
            </a:r>
            <a:r>
              <a:rPr lang="en-US" altLang="zh-CN" dirty="0">
                <a:solidFill>
                  <a:srgbClr val="000000"/>
                </a:solidFill>
              </a:rPr>
              <a:t> -32768</a:t>
            </a:r>
            <a:r>
              <a:rPr lang="zh-CN" altLang="zh-CN" dirty="0">
                <a:solidFill>
                  <a:srgbClr val="000000"/>
                </a:solidFill>
              </a:rPr>
              <a:t>到</a:t>
            </a:r>
            <a:r>
              <a:rPr lang="en-US" altLang="zh-CN" dirty="0">
                <a:solidFill>
                  <a:srgbClr val="000000"/>
                </a:solidFill>
              </a:rPr>
              <a:t>+32767</a:t>
            </a:r>
            <a:r>
              <a:rPr lang="zh-CN" altLang="en-US" dirty="0">
                <a:solidFill>
                  <a:srgbClr val="000000"/>
                </a:solidFill>
              </a:rPr>
              <a:t>；</a:t>
            </a:r>
            <a:r>
              <a:rPr lang="zh-CN" altLang="en-US" dirty="0"/>
              <a:t>转移指令的目标地址范围是</a:t>
            </a:r>
            <a:r>
              <a:rPr lang="en-US" altLang="zh-CN" dirty="0"/>
              <a:t>0000H</a:t>
            </a:r>
            <a:r>
              <a:rPr lang="zh-CN" altLang="en-US" dirty="0"/>
              <a:t>～</a:t>
            </a:r>
            <a:r>
              <a:rPr lang="en-US" altLang="zh-CN" dirty="0"/>
              <a:t>FFFFH</a:t>
            </a:r>
            <a:r>
              <a:rPr lang="zh-CN" altLang="en-US" dirty="0"/>
              <a:t>。</a:t>
            </a:r>
            <a:endParaRPr lang="zh-CN" altLang="en-US" kern="0" dirty="0">
              <a:solidFill>
                <a:srgbClr val="000000"/>
              </a:solidFill>
              <a:latin typeface="Times New Roman"/>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lide(fromBottom)">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slide(fromBottom)">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p>
        </p:txBody>
      </p:sp>
      <p:sp>
        <p:nvSpPr>
          <p:cNvPr id="3" name="内容占位符 2"/>
          <p:cNvSpPr>
            <a:spLocks noGrp="1"/>
          </p:cNvSpPr>
          <p:nvPr>
            <p:ph idx="1"/>
          </p:nvPr>
        </p:nvSpPr>
        <p:spPr>
          <a:xfrm>
            <a:off x="827584" y="764703"/>
            <a:ext cx="8208466" cy="5977409"/>
          </a:xfrm>
        </p:spPr>
        <p:txBody>
          <a:bodyPr/>
          <a:lstStyle/>
          <a:p>
            <a:pPr>
              <a:buNone/>
            </a:pPr>
            <a:r>
              <a:rPr lang="zh-CN" altLang="en-US">
                <a:solidFill>
                  <a:srgbClr val="0000FF"/>
                </a:solidFill>
                <a:latin typeface="黑体" pitchFamily="49" charset="-122"/>
                <a:ea typeface="黑体" pitchFamily="49" charset="-122"/>
              </a:rPr>
              <a:t>存储模式</a:t>
            </a:r>
            <a:endParaRPr lang="en-US" altLang="zh-CN">
              <a:solidFill>
                <a:srgbClr val="0000FF"/>
              </a:solidFill>
              <a:latin typeface="黑体" pitchFamily="49" charset="-122"/>
              <a:ea typeface="黑体" pitchFamily="49" charset="-122"/>
            </a:endParaRPr>
          </a:p>
          <a:p>
            <a:r>
              <a:rPr lang="zh-CN" altLang="en-US"/>
              <a:t>存储器结构</a:t>
            </a:r>
            <a:endParaRPr lang="en-US" altLang="zh-CN"/>
          </a:p>
          <a:p>
            <a:r>
              <a:rPr lang="zh-CN" altLang="en-US"/>
              <a:t>特殊存储区（堆栈、</a:t>
            </a:r>
            <a:r>
              <a:rPr lang="en-US" altLang="zh-CN">
                <a:latin typeface="宋体" pitchFamily="2" charset="-122"/>
                <a:ea typeface="宋体" pitchFamily="2" charset="-122"/>
              </a:rPr>
              <a:t>……</a:t>
            </a:r>
            <a:r>
              <a:rPr lang="zh-CN" altLang="en-US"/>
              <a:t>）</a:t>
            </a:r>
            <a:endParaRPr lang="en-US" altLang="zh-CN"/>
          </a:p>
          <a:p>
            <a:r>
              <a:rPr lang="zh-CN" altLang="en-US"/>
              <a:t>数据存储顺序</a:t>
            </a:r>
            <a:endParaRPr lang="en-US" altLang="zh-CN"/>
          </a:p>
          <a:p>
            <a:r>
              <a:rPr lang="zh-CN" altLang="en-US"/>
              <a:t>边界对齐</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13</a:t>
            </a:fld>
            <a:endParaRPr lang="en-US" altLang="zh-CN"/>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6633"/>
            <a:ext cx="8578850" cy="792088"/>
          </a:xfrm>
        </p:spPr>
        <p:txBody>
          <a:bodyPr/>
          <a:lstStyle/>
          <a:p>
            <a:pPr marL="0" indent="0">
              <a:spcBef>
                <a:spcPts val="0"/>
              </a:spcBef>
              <a:buNone/>
            </a:pPr>
            <a:r>
              <a:rPr lang="en-US" altLang="zh-CN" sz="2000">
                <a:solidFill>
                  <a:srgbClr val="FF0066"/>
                </a:solidFill>
                <a:ea typeface="宋体" pitchFamily="2" charset="-122"/>
              </a:rPr>
              <a:t>【</a:t>
            </a:r>
            <a:r>
              <a:rPr lang="zh-CN" altLang="en-US" sz="2000">
                <a:solidFill>
                  <a:srgbClr val="FF0066"/>
                </a:solidFill>
                <a:ea typeface="宋体" pitchFamily="2" charset="-122"/>
              </a:rPr>
              <a:t>例</a:t>
            </a:r>
            <a:r>
              <a:rPr lang="en-US" altLang="zh-CN" sz="2000">
                <a:solidFill>
                  <a:srgbClr val="FF0066"/>
                </a:solidFill>
                <a:ea typeface="宋体" pitchFamily="2" charset="-122"/>
              </a:rPr>
              <a:t>】</a:t>
            </a:r>
            <a:r>
              <a:rPr lang="zh-CN" altLang="en-US" sz="2000">
                <a:ea typeface="宋体" pitchFamily="2" charset="-122"/>
              </a:rPr>
              <a:t>某计算机</a:t>
            </a:r>
            <a:r>
              <a:rPr lang="zh-CN" altLang="zh-CN" sz="2000">
                <a:ea typeface="宋体" pitchFamily="2" charset="-122"/>
              </a:rPr>
              <a:t>字长</a:t>
            </a:r>
            <a:r>
              <a:rPr lang="en-US" altLang="zh-CN" sz="2000">
                <a:ea typeface="宋体" pitchFamily="2" charset="-122"/>
              </a:rPr>
              <a:t>16</a:t>
            </a:r>
            <a:r>
              <a:rPr lang="zh-CN" altLang="zh-CN" sz="2000">
                <a:ea typeface="宋体" pitchFamily="2" charset="-122"/>
              </a:rPr>
              <a:t>位；主存地址空间为</a:t>
            </a:r>
            <a:r>
              <a:rPr lang="en-US" altLang="zh-CN" sz="2000">
                <a:ea typeface="宋体" pitchFamily="2" charset="-122"/>
              </a:rPr>
              <a:t>128KB</a:t>
            </a:r>
            <a:r>
              <a:rPr lang="zh-CN" altLang="zh-CN" sz="2000">
                <a:ea typeface="宋体" pitchFamily="2" charset="-122"/>
              </a:rPr>
              <a:t>，按字</a:t>
            </a:r>
            <a:r>
              <a:rPr lang="zh-CN" altLang="en-US" sz="2000">
                <a:ea typeface="宋体" pitchFamily="2" charset="-122"/>
              </a:rPr>
              <a:t>编</a:t>
            </a:r>
            <a:r>
              <a:rPr lang="zh-CN" altLang="zh-CN" sz="2000">
                <a:ea typeface="宋体" pitchFamily="2" charset="-122"/>
              </a:rPr>
              <a:t>址；</a:t>
            </a:r>
            <a:br>
              <a:rPr lang="en-US" altLang="zh-CN" sz="2000">
                <a:ea typeface="宋体" pitchFamily="2" charset="-122"/>
              </a:rPr>
            </a:br>
            <a:r>
              <a:rPr lang="zh-CN" altLang="zh-CN" sz="2000">
                <a:ea typeface="宋体" pitchFamily="2" charset="-122"/>
              </a:rPr>
              <a:t>指令为单字长，格式如下：</a:t>
            </a:r>
            <a:endParaRPr lang="zh-CN" altLang="en-US" sz="2000">
              <a:ea typeface="宋体" pitchFamily="2" charset="-122"/>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130</a:t>
            </a:fld>
            <a:endParaRPr lang="en-US" altLang="zh-CN">
              <a:solidFill>
                <a:srgbClr val="000000"/>
              </a:solidFill>
            </a:endParaRPr>
          </a:p>
        </p:txBody>
      </p:sp>
      <p:graphicFrame>
        <p:nvGraphicFramePr>
          <p:cNvPr id="6" name="表格 5"/>
          <p:cNvGraphicFramePr>
            <a:graphicFrameLocks noGrp="1"/>
          </p:cNvGraphicFramePr>
          <p:nvPr/>
        </p:nvGraphicFramePr>
        <p:xfrm>
          <a:off x="549896" y="656104"/>
          <a:ext cx="7982544" cy="1158240"/>
        </p:xfrm>
        <a:graphic>
          <a:graphicData uri="http://schemas.openxmlformats.org/drawingml/2006/table">
            <a:tbl>
              <a:tblPr firstRow="1" bandRow="1">
                <a:tableStyleId>{5940675A-B579-460E-94D1-54222C63F5DA}</a:tableStyleId>
              </a:tblPr>
              <a:tblGrid>
                <a:gridCol w="3442015">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1318219">
                  <a:extLst>
                    <a:ext uri="{9D8B030D-6E8A-4147-A177-3AD203B41FA5}">
                      <a16:colId xmlns:a16="http://schemas.microsoft.com/office/drawing/2014/main" val="20002"/>
                    </a:ext>
                  </a:extLst>
                </a:gridCol>
                <a:gridCol w="1025281">
                  <a:extLst>
                    <a:ext uri="{9D8B030D-6E8A-4147-A177-3AD203B41FA5}">
                      <a16:colId xmlns:a16="http://schemas.microsoft.com/office/drawing/2014/main" val="20003"/>
                    </a:ext>
                  </a:extLst>
                </a:gridCol>
                <a:gridCol w="1171748">
                  <a:extLst>
                    <a:ext uri="{9D8B030D-6E8A-4147-A177-3AD203B41FA5}">
                      <a16:colId xmlns:a16="http://schemas.microsoft.com/office/drawing/2014/main" val="20004"/>
                    </a:ext>
                  </a:extLst>
                </a:gridCol>
              </a:tblGrid>
              <a:tr h="360040">
                <a:tc>
                  <a:txBody>
                    <a:bodyPr/>
                    <a:lstStyle/>
                    <a:p>
                      <a:pPr algn="dist"/>
                      <a:r>
                        <a:rPr lang="en-US" altLang="zh-CN" sz="1800" b="1">
                          <a:latin typeface="+mn-lt"/>
                          <a:ea typeface="宋体" pitchFamily="2" charset="-122"/>
                        </a:rPr>
                        <a:t>15                               19</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9     8</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7       5</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4      3</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2      0</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r>
                        <a:rPr lang="en-US" altLang="zh-CN" sz="2000" b="1">
                          <a:latin typeface="+mn-lt"/>
                          <a:ea typeface="宋体" pitchFamily="2" charset="-122"/>
                        </a:rPr>
                        <a:t>OP</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ctr"/>
                      <a:r>
                        <a:rPr lang="en-US" altLang="zh-CN" sz="2000" b="1">
                          <a:latin typeface="+mn-lt"/>
                          <a:ea typeface="宋体" pitchFamily="2" charset="-122"/>
                        </a:rPr>
                        <a:t>M</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baseline="0">
                          <a:latin typeface="+mn-lt"/>
                          <a:ea typeface="宋体" pitchFamily="2" charset="-122"/>
                        </a:rPr>
                        <a:t>M</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1"/>
                  </a:ext>
                </a:extLst>
              </a:tr>
              <a:tr h="360040">
                <a:tc>
                  <a:txBody>
                    <a:bodyPr/>
                    <a:lstStyle/>
                    <a:p>
                      <a:pPr algn="ct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2000" b="1">
                          <a:solidFill>
                            <a:srgbClr val="C00000"/>
                          </a:solidFill>
                          <a:latin typeface="+mn-lt"/>
                          <a:ea typeface="宋体" pitchFamily="2" charset="-122"/>
                        </a:rPr>
                        <a:t>（源操作数）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a:solidFill>
                            <a:srgbClr val="FF0066"/>
                          </a:solidFill>
                          <a:latin typeface="+mn-lt"/>
                          <a:ea typeface="宋体" pitchFamily="2" charset="-122"/>
                        </a:rPr>
                        <a:t>（目的操作数）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内容占位符 2"/>
          <p:cNvSpPr txBox="1">
            <a:spLocks/>
          </p:cNvSpPr>
          <p:nvPr/>
        </p:nvSpPr>
        <p:spPr bwMode="auto">
          <a:xfrm>
            <a:off x="323974" y="1700808"/>
            <a:ext cx="8712522"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rgbClr val="00007D"/>
              </a:buClr>
              <a:buSzPct val="75000"/>
            </a:pPr>
            <a:r>
              <a:rPr lang="zh-CN" altLang="en-US" sz="2000" kern="0">
                <a:solidFill>
                  <a:srgbClr val="000000"/>
                </a:solidFill>
                <a:latin typeface="Times New Roman"/>
                <a:ea typeface="宋体" pitchFamily="2" charset="-122"/>
              </a:rPr>
              <a:t>转移指令采用相对寻址方式，相对偏移量用补码表示，寻址方式定义如下：</a:t>
            </a:r>
          </a:p>
        </p:txBody>
      </p:sp>
      <p:graphicFrame>
        <p:nvGraphicFramePr>
          <p:cNvPr id="8" name="表格 7"/>
          <p:cNvGraphicFramePr>
            <a:graphicFrameLocks noGrp="1"/>
          </p:cNvGraphicFramePr>
          <p:nvPr/>
        </p:nvGraphicFramePr>
        <p:xfrm>
          <a:off x="549897" y="2132261"/>
          <a:ext cx="7992887" cy="1800795"/>
        </p:xfrm>
        <a:graphic>
          <a:graphicData uri="http://schemas.openxmlformats.org/drawingml/2006/table">
            <a:tbl>
              <a:tblPr/>
              <a:tblGrid>
                <a:gridCol w="1008111">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672408">
                  <a:extLst>
                    <a:ext uri="{9D8B030D-6E8A-4147-A177-3AD203B41FA5}">
                      <a16:colId xmlns:a16="http://schemas.microsoft.com/office/drawing/2014/main" val="20003"/>
                    </a:ext>
                  </a:extLst>
                </a:gridCol>
              </a:tblGrid>
              <a:tr h="360159">
                <a:tc>
                  <a:txBody>
                    <a:bodyPr/>
                    <a:lstStyle/>
                    <a:p>
                      <a:pPr algn="ctr">
                        <a:spcAft>
                          <a:spcPts val="0"/>
                        </a:spcAft>
                      </a:pPr>
                      <a:r>
                        <a:rPr lang="en-US" sz="2000" b="1" kern="100">
                          <a:solidFill>
                            <a:srgbClr val="0000FF"/>
                          </a:solidFill>
                          <a:latin typeface="+mn-lt"/>
                          <a:ea typeface="宋体" pitchFamily="2" charset="-122"/>
                        </a:rPr>
                        <a:t>M</a:t>
                      </a:r>
                      <a:r>
                        <a:rPr lang="en-US" altLang="zh-CN" sz="2000" b="1" kern="100" baseline="-25000">
                          <a:solidFill>
                            <a:srgbClr val="0000FF"/>
                          </a:solidFill>
                          <a:latin typeface="+mn-lt"/>
                          <a:ea typeface="宋体" pitchFamily="2" charset="-122"/>
                        </a:rPr>
                        <a:t>S</a:t>
                      </a:r>
                      <a:r>
                        <a:rPr lang="en-US" sz="2000" b="1" kern="100">
                          <a:solidFill>
                            <a:srgbClr val="0000FF"/>
                          </a:solidFill>
                          <a:latin typeface="+mn-lt"/>
                          <a:ea typeface="宋体" pitchFamily="2" charset="-122"/>
                        </a:rPr>
                        <a:t>/M</a:t>
                      </a:r>
                      <a:r>
                        <a:rPr lang="en-US" sz="2000" b="1" kern="100" baseline="-25000">
                          <a:solidFill>
                            <a:srgbClr val="0000FF"/>
                          </a:solidFill>
                          <a:latin typeface="+mn-lt"/>
                          <a:ea typeface="宋体" pitchFamily="2" charset="-122"/>
                        </a:rPr>
                        <a:t>d</a:t>
                      </a:r>
                      <a:endParaRPr lang="zh-CN" sz="2000" b="1" kern="100" baseline="-25000">
                        <a:solidFill>
                          <a:srgbClr val="0000FF"/>
                        </a:solidFill>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寻址方式</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助记符</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含义</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360159">
                <a:tc>
                  <a:txBody>
                    <a:bodyPr/>
                    <a:lstStyle/>
                    <a:p>
                      <a:pPr algn="ctr">
                        <a:spcAft>
                          <a:spcPts val="0"/>
                        </a:spcAft>
                      </a:pPr>
                      <a:r>
                        <a:rPr lang="en-US" sz="2000" b="1" kern="100">
                          <a:latin typeface="+mn-lt"/>
                          <a:ea typeface="宋体" pitchFamily="2" charset="-122"/>
                        </a:rPr>
                        <a:t>00B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60159">
                <a:tc>
                  <a:txBody>
                    <a:bodyPr/>
                    <a:lstStyle/>
                    <a:p>
                      <a:pPr algn="ctr">
                        <a:spcAft>
                          <a:spcPts val="0"/>
                        </a:spcAft>
                      </a:pPr>
                      <a:r>
                        <a:rPr lang="en-US" sz="2000" b="1" kern="100">
                          <a:latin typeface="+mn-lt"/>
                          <a:ea typeface="宋体" pitchFamily="2" charset="-122"/>
                        </a:rPr>
                        <a:t>01B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60159">
                <a:tc>
                  <a:txBody>
                    <a:bodyPr/>
                    <a:lstStyle/>
                    <a:p>
                      <a:pPr algn="ctr">
                        <a:spcAft>
                          <a:spcPts val="0"/>
                        </a:spcAft>
                      </a:pPr>
                      <a:r>
                        <a:rPr lang="en-US" sz="2000" b="1" kern="100">
                          <a:latin typeface="+mn-lt"/>
                          <a:ea typeface="宋体" pitchFamily="2" charset="-122"/>
                        </a:rPr>
                        <a:t>10B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寄存器间接、自增</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r>
                        <a:rPr lang="zh-CN" sz="2000" b="1" kern="100">
                          <a:latin typeface="+mn-lt"/>
                          <a:ea typeface="宋体" pitchFamily="2" charset="-122"/>
                        </a:rPr>
                        <a:t>，</a:t>
                      </a:r>
                      <a:r>
                        <a:rPr lang="en-US" sz="2000" b="1" kern="100">
                          <a:latin typeface="+mn-lt"/>
                          <a:ea typeface="宋体" pitchFamily="2" charset="-122"/>
                        </a:rPr>
                        <a:t>(Rn)+1→Rn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60159">
                <a:tc>
                  <a:txBody>
                    <a:bodyPr/>
                    <a:lstStyle/>
                    <a:p>
                      <a:pPr algn="ctr">
                        <a:spcAft>
                          <a:spcPts val="0"/>
                        </a:spcAft>
                      </a:pPr>
                      <a:r>
                        <a:rPr lang="en-US" sz="2000" b="1" kern="100">
                          <a:latin typeface="+mn-lt"/>
                          <a:ea typeface="宋体" pitchFamily="2" charset="-122"/>
                        </a:rPr>
                        <a:t>11B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相对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D(Rn)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转移目标地址 ＝</a:t>
                      </a:r>
                      <a:r>
                        <a:rPr lang="en-US" sz="2000" b="1" kern="100">
                          <a:latin typeface="+mn-lt"/>
                          <a:ea typeface="宋体" pitchFamily="2" charset="-122"/>
                        </a:rPr>
                        <a:t> (PC)+(Rn)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323528" y="3933056"/>
            <a:ext cx="8640960" cy="720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zh-CN" altLang="en-US" dirty="0">
                <a:solidFill>
                  <a:srgbClr val="000000"/>
                </a:solidFill>
              </a:rPr>
              <a:t>⑶ </a:t>
            </a:r>
            <a:r>
              <a:rPr lang="zh-CN" altLang="en-US" sz="2000" dirty="0">
                <a:solidFill>
                  <a:srgbClr val="000000"/>
                </a:solidFill>
              </a:rPr>
              <a:t>汇编语句：</a:t>
            </a:r>
            <a:r>
              <a:rPr lang="en-US" altLang="zh-CN" dirty="0">
                <a:solidFill>
                  <a:srgbClr val="C00000"/>
                </a:solidFill>
                <a:effectLst>
                  <a:outerShdw blurRad="38100" dist="38100" dir="2700000" algn="tl">
                    <a:srgbClr val="000000">
                      <a:alpha val="43137"/>
                    </a:srgbClr>
                  </a:outerShdw>
                </a:effectLst>
              </a:rPr>
              <a:t>SUB  (R1), (R2)+</a:t>
            </a:r>
            <a:endParaRPr lang="en-US" altLang="zh-CN" sz="2000" dirty="0">
              <a:solidFill>
                <a:srgbClr val="C00000"/>
              </a:solidFill>
              <a:effectLst>
                <a:outerShdw blurRad="38100" dist="38100" dir="2700000" algn="tl">
                  <a:srgbClr val="000000">
                    <a:alpha val="43137"/>
                  </a:srgbClr>
                </a:outerShdw>
              </a:effectLst>
            </a:endParaRPr>
          </a:p>
          <a:p>
            <a:pPr algn="l"/>
            <a:r>
              <a:rPr lang="en-US" altLang="zh-CN" sz="2000" dirty="0">
                <a:solidFill>
                  <a:srgbClr val="000000"/>
                </a:solidFill>
                <a:latin typeface="宋体" pitchFamily="2" charset="-122"/>
                <a:ea typeface="宋体" pitchFamily="2" charset="-122"/>
              </a:rPr>
              <a:t>  (</a:t>
            </a:r>
            <a:r>
              <a:rPr lang="en-US" altLang="zh-CN" sz="2000" dirty="0">
                <a:solidFill>
                  <a:srgbClr val="000000"/>
                </a:solidFill>
                <a:latin typeface="Times New Roman"/>
                <a:ea typeface="宋体" pitchFamily="2" charset="-122"/>
              </a:rPr>
              <a:t>SUB</a:t>
            </a:r>
            <a:r>
              <a:rPr lang="zh-CN" altLang="en-US" sz="2000" dirty="0">
                <a:solidFill>
                  <a:srgbClr val="000000"/>
                </a:solidFill>
                <a:latin typeface="Times New Roman"/>
                <a:ea typeface="宋体" pitchFamily="2" charset="-122"/>
              </a:rPr>
              <a:t>为减法指令助记符；</a:t>
            </a:r>
            <a:r>
              <a:rPr lang="zh-CN" altLang="en-US" sz="2000" dirty="0">
                <a:solidFill>
                  <a:srgbClr val="000000"/>
                </a:solidFill>
                <a:latin typeface="Times New Roman"/>
              </a:rPr>
              <a:t>逗号前为源操作数，逗号后为目的操作数</a:t>
            </a:r>
            <a:r>
              <a:rPr lang="en-US" altLang="zh-CN" sz="2000" dirty="0">
                <a:solidFill>
                  <a:srgbClr val="000000"/>
                </a:solidFill>
                <a:latin typeface="宋体" pitchFamily="2" charset="-122"/>
                <a:ea typeface="宋体" pitchFamily="2" charset="-122"/>
              </a:rPr>
              <a:t>)</a:t>
            </a:r>
            <a:endParaRPr lang="zh-CN" altLang="en-US" sz="2000" kern="0" dirty="0">
              <a:solidFill>
                <a:srgbClr val="000000"/>
              </a:solidFill>
              <a:latin typeface="Times New Roman"/>
              <a:ea typeface="楷体" panose="02010609060101010101" pitchFamily="49" charset="-122"/>
            </a:endParaRPr>
          </a:p>
        </p:txBody>
      </p:sp>
      <p:graphicFrame>
        <p:nvGraphicFramePr>
          <p:cNvPr id="9" name="表格 8"/>
          <p:cNvGraphicFramePr>
            <a:graphicFrameLocks noGrp="1"/>
          </p:cNvGraphicFramePr>
          <p:nvPr/>
        </p:nvGraphicFramePr>
        <p:xfrm>
          <a:off x="4355976" y="4869160"/>
          <a:ext cx="4176464" cy="1296144"/>
        </p:xfrm>
        <a:graphic>
          <a:graphicData uri="http://schemas.openxmlformats.org/drawingml/2006/table">
            <a:tbl>
              <a:tblPr/>
              <a:tblGrid>
                <a:gridCol w="958533">
                  <a:extLst>
                    <a:ext uri="{9D8B030D-6E8A-4147-A177-3AD203B41FA5}">
                      <a16:colId xmlns:a16="http://schemas.microsoft.com/office/drawing/2014/main" val="20000"/>
                    </a:ext>
                  </a:extLst>
                </a:gridCol>
                <a:gridCol w="958533">
                  <a:extLst>
                    <a:ext uri="{9D8B030D-6E8A-4147-A177-3AD203B41FA5}">
                      <a16:colId xmlns:a16="http://schemas.microsoft.com/office/drawing/2014/main" val="20001"/>
                    </a:ext>
                  </a:extLst>
                </a:gridCol>
                <a:gridCol w="1232399">
                  <a:extLst>
                    <a:ext uri="{9D8B030D-6E8A-4147-A177-3AD203B41FA5}">
                      <a16:colId xmlns:a16="http://schemas.microsoft.com/office/drawing/2014/main" val="20002"/>
                    </a:ext>
                  </a:extLst>
                </a:gridCol>
                <a:gridCol w="1026999">
                  <a:extLst>
                    <a:ext uri="{9D8B030D-6E8A-4147-A177-3AD203B41FA5}">
                      <a16:colId xmlns:a16="http://schemas.microsoft.com/office/drawing/2014/main" val="20003"/>
                    </a:ext>
                  </a:extLst>
                </a:gridCol>
              </a:tblGrid>
              <a:tr h="432048">
                <a:tc>
                  <a:txBody>
                    <a:bodyPr/>
                    <a:lstStyle/>
                    <a:p>
                      <a:pPr algn="ctr">
                        <a:spcAft>
                          <a:spcPts val="0"/>
                        </a:spcAft>
                      </a:pPr>
                      <a:r>
                        <a:rPr lang="zh-CN" sz="2000" b="1" kern="100">
                          <a:solidFill>
                            <a:srgbClr val="0000FF"/>
                          </a:solidFill>
                          <a:latin typeface="+mn-lt"/>
                          <a:ea typeface="宋体" pitchFamily="2" charset="-122"/>
                        </a:rPr>
                        <a:t>寄存器</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内存地址</a:t>
                      </a: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432048">
                <a:tc>
                  <a:txBody>
                    <a:bodyPr/>
                    <a:lstStyle/>
                    <a:p>
                      <a:pPr algn="ctr">
                        <a:spcAft>
                          <a:spcPts val="0"/>
                        </a:spcAft>
                      </a:pPr>
                      <a:r>
                        <a:rPr lang="en-US" sz="2000" b="1" kern="100">
                          <a:latin typeface="+mn-lt"/>
                          <a:ea typeface="宋体" pitchFamily="2" charset="-122"/>
                        </a:rPr>
                        <a:t>R1</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9ABCH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432048">
                <a:tc>
                  <a:txBody>
                    <a:bodyPr/>
                    <a:lstStyle/>
                    <a:p>
                      <a:pPr algn="ctr">
                        <a:spcAft>
                          <a:spcPts val="0"/>
                        </a:spcAft>
                      </a:pPr>
                      <a:r>
                        <a:rPr lang="en-US" sz="2000" b="1" kern="100">
                          <a:latin typeface="+mn-lt"/>
                          <a:ea typeface="宋体" pitchFamily="2" charset="-122"/>
                        </a:rPr>
                        <a:t>R2</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6000H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6000H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1234H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bl>
          </a:graphicData>
        </a:graphic>
      </p:graphicFrame>
      <p:sp>
        <p:nvSpPr>
          <p:cNvPr id="11" name="内容占位符 2"/>
          <p:cNvSpPr txBox="1">
            <a:spLocks/>
          </p:cNvSpPr>
          <p:nvPr/>
        </p:nvSpPr>
        <p:spPr bwMode="auto">
          <a:xfrm>
            <a:off x="539552" y="4653136"/>
            <a:ext cx="3744416" cy="165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en-US" altLang="zh-CN" sz="2000" dirty="0">
                <a:solidFill>
                  <a:srgbClr val="FF0066"/>
                </a:solidFill>
              </a:rPr>
              <a:t>a)</a:t>
            </a:r>
            <a:r>
              <a:rPr lang="en-US" altLang="zh-CN" sz="2000" dirty="0">
                <a:solidFill>
                  <a:srgbClr val="000000"/>
                </a:solidFill>
              </a:rPr>
              <a:t> </a:t>
            </a:r>
            <a:r>
              <a:rPr lang="zh-CN" altLang="en-US" sz="2000" dirty="0">
                <a:solidFill>
                  <a:srgbClr val="000000"/>
                </a:solidFill>
              </a:rPr>
              <a:t>若</a:t>
            </a:r>
            <a:r>
              <a:rPr lang="zh-CN" altLang="zh-CN" sz="2000" dirty="0">
                <a:solidFill>
                  <a:srgbClr val="000000"/>
                </a:solidFill>
              </a:rPr>
              <a:t>减法指令操作码为</a:t>
            </a:r>
            <a:r>
              <a:rPr lang="en-US" altLang="zh-CN" sz="2000" dirty="0">
                <a:solidFill>
                  <a:srgbClr val="000000"/>
                </a:solidFill>
              </a:rPr>
              <a:t>001101</a:t>
            </a:r>
            <a:r>
              <a:rPr lang="zh-CN" altLang="zh-CN" sz="2000" dirty="0">
                <a:solidFill>
                  <a:srgbClr val="000000"/>
                </a:solidFill>
              </a:rPr>
              <a:t>，</a:t>
            </a:r>
            <a:r>
              <a:rPr lang="zh-CN" altLang="en-US" sz="2000" dirty="0">
                <a:solidFill>
                  <a:srgbClr val="000000"/>
                </a:solidFill>
              </a:rPr>
              <a:t>写出</a:t>
            </a:r>
            <a:r>
              <a:rPr lang="zh-CN" altLang="zh-CN" sz="2000" dirty="0">
                <a:solidFill>
                  <a:srgbClr val="000000"/>
                </a:solidFill>
              </a:rPr>
              <a:t>该</a:t>
            </a:r>
            <a:r>
              <a:rPr lang="zh-CN" altLang="en-US" sz="2000" dirty="0">
                <a:solidFill>
                  <a:srgbClr val="000000"/>
                </a:solidFill>
              </a:rPr>
              <a:t>汇编语句</a:t>
            </a:r>
            <a:r>
              <a:rPr lang="zh-CN" altLang="zh-CN" sz="2000" dirty="0">
                <a:solidFill>
                  <a:srgbClr val="000000"/>
                </a:solidFill>
              </a:rPr>
              <a:t>的机器码</a:t>
            </a:r>
            <a:r>
              <a:rPr lang="zh-CN" altLang="en-US" sz="2000" dirty="0">
                <a:solidFill>
                  <a:srgbClr val="000000"/>
                </a:solidFill>
              </a:rPr>
              <a:t>。</a:t>
            </a:r>
            <a:endParaRPr lang="en-US" altLang="zh-CN" sz="2000" dirty="0">
              <a:solidFill>
                <a:srgbClr val="000000"/>
              </a:solidFill>
            </a:endParaRPr>
          </a:p>
          <a:p>
            <a:pPr algn="l">
              <a:spcBef>
                <a:spcPts val="600"/>
              </a:spcBef>
            </a:pPr>
            <a:r>
              <a:rPr lang="en-US" altLang="zh-CN" sz="2000" dirty="0">
                <a:solidFill>
                  <a:srgbClr val="FF0066"/>
                </a:solidFill>
              </a:rPr>
              <a:t>b)</a:t>
            </a:r>
            <a:r>
              <a:rPr lang="en-US" altLang="zh-CN" sz="2000" dirty="0">
                <a:solidFill>
                  <a:srgbClr val="000000"/>
                </a:solidFill>
              </a:rPr>
              <a:t> </a:t>
            </a:r>
            <a:r>
              <a:rPr lang="zh-CN" altLang="en-US" sz="2000" dirty="0">
                <a:solidFill>
                  <a:srgbClr val="000000"/>
                </a:solidFill>
              </a:rPr>
              <a:t>该</a:t>
            </a:r>
            <a:r>
              <a:rPr lang="zh-CN" altLang="zh-CN" sz="2000" dirty="0">
                <a:solidFill>
                  <a:srgbClr val="000000"/>
                </a:solidFill>
              </a:rPr>
              <a:t>指令执行后，哪些寄存器和存储单元的内容会改变？改变后的内容为多少？</a:t>
            </a:r>
            <a:endParaRPr lang="zh-CN" altLang="en-US" sz="2000" kern="0" dirty="0">
              <a:solidFill>
                <a:srgbClr val="000000"/>
              </a:solidFill>
              <a:latin typeface="Times New Roman"/>
              <a:ea typeface="楷体" panose="02010609060101010101" pitchFamily="49" charset="-122"/>
            </a:endParaRPr>
          </a:p>
        </p:txBody>
      </p:sp>
      <p:cxnSp>
        <p:nvCxnSpPr>
          <p:cNvPr id="14" name="直接连接符 13"/>
          <p:cNvCxnSpPr/>
          <p:nvPr/>
        </p:nvCxnSpPr>
        <p:spPr bwMode="auto">
          <a:xfrm rot="10800000">
            <a:off x="539552" y="5373216"/>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任意多边形 15"/>
          <p:cNvSpPr/>
          <p:nvPr/>
        </p:nvSpPr>
        <p:spPr bwMode="auto">
          <a:xfrm>
            <a:off x="3678621" y="4858908"/>
            <a:ext cx="672662" cy="51500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a:solidFill>
                <a:srgbClr val="000000"/>
              </a:solidFill>
            </a:endParaRPr>
          </a:p>
        </p:txBody>
      </p:sp>
      <p:sp>
        <p:nvSpPr>
          <p:cNvPr id="17" name="任意多边形 16"/>
          <p:cNvSpPr/>
          <p:nvPr/>
        </p:nvSpPr>
        <p:spPr bwMode="auto">
          <a:xfrm>
            <a:off x="3683314" y="6154353"/>
            <a:ext cx="672662" cy="15496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zh-CN" altLang="en-US">
              <a:solidFill>
                <a:srgbClr val="000000"/>
              </a:solidFill>
            </a:endParaRPr>
          </a:p>
        </p:txBody>
      </p:sp>
      <p:cxnSp>
        <p:nvCxnSpPr>
          <p:cNvPr id="18" name="直接连接符 17"/>
          <p:cNvCxnSpPr/>
          <p:nvPr/>
        </p:nvCxnSpPr>
        <p:spPr bwMode="auto">
          <a:xfrm rot="10800000">
            <a:off x="539552" y="6309320"/>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直接连接符 19"/>
          <p:cNvCxnSpPr/>
          <p:nvPr/>
        </p:nvCxnSpPr>
        <p:spPr bwMode="auto">
          <a:xfrm rot="5400000">
            <a:off x="71500" y="5841268"/>
            <a:ext cx="93610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 name="内容占位符 2"/>
          <p:cNvSpPr txBox="1">
            <a:spLocks/>
          </p:cNvSpPr>
          <p:nvPr/>
        </p:nvSpPr>
        <p:spPr bwMode="auto">
          <a:xfrm>
            <a:off x="493204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（执行前）</a:t>
            </a:r>
          </a:p>
        </p:txBody>
      </p:sp>
      <p:sp>
        <p:nvSpPr>
          <p:cNvPr id="23" name="内容占位符 2"/>
          <p:cNvSpPr txBox="1">
            <a:spLocks/>
          </p:cNvSpPr>
          <p:nvPr/>
        </p:nvSpPr>
        <p:spPr bwMode="auto">
          <a:xfrm>
            <a:off x="720023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（执行前）</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6633"/>
            <a:ext cx="8578850" cy="792088"/>
          </a:xfrm>
        </p:spPr>
        <p:txBody>
          <a:bodyPr/>
          <a:lstStyle/>
          <a:p>
            <a:pPr marL="0" indent="0">
              <a:spcBef>
                <a:spcPts val="0"/>
              </a:spcBef>
              <a:buNone/>
            </a:pPr>
            <a:r>
              <a:rPr lang="en-US" altLang="zh-CN" sz="2000">
                <a:solidFill>
                  <a:srgbClr val="FF0066"/>
                </a:solidFill>
                <a:ea typeface="宋体" pitchFamily="2" charset="-122"/>
              </a:rPr>
              <a:t>【</a:t>
            </a:r>
            <a:r>
              <a:rPr lang="zh-CN" altLang="en-US" sz="2000">
                <a:solidFill>
                  <a:srgbClr val="FF0066"/>
                </a:solidFill>
                <a:ea typeface="宋体" pitchFamily="2" charset="-122"/>
              </a:rPr>
              <a:t>例</a:t>
            </a:r>
            <a:r>
              <a:rPr lang="en-US" altLang="zh-CN" sz="2000">
                <a:solidFill>
                  <a:srgbClr val="FF0066"/>
                </a:solidFill>
                <a:ea typeface="宋体" pitchFamily="2" charset="-122"/>
              </a:rPr>
              <a:t>】</a:t>
            </a:r>
            <a:r>
              <a:rPr lang="zh-CN" altLang="en-US" sz="2000">
                <a:ea typeface="宋体" pitchFamily="2" charset="-122"/>
              </a:rPr>
              <a:t>某计算机</a:t>
            </a:r>
            <a:r>
              <a:rPr lang="zh-CN" altLang="zh-CN" sz="2000">
                <a:ea typeface="宋体" pitchFamily="2" charset="-122"/>
              </a:rPr>
              <a:t>字长</a:t>
            </a:r>
            <a:r>
              <a:rPr lang="en-US" altLang="zh-CN" sz="2000">
                <a:ea typeface="宋体" pitchFamily="2" charset="-122"/>
              </a:rPr>
              <a:t>16</a:t>
            </a:r>
            <a:r>
              <a:rPr lang="zh-CN" altLang="zh-CN" sz="2000">
                <a:ea typeface="宋体" pitchFamily="2" charset="-122"/>
              </a:rPr>
              <a:t>位；主存地址空间为</a:t>
            </a:r>
            <a:r>
              <a:rPr lang="en-US" altLang="zh-CN" sz="2000">
                <a:ea typeface="宋体" pitchFamily="2" charset="-122"/>
              </a:rPr>
              <a:t>128KB</a:t>
            </a:r>
            <a:r>
              <a:rPr lang="zh-CN" altLang="zh-CN" sz="2000">
                <a:ea typeface="宋体" pitchFamily="2" charset="-122"/>
              </a:rPr>
              <a:t>，按字</a:t>
            </a:r>
            <a:r>
              <a:rPr lang="zh-CN" altLang="en-US" sz="2000">
                <a:ea typeface="宋体" pitchFamily="2" charset="-122"/>
              </a:rPr>
              <a:t>编</a:t>
            </a:r>
            <a:r>
              <a:rPr lang="zh-CN" altLang="zh-CN" sz="2000">
                <a:ea typeface="宋体" pitchFamily="2" charset="-122"/>
              </a:rPr>
              <a:t>址；</a:t>
            </a:r>
            <a:br>
              <a:rPr lang="en-US" altLang="zh-CN" sz="2000">
                <a:ea typeface="宋体" pitchFamily="2" charset="-122"/>
              </a:rPr>
            </a:br>
            <a:r>
              <a:rPr lang="zh-CN" altLang="zh-CN" sz="2000">
                <a:ea typeface="宋体" pitchFamily="2" charset="-122"/>
              </a:rPr>
              <a:t>指令为单字长，格式如下：</a:t>
            </a:r>
            <a:endParaRPr lang="zh-CN" altLang="en-US" sz="2000">
              <a:ea typeface="宋体" pitchFamily="2" charset="-122"/>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131</a:t>
            </a:fld>
            <a:endParaRPr lang="en-US" altLang="zh-CN">
              <a:solidFill>
                <a:srgbClr val="000000"/>
              </a:solidFill>
            </a:endParaRPr>
          </a:p>
        </p:txBody>
      </p:sp>
      <p:graphicFrame>
        <p:nvGraphicFramePr>
          <p:cNvPr id="6" name="表格 5"/>
          <p:cNvGraphicFramePr>
            <a:graphicFrameLocks noGrp="1"/>
          </p:cNvGraphicFramePr>
          <p:nvPr/>
        </p:nvGraphicFramePr>
        <p:xfrm>
          <a:off x="549896" y="656104"/>
          <a:ext cx="7982544" cy="1158240"/>
        </p:xfrm>
        <a:graphic>
          <a:graphicData uri="http://schemas.openxmlformats.org/drawingml/2006/table">
            <a:tbl>
              <a:tblPr firstRow="1" bandRow="1">
                <a:tableStyleId>{5940675A-B579-460E-94D1-54222C63F5DA}</a:tableStyleId>
              </a:tblPr>
              <a:tblGrid>
                <a:gridCol w="3442015">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1318219">
                  <a:extLst>
                    <a:ext uri="{9D8B030D-6E8A-4147-A177-3AD203B41FA5}">
                      <a16:colId xmlns:a16="http://schemas.microsoft.com/office/drawing/2014/main" val="20002"/>
                    </a:ext>
                  </a:extLst>
                </a:gridCol>
                <a:gridCol w="1025281">
                  <a:extLst>
                    <a:ext uri="{9D8B030D-6E8A-4147-A177-3AD203B41FA5}">
                      <a16:colId xmlns:a16="http://schemas.microsoft.com/office/drawing/2014/main" val="20003"/>
                    </a:ext>
                  </a:extLst>
                </a:gridCol>
                <a:gridCol w="1171748">
                  <a:extLst>
                    <a:ext uri="{9D8B030D-6E8A-4147-A177-3AD203B41FA5}">
                      <a16:colId xmlns:a16="http://schemas.microsoft.com/office/drawing/2014/main" val="20004"/>
                    </a:ext>
                  </a:extLst>
                </a:gridCol>
              </a:tblGrid>
              <a:tr h="360040">
                <a:tc>
                  <a:txBody>
                    <a:bodyPr/>
                    <a:lstStyle/>
                    <a:p>
                      <a:pPr algn="dist"/>
                      <a:r>
                        <a:rPr lang="en-US" altLang="zh-CN" sz="1800" b="1">
                          <a:latin typeface="+mn-lt"/>
                          <a:ea typeface="宋体" pitchFamily="2" charset="-122"/>
                        </a:rPr>
                        <a:t>15                               19</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9     8</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7       5</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4      3</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2      0</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r>
                        <a:rPr lang="en-US" altLang="zh-CN" sz="2000" b="1">
                          <a:latin typeface="+mn-lt"/>
                          <a:ea typeface="宋体" pitchFamily="2" charset="-122"/>
                        </a:rPr>
                        <a:t>OP</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ctr"/>
                      <a:r>
                        <a:rPr lang="en-US" altLang="zh-CN" sz="2000" b="1">
                          <a:latin typeface="+mn-lt"/>
                          <a:ea typeface="宋体" pitchFamily="2" charset="-122"/>
                        </a:rPr>
                        <a:t>M</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baseline="0">
                          <a:latin typeface="+mn-lt"/>
                          <a:ea typeface="宋体" pitchFamily="2" charset="-122"/>
                        </a:rPr>
                        <a:t>M</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1"/>
                  </a:ext>
                </a:extLst>
              </a:tr>
              <a:tr h="360040">
                <a:tc>
                  <a:txBody>
                    <a:bodyPr/>
                    <a:lstStyle/>
                    <a:p>
                      <a:pPr algn="ct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2000" b="1">
                          <a:solidFill>
                            <a:srgbClr val="C00000"/>
                          </a:solidFill>
                          <a:latin typeface="+mn-lt"/>
                          <a:ea typeface="宋体" pitchFamily="2" charset="-122"/>
                        </a:rPr>
                        <a:t>（源操作数）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a:solidFill>
                            <a:srgbClr val="FF0066"/>
                          </a:solidFill>
                          <a:latin typeface="+mn-lt"/>
                          <a:ea typeface="宋体" pitchFamily="2" charset="-122"/>
                        </a:rPr>
                        <a:t>（目的操作数）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内容占位符 2"/>
          <p:cNvSpPr txBox="1">
            <a:spLocks/>
          </p:cNvSpPr>
          <p:nvPr/>
        </p:nvSpPr>
        <p:spPr bwMode="auto">
          <a:xfrm>
            <a:off x="323974" y="1700808"/>
            <a:ext cx="8712522"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rgbClr val="00007D"/>
              </a:buClr>
              <a:buSzPct val="75000"/>
            </a:pPr>
            <a:r>
              <a:rPr lang="zh-CN" altLang="en-US" sz="2000" kern="0">
                <a:solidFill>
                  <a:srgbClr val="000000"/>
                </a:solidFill>
                <a:latin typeface="Times New Roman"/>
                <a:ea typeface="宋体" pitchFamily="2" charset="-122"/>
              </a:rPr>
              <a:t>转移指令采用相对寻址方式，相对偏移量用补码表示，寻址方式定义如下：</a:t>
            </a:r>
          </a:p>
        </p:txBody>
      </p:sp>
      <p:graphicFrame>
        <p:nvGraphicFramePr>
          <p:cNvPr id="8" name="表格 7"/>
          <p:cNvGraphicFramePr>
            <a:graphicFrameLocks noGrp="1"/>
          </p:cNvGraphicFramePr>
          <p:nvPr/>
        </p:nvGraphicFramePr>
        <p:xfrm>
          <a:off x="549897" y="2132261"/>
          <a:ext cx="7992887" cy="1800795"/>
        </p:xfrm>
        <a:graphic>
          <a:graphicData uri="http://schemas.openxmlformats.org/drawingml/2006/table">
            <a:tbl>
              <a:tblPr/>
              <a:tblGrid>
                <a:gridCol w="1008111">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672408">
                  <a:extLst>
                    <a:ext uri="{9D8B030D-6E8A-4147-A177-3AD203B41FA5}">
                      <a16:colId xmlns:a16="http://schemas.microsoft.com/office/drawing/2014/main" val="20003"/>
                    </a:ext>
                  </a:extLst>
                </a:gridCol>
              </a:tblGrid>
              <a:tr h="360159">
                <a:tc>
                  <a:txBody>
                    <a:bodyPr/>
                    <a:lstStyle/>
                    <a:p>
                      <a:pPr algn="ctr">
                        <a:spcAft>
                          <a:spcPts val="0"/>
                        </a:spcAft>
                      </a:pPr>
                      <a:r>
                        <a:rPr lang="en-US" sz="2000" b="1" kern="100">
                          <a:solidFill>
                            <a:srgbClr val="0000FF"/>
                          </a:solidFill>
                          <a:latin typeface="+mn-lt"/>
                          <a:ea typeface="宋体" pitchFamily="2" charset="-122"/>
                        </a:rPr>
                        <a:t>M</a:t>
                      </a:r>
                      <a:r>
                        <a:rPr lang="en-US" altLang="zh-CN" sz="2000" b="1" kern="100" baseline="-25000">
                          <a:solidFill>
                            <a:srgbClr val="0000FF"/>
                          </a:solidFill>
                          <a:latin typeface="+mn-lt"/>
                          <a:ea typeface="宋体" pitchFamily="2" charset="-122"/>
                        </a:rPr>
                        <a:t>S</a:t>
                      </a:r>
                      <a:r>
                        <a:rPr lang="en-US" sz="2000" b="1" kern="100">
                          <a:solidFill>
                            <a:srgbClr val="0000FF"/>
                          </a:solidFill>
                          <a:latin typeface="+mn-lt"/>
                          <a:ea typeface="宋体" pitchFamily="2" charset="-122"/>
                        </a:rPr>
                        <a:t>/M</a:t>
                      </a:r>
                      <a:r>
                        <a:rPr lang="en-US" sz="2000" b="1" kern="100" baseline="-25000">
                          <a:solidFill>
                            <a:srgbClr val="0000FF"/>
                          </a:solidFill>
                          <a:latin typeface="+mn-lt"/>
                          <a:ea typeface="宋体" pitchFamily="2" charset="-122"/>
                        </a:rPr>
                        <a:t>d</a:t>
                      </a:r>
                      <a:endParaRPr lang="zh-CN" sz="2000" b="1" kern="100" baseline="-25000">
                        <a:solidFill>
                          <a:srgbClr val="0000FF"/>
                        </a:solidFill>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寻址方式</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助记符</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含义</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360159">
                <a:tc>
                  <a:txBody>
                    <a:bodyPr/>
                    <a:lstStyle/>
                    <a:p>
                      <a:pPr algn="ctr">
                        <a:spcAft>
                          <a:spcPts val="0"/>
                        </a:spcAft>
                      </a:pPr>
                      <a:r>
                        <a:rPr lang="en-US" sz="2000" b="1" kern="100">
                          <a:latin typeface="+mn-lt"/>
                          <a:ea typeface="宋体" pitchFamily="2" charset="-122"/>
                        </a:rPr>
                        <a:t>00B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60159">
                <a:tc>
                  <a:txBody>
                    <a:bodyPr/>
                    <a:lstStyle/>
                    <a:p>
                      <a:pPr algn="ctr">
                        <a:spcAft>
                          <a:spcPts val="0"/>
                        </a:spcAft>
                      </a:pPr>
                      <a:r>
                        <a:rPr lang="en-US" sz="2000" b="1" kern="100">
                          <a:latin typeface="+mn-lt"/>
                          <a:ea typeface="宋体" pitchFamily="2" charset="-122"/>
                        </a:rPr>
                        <a:t>01B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60159">
                <a:tc>
                  <a:txBody>
                    <a:bodyPr/>
                    <a:lstStyle/>
                    <a:p>
                      <a:pPr algn="ctr">
                        <a:spcAft>
                          <a:spcPts val="0"/>
                        </a:spcAft>
                      </a:pPr>
                      <a:r>
                        <a:rPr lang="en-US" sz="2000" b="1" kern="100">
                          <a:latin typeface="+mn-lt"/>
                          <a:ea typeface="宋体" pitchFamily="2" charset="-122"/>
                        </a:rPr>
                        <a:t>10B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寄存器间接、自增</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r>
                        <a:rPr lang="zh-CN" sz="2000" b="1" kern="100">
                          <a:latin typeface="+mn-lt"/>
                          <a:ea typeface="宋体" pitchFamily="2" charset="-122"/>
                        </a:rPr>
                        <a:t>，</a:t>
                      </a:r>
                      <a:r>
                        <a:rPr lang="en-US" sz="2000" b="1" kern="100">
                          <a:latin typeface="+mn-lt"/>
                          <a:ea typeface="宋体" pitchFamily="2" charset="-122"/>
                        </a:rPr>
                        <a:t>(Rn)+1→Rn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60159">
                <a:tc>
                  <a:txBody>
                    <a:bodyPr/>
                    <a:lstStyle/>
                    <a:p>
                      <a:pPr algn="ctr">
                        <a:spcAft>
                          <a:spcPts val="0"/>
                        </a:spcAft>
                      </a:pPr>
                      <a:r>
                        <a:rPr lang="en-US" sz="2000" b="1" kern="100">
                          <a:latin typeface="+mn-lt"/>
                          <a:ea typeface="宋体" pitchFamily="2" charset="-122"/>
                        </a:rPr>
                        <a:t>11B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相对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D(Rn)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转移目标地址 ＝</a:t>
                      </a:r>
                      <a:r>
                        <a:rPr lang="en-US" sz="2000" b="1" kern="100">
                          <a:latin typeface="+mn-lt"/>
                          <a:ea typeface="宋体" pitchFamily="2" charset="-122"/>
                        </a:rPr>
                        <a:t> (PC)+(Rn)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323528" y="3933056"/>
            <a:ext cx="8640960" cy="720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zh-CN" altLang="en-US" dirty="0">
                <a:solidFill>
                  <a:srgbClr val="000000"/>
                </a:solidFill>
              </a:rPr>
              <a:t>⑶ </a:t>
            </a:r>
            <a:r>
              <a:rPr lang="zh-CN" altLang="en-US" sz="2000" dirty="0">
                <a:solidFill>
                  <a:srgbClr val="000000"/>
                </a:solidFill>
              </a:rPr>
              <a:t>汇编语句：</a:t>
            </a:r>
            <a:r>
              <a:rPr lang="en-US" altLang="zh-CN" dirty="0">
                <a:solidFill>
                  <a:srgbClr val="C00000"/>
                </a:solidFill>
                <a:effectLst>
                  <a:outerShdw blurRad="38100" dist="38100" dir="2700000" algn="tl">
                    <a:srgbClr val="000000">
                      <a:alpha val="43137"/>
                    </a:srgbClr>
                  </a:outerShdw>
                </a:effectLst>
              </a:rPr>
              <a:t>SUB  (R1), (R2)+</a:t>
            </a:r>
            <a:endParaRPr lang="en-US" altLang="zh-CN" sz="2000" dirty="0">
              <a:solidFill>
                <a:srgbClr val="C00000"/>
              </a:solidFill>
              <a:effectLst>
                <a:outerShdw blurRad="38100" dist="38100" dir="2700000" algn="tl">
                  <a:srgbClr val="000000">
                    <a:alpha val="43137"/>
                  </a:srgbClr>
                </a:outerShdw>
              </a:effectLst>
            </a:endParaRPr>
          </a:p>
          <a:p>
            <a:pPr algn="l"/>
            <a:r>
              <a:rPr lang="en-US" altLang="zh-CN" sz="2000" dirty="0">
                <a:solidFill>
                  <a:srgbClr val="000000"/>
                </a:solidFill>
                <a:latin typeface="宋体" pitchFamily="2" charset="-122"/>
                <a:ea typeface="宋体" pitchFamily="2" charset="-122"/>
              </a:rPr>
              <a:t>  (</a:t>
            </a:r>
            <a:r>
              <a:rPr lang="en-US" altLang="zh-CN" sz="2000" dirty="0">
                <a:solidFill>
                  <a:srgbClr val="000000"/>
                </a:solidFill>
                <a:latin typeface="Times New Roman"/>
                <a:ea typeface="宋体" pitchFamily="2" charset="-122"/>
              </a:rPr>
              <a:t>SUB</a:t>
            </a:r>
            <a:r>
              <a:rPr lang="zh-CN" altLang="en-US" sz="2000" dirty="0">
                <a:solidFill>
                  <a:srgbClr val="000000"/>
                </a:solidFill>
                <a:latin typeface="Times New Roman"/>
                <a:ea typeface="宋体" pitchFamily="2" charset="-122"/>
              </a:rPr>
              <a:t>为减法指令助记符；</a:t>
            </a:r>
            <a:r>
              <a:rPr lang="zh-CN" altLang="en-US" sz="2000" dirty="0">
                <a:solidFill>
                  <a:srgbClr val="000000"/>
                </a:solidFill>
                <a:latin typeface="Times New Roman"/>
              </a:rPr>
              <a:t>逗号前为源操作数，逗号后为目的操作数</a:t>
            </a:r>
            <a:r>
              <a:rPr lang="en-US" altLang="zh-CN" sz="2000" dirty="0">
                <a:solidFill>
                  <a:srgbClr val="000000"/>
                </a:solidFill>
                <a:latin typeface="宋体" pitchFamily="2" charset="-122"/>
                <a:ea typeface="宋体" pitchFamily="2" charset="-122"/>
              </a:rPr>
              <a:t>)</a:t>
            </a:r>
            <a:endParaRPr lang="zh-CN" altLang="en-US" sz="2000" kern="0" dirty="0">
              <a:solidFill>
                <a:srgbClr val="000000"/>
              </a:solidFill>
              <a:latin typeface="Times New Roman"/>
              <a:ea typeface="楷体" panose="02010609060101010101" pitchFamily="49" charset="-122"/>
            </a:endParaRPr>
          </a:p>
        </p:txBody>
      </p:sp>
      <p:graphicFrame>
        <p:nvGraphicFramePr>
          <p:cNvPr id="9" name="表格 8"/>
          <p:cNvGraphicFramePr>
            <a:graphicFrameLocks noGrp="1"/>
          </p:cNvGraphicFramePr>
          <p:nvPr/>
        </p:nvGraphicFramePr>
        <p:xfrm>
          <a:off x="4355976" y="4869160"/>
          <a:ext cx="4176464" cy="1296144"/>
        </p:xfrm>
        <a:graphic>
          <a:graphicData uri="http://schemas.openxmlformats.org/drawingml/2006/table">
            <a:tbl>
              <a:tblPr/>
              <a:tblGrid>
                <a:gridCol w="958533">
                  <a:extLst>
                    <a:ext uri="{9D8B030D-6E8A-4147-A177-3AD203B41FA5}">
                      <a16:colId xmlns:a16="http://schemas.microsoft.com/office/drawing/2014/main" val="20000"/>
                    </a:ext>
                  </a:extLst>
                </a:gridCol>
                <a:gridCol w="958533">
                  <a:extLst>
                    <a:ext uri="{9D8B030D-6E8A-4147-A177-3AD203B41FA5}">
                      <a16:colId xmlns:a16="http://schemas.microsoft.com/office/drawing/2014/main" val="20001"/>
                    </a:ext>
                  </a:extLst>
                </a:gridCol>
                <a:gridCol w="1232399">
                  <a:extLst>
                    <a:ext uri="{9D8B030D-6E8A-4147-A177-3AD203B41FA5}">
                      <a16:colId xmlns:a16="http://schemas.microsoft.com/office/drawing/2014/main" val="20002"/>
                    </a:ext>
                  </a:extLst>
                </a:gridCol>
                <a:gridCol w="1026999">
                  <a:extLst>
                    <a:ext uri="{9D8B030D-6E8A-4147-A177-3AD203B41FA5}">
                      <a16:colId xmlns:a16="http://schemas.microsoft.com/office/drawing/2014/main" val="20003"/>
                    </a:ext>
                  </a:extLst>
                </a:gridCol>
              </a:tblGrid>
              <a:tr h="432048">
                <a:tc>
                  <a:txBody>
                    <a:bodyPr/>
                    <a:lstStyle/>
                    <a:p>
                      <a:pPr algn="ctr">
                        <a:spcAft>
                          <a:spcPts val="0"/>
                        </a:spcAft>
                      </a:pPr>
                      <a:r>
                        <a:rPr lang="zh-CN" sz="2000" b="1" kern="100">
                          <a:solidFill>
                            <a:srgbClr val="0000FF"/>
                          </a:solidFill>
                          <a:latin typeface="+mn-lt"/>
                          <a:ea typeface="宋体" pitchFamily="2" charset="-122"/>
                        </a:rPr>
                        <a:t>寄存器</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内存地址</a:t>
                      </a: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432048">
                <a:tc>
                  <a:txBody>
                    <a:bodyPr/>
                    <a:lstStyle/>
                    <a:p>
                      <a:pPr algn="ctr">
                        <a:spcAft>
                          <a:spcPts val="0"/>
                        </a:spcAft>
                      </a:pPr>
                      <a:r>
                        <a:rPr lang="en-US" sz="2000" b="1" kern="100">
                          <a:latin typeface="+mn-lt"/>
                          <a:ea typeface="宋体" pitchFamily="2" charset="-122"/>
                        </a:rPr>
                        <a:t>R1</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9ABCH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432048">
                <a:tc>
                  <a:txBody>
                    <a:bodyPr/>
                    <a:lstStyle/>
                    <a:p>
                      <a:pPr algn="ctr">
                        <a:spcAft>
                          <a:spcPts val="0"/>
                        </a:spcAft>
                      </a:pPr>
                      <a:r>
                        <a:rPr lang="en-US" sz="2000" b="1" kern="100">
                          <a:latin typeface="+mn-lt"/>
                          <a:ea typeface="宋体" pitchFamily="2" charset="-122"/>
                        </a:rPr>
                        <a:t>R2</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6000H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6000H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1234H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bl>
          </a:graphicData>
        </a:graphic>
      </p:graphicFrame>
      <p:sp>
        <p:nvSpPr>
          <p:cNvPr id="11" name="内容占位符 2"/>
          <p:cNvSpPr txBox="1">
            <a:spLocks/>
          </p:cNvSpPr>
          <p:nvPr/>
        </p:nvSpPr>
        <p:spPr bwMode="auto">
          <a:xfrm>
            <a:off x="539552" y="4653136"/>
            <a:ext cx="3744416" cy="165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en-US" altLang="zh-CN" sz="2000" dirty="0">
                <a:solidFill>
                  <a:srgbClr val="FF0066"/>
                </a:solidFill>
              </a:rPr>
              <a:t>a)</a:t>
            </a:r>
            <a:r>
              <a:rPr lang="en-US" altLang="zh-CN" sz="2000" dirty="0">
                <a:solidFill>
                  <a:srgbClr val="000000"/>
                </a:solidFill>
              </a:rPr>
              <a:t> </a:t>
            </a:r>
            <a:r>
              <a:rPr lang="zh-CN" altLang="en-US" sz="2000" dirty="0">
                <a:solidFill>
                  <a:srgbClr val="000000"/>
                </a:solidFill>
              </a:rPr>
              <a:t>若</a:t>
            </a:r>
            <a:r>
              <a:rPr lang="zh-CN" altLang="zh-CN" sz="2000" dirty="0">
                <a:solidFill>
                  <a:srgbClr val="000000"/>
                </a:solidFill>
              </a:rPr>
              <a:t>减法指令操作码为</a:t>
            </a:r>
            <a:r>
              <a:rPr lang="en-US" altLang="zh-CN" sz="2000" dirty="0">
                <a:solidFill>
                  <a:srgbClr val="000000"/>
                </a:solidFill>
              </a:rPr>
              <a:t>001101</a:t>
            </a:r>
            <a:r>
              <a:rPr lang="zh-CN" altLang="zh-CN" sz="2000" dirty="0">
                <a:solidFill>
                  <a:srgbClr val="000000"/>
                </a:solidFill>
              </a:rPr>
              <a:t>，</a:t>
            </a:r>
            <a:r>
              <a:rPr lang="zh-CN" altLang="en-US" sz="2000" dirty="0">
                <a:solidFill>
                  <a:srgbClr val="000000"/>
                </a:solidFill>
              </a:rPr>
              <a:t>写出</a:t>
            </a:r>
            <a:r>
              <a:rPr lang="zh-CN" altLang="zh-CN" sz="2000" dirty="0">
                <a:solidFill>
                  <a:srgbClr val="000000"/>
                </a:solidFill>
              </a:rPr>
              <a:t>该</a:t>
            </a:r>
            <a:r>
              <a:rPr lang="zh-CN" altLang="en-US" sz="2000" dirty="0">
                <a:solidFill>
                  <a:srgbClr val="000000"/>
                </a:solidFill>
              </a:rPr>
              <a:t>汇编语句</a:t>
            </a:r>
            <a:r>
              <a:rPr lang="zh-CN" altLang="zh-CN" sz="2000" dirty="0">
                <a:solidFill>
                  <a:srgbClr val="000000"/>
                </a:solidFill>
              </a:rPr>
              <a:t>的</a:t>
            </a:r>
            <a:r>
              <a:rPr lang="zh-CN" altLang="zh-CN" sz="2000" dirty="0">
                <a:solidFill>
                  <a:srgbClr val="C00000"/>
                </a:solidFill>
              </a:rPr>
              <a:t>机器码</a:t>
            </a:r>
            <a:r>
              <a:rPr lang="zh-CN" altLang="en-US" sz="2000" dirty="0">
                <a:solidFill>
                  <a:srgbClr val="000000"/>
                </a:solidFill>
              </a:rPr>
              <a:t>。</a:t>
            </a:r>
            <a:endParaRPr lang="en-US" altLang="zh-CN" sz="2000" dirty="0">
              <a:solidFill>
                <a:srgbClr val="000000"/>
              </a:solidFill>
            </a:endParaRPr>
          </a:p>
          <a:p>
            <a:pPr algn="l">
              <a:spcBef>
                <a:spcPts val="600"/>
              </a:spcBef>
            </a:pPr>
            <a:r>
              <a:rPr lang="en-US" altLang="zh-CN" sz="2000" dirty="0">
                <a:solidFill>
                  <a:srgbClr val="FF0066"/>
                </a:solidFill>
              </a:rPr>
              <a:t>b)</a:t>
            </a:r>
            <a:r>
              <a:rPr lang="en-US" altLang="zh-CN" sz="2000" dirty="0">
                <a:solidFill>
                  <a:srgbClr val="000000"/>
                </a:solidFill>
              </a:rPr>
              <a:t> </a:t>
            </a:r>
            <a:r>
              <a:rPr lang="zh-CN" altLang="en-US" sz="2000" dirty="0">
                <a:solidFill>
                  <a:srgbClr val="000000"/>
                </a:solidFill>
              </a:rPr>
              <a:t>该</a:t>
            </a:r>
            <a:r>
              <a:rPr lang="zh-CN" altLang="zh-CN" sz="2000" dirty="0">
                <a:solidFill>
                  <a:srgbClr val="000000"/>
                </a:solidFill>
              </a:rPr>
              <a:t>指令执行后，哪些寄存器和存储单元的内容会改变？改变后的内容为多少？</a:t>
            </a:r>
            <a:endParaRPr lang="zh-CN" altLang="en-US" sz="2000" kern="0" dirty="0">
              <a:solidFill>
                <a:srgbClr val="000000"/>
              </a:solidFill>
              <a:latin typeface="Times New Roman"/>
              <a:ea typeface="楷体" panose="02010609060101010101" pitchFamily="49" charset="-122"/>
            </a:endParaRPr>
          </a:p>
        </p:txBody>
      </p:sp>
      <p:cxnSp>
        <p:nvCxnSpPr>
          <p:cNvPr id="14" name="直接连接符 13"/>
          <p:cNvCxnSpPr/>
          <p:nvPr/>
        </p:nvCxnSpPr>
        <p:spPr bwMode="auto">
          <a:xfrm rot="10800000">
            <a:off x="539552" y="5373216"/>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任意多边形 15"/>
          <p:cNvSpPr/>
          <p:nvPr/>
        </p:nvSpPr>
        <p:spPr bwMode="auto">
          <a:xfrm>
            <a:off x="3678621" y="4858908"/>
            <a:ext cx="672662" cy="51500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a:solidFill>
                <a:srgbClr val="000000"/>
              </a:solidFill>
            </a:endParaRPr>
          </a:p>
        </p:txBody>
      </p:sp>
      <p:sp>
        <p:nvSpPr>
          <p:cNvPr id="17" name="任意多边形 16"/>
          <p:cNvSpPr/>
          <p:nvPr/>
        </p:nvSpPr>
        <p:spPr bwMode="auto">
          <a:xfrm>
            <a:off x="3683314" y="6154353"/>
            <a:ext cx="672662" cy="15496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zh-CN" altLang="en-US">
              <a:solidFill>
                <a:srgbClr val="000000"/>
              </a:solidFill>
            </a:endParaRPr>
          </a:p>
        </p:txBody>
      </p:sp>
      <p:cxnSp>
        <p:nvCxnSpPr>
          <p:cNvPr id="18" name="直接连接符 17"/>
          <p:cNvCxnSpPr/>
          <p:nvPr/>
        </p:nvCxnSpPr>
        <p:spPr bwMode="auto">
          <a:xfrm rot="10800000">
            <a:off x="539552" y="6309320"/>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直接连接符 19"/>
          <p:cNvCxnSpPr/>
          <p:nvPr/>
        </p:nvCxnSpPr>
        <p:spPr bwMode="auto">
          <a:xfrm rot="5400000">
            <a:off x="71500" y="5841268"/>
            <a:ext cx="93610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 name="内容占位符 2"/>
          <p:cNvSpPr txBox="1">
            <a:spLocks/>
          </p:cNvSpPr>
          <p:nvPr/>
        </p:nvSpPr>
        <p:spPr bwMode="auto">
          <a:xfrm>
            <a:off x="493204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（执行前）</a:t>
            </a:r>
          </a:p>
        </p:txBody>
      </p:sp>
      <p:sp>
        <p:nvSpPr>
          <p:cNvPr id="23" name="内容占位符 2"/>
          <p:cNvSpPr txBox="1">
            <a:spLocks/>
          </p:cNvSpPr>
          <p:nvPr/>
        </p:nvSpPr>
        <p:spPr bwMode="auto">
          <a:xfrm>
            <a:off x="720023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（执行前）</a:t>
            </a:r>
          </a:p>
        </p:txBody>
      </p:sp>
      <p:sp>
        <p:nvSpPr>
          <p:cNvPr id="19" name="TextBox 18"/>
          <p:cNvSpPr txBox="1"/>
          <p:nvPr/>
        </p:nvSpPr>
        <p:spPr>
          <a:xfrm>
            <a:off x="4139952" y="4335487"/>
            <a:ext cx="4752528" cy="461665"/>
          </a:xfrm>
          <a:prstGeom prst="rect">
            <a:avLst/>
          </a:prstGeom>
          <a:solidFill>
            <a:srgbClr val="FFFF99"/>
          </a:solidFill>
          <a:ln w="19050">
            <a:solidFill>
              <a:srgbClr val="FF6600"/>
            </a:solidFill>
          </a:ln>
          <a:effectLst>
            <a:glow rad="228600">
              <a:schemeClr val="accent4">
                <a:satMod val="175000"/>
                <a:alpha val="40000"/>
              </a:schemeClr>
            </a:glow>
          </a:effectLst>
        </p:spPr>
        <p:txBody>
          <a:bodyPr wrap="square" rtlCol="0">
            <a:spAutoFit/>
          </a:bodyPr>
          <a:lstStyle/>
          <a:p>
            <a:r>
              <a:rPr lang="en-US" altLang="zh-CN">
                <a:solidFill>
                  <a:srgbClr val="C00000"/>
                </a:solidFill>
              </a:rPr>
              <a:t>001101 01 001 10 010 B</a:t>
            </a:r>
            <a:r>
              <a:rPr lang="zh-CN" altLang="zh-CN">
                <a:solidFill>
                  <a:srgbClr val="C00000"/>
                </a:solidFill>
              </a:rPr>
              <a:t>，即</a:t>
            </a:r>
            <a:r>
              <a:rPr lang="en-US" altLang="zh-CN">
                <a:solidFill>
                  <a:srgbClr val="C00000"/>
                </a:solidFill>
              </a:rPr>
              <a:t>3532H</a:t>
            </a:r>
            <a:endParaRPr lang="zh-CN" altLang="en-US">
              <a:solidFill>
                <a:srgbClr val="C00000"/>
              </a:solidFill>
            </a:endParaRPr>
          </a:p>
        </p:txBody>
      </p:sp>
      <p:sp>
        <p:nvSpPr>
          <p:cNvPr id="21" name="任意多边形 20"/>
          <p:cNvSpPr/>
          <p:nvPr/>
        </p:nvSpPr>
        <p:spPr bwMode="auto">
          <a:xfrm>
            <a:off x="3520966" y="4792717"/>
            <a:ext cx="690994" cy="364475"/>
          </a:xfrm>
          <a:custGeom>
            <a:avLst/>
            <a:gdLst>
              <a:gd name="connsiteX0" fmla="*/ 0 w 756744"/>
              <a:gd name="connsiteY0" fmla="*/ 315311 h 325821"/>
              <a:gd name="connsiteX1" fmla="*/ 493986 w 756744"/>
              <a:gd name="connsiteY1" fmla="*/ 273269 h 325821"/>
              <a:gd name="connsiteX2" fmla="*/ 756744 w 756744"/>
              <a:gd name="connsiteY2" fmla="*/ 0 h 325821"/>
            </a:gdLst>
            <a:ahLst/>
            <a:cxnLst>
              <a:cxn ang="0">
                <a:pos x="connsiteX0" y="connsiteY0"/>
              </a:cxn>
              <a:cxn ang="0">
                <a:pos x="connsiteX1" y="connsiteY1"/>
              </a:cxn>
              <a:cxn ang="0">
                <a:pos x="connsiteX2" y="connsiteY2"/>
              </a:cxn>
            </a:cxnLst>
            <a:rect l="l" t="t" r="r" b="b"/>
            <a:pathLst>
              <a:path w="756744" h="325821">
                <a:moveTo>
                  <a:pt x="0" y="315311"/>
                </a:moveTo>
                <a:cubicBezTo>
                  <a:pt x="183931" y="320566"/>
                  <a:pt x="367862" y="325821"/>
                  <a:pt x="493986" y="273269"/>
                </a:cubicBezTo>
                <a:cubicBezTo>
                  <a:pt x="620110" y="220717"/>
                  <a:pt x="688427" y="110358"/>
                  <a:pt x="756744" y="0"/>
                </a:cubicBezTo>
              </a:path>
            </a:pathLst>
          </a:custGeom>
          <a:no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endParaRPr lang="zh-CN" altLang="en-US">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upRight)">
                                      <p:cBhvr>
                                        <p:cTn id="7" dur="500"/>
                                        <p:tgtEl>
                                          <p:spTgt spid="2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6633"/>
            <a:ext cx="8578850" cy="792088"/>
          </a:xfrm>
        </p:spPr>
        <p:txBody>
          <a:bodyPr/>
          <a:lstStyle/>
          <a:p>
            <a:pPr marL="0" indent="0">
              <a:spcBef>
                <a:spcPts val="0"/>
              </a:spcBef>
              <a:buNone/>
            </a:pPr>
            <a:r>
              <a:rPr lang="en-US" altLang="zh-CN" sz="2000">
                <a:solidFill>
                  <a:srgbClr val="FF0066"/>
                </a:solidFill>
                <a:ea typeface="宋体" pitchFamily="2" charset="-122"/>
              </a:rPr>
              <a:t>【</a:t>
            </a:r>
            <a:r>
              <a:rPr lang="zh-CN" altLang="en-US" sz="2000">
                <a:solidFill>
                  <a:srgbClr val="FF0066"/>
                </a:solidFill>
                <a:ea typeface="宋体" pitchFamily="2" charset="-122"/>
              </a:rPr>
              <a:t>例</a:t>
            </a:r>
            <a:r>
              <a:rPr lang="en-US" altLang="zh-CN" sz="2000">
                <a:solidFill>
                  <a:srgbClr val="FF0066"/>
                </a:solidFill>
                <a:ea typeface="宋体" pitchFamily="2" charset="-122"/>
              </a:rPr>
              <a:t>】</a:t>
            </a:r>
            <a:r>
              <a:rPr lang="zh-CN" altLang="en-US" sz="2000">
                <a:ea typeface="宋体" pitchFamily="2" charset="-122"/>
              </a:rPr>
              <a:t>某计算机</a:t>
            </a:r>
            <a:r>
              <a:rPr lang="zh-CN" altLang="zh-CN" sz="2000">
                <a:ea typeface="宋体" pitchFamily="2" charset="-122"/>
              </a:rPr>
              <a:t>字长</a:t>
            </a:r>
            <a:r>
              <a:rPr lang="en-US" altLang="zh-CN" sz="2000">
                <a:ea typeface="宋体" pitchFamily="2" charset="-122"/>
              </a:rPr>
              <a:t>16</a:t>
            </a:r>
            <a:r>
              <a:rPr lang="zh-CN" altLang="zh-CN" sz="2000">
                <a:ea typeface="宋体" pitchFamily="2" charset="-122"/>
              </a:rPr>
              <a:t>位；主存地址空间为</a:t>
            </a:r>
            <a:r>
              <a:rPr lang="en-US" altLang="zh-CN" sz="2000">
                <a:ea typeface="宋体" pitchFamily="2" charset="-122"/>
              </a:rPr>
              <a:t>128KB</a:t>
            </a:r>
            <a:r>
              <a:rPr lang="zh-CN" altLang="zh-CN" sz="2000">
                <a:ea typeface="宋体" pitchFamily="2" charset="-122"/>
              </a:rPr>
              <a:t>，按字</a:t>
            </a:r>
            <a:r>
              <a:rPr lang="zh-CN" altLang="en-US" sz="2000">
                <a:ea typeface="宋体" pitchFamily="2" charset="-122"/>
              </a:rPr>
              <a:t>编</a:t>
            </a:r>
            <a:r>
              <a:rPr lang="zh-CN" altLang="zh-CN" sz="2000">
                <a:ea typeface="宋体" pitchFamily="2" charset="-122"/>
              </a:rPr>
              <a:t>址；</a:t>
            </a:r>
            <a:br>
              <a:rPr lang="en-US" altLang="zh-CN" sz="2000">
                <a:ea typeface="宋体" pitchFamily="2" charset="-122"/>
              </a:rPr>
            </a:br>
            <a:r>
              <a:rPr lang="zh-CN" altLang="zh-CN" sz="2000">
                <a:ea typeface="宋体" pitchFamily="2" charset="-122"/>
              </a:rPr>
              <a:t>指令为单字长，格式如下：</a:t>
            </a:r>
            <a:endParaRPr lang="zh-CN" altLang="en-US" sz="2000">
              <a:ea typeface="宋体" pitchFamily="2" charset="-122"/>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132</a:t>
            </a:fld>
            <a:endParaRPr lang="en-US" altLang="zh-CN">
              <a:solidFill>
                <a:srgbClr val="000000"/>
              </a:solidFill>
            </a:endParaRPr>
          </a:p>
        </p:txBody>
      </p:sp>
      <p:graphicFrame>
        <p:nvGraphicFramePr>
          <p:cNvPr id="6" name="表格 5"/>
          <p:cNvGraphicFramePr>
            <a:graphicFrameLocks noGrp="1"/>
          </p:cNvGraphicFramePr>
          <p:nvPr/>
        </p:nvGraphicFramePr>
        <p:xfrm>
          <a:off x="549896" y="656104"/>
          <a:ext cx="7982544" cy="1158240"/>
        </p:xfrm>
        <a:graphic>
          <a:graphicData uri="http://schemas.openxmlformats.org/drawingml/2006/table">
            <a:tbl>
              <a:tblPr firstRow="1" bandRow="1">
                <a:tableStyleId>{5940675A-B579-460E-94D1-54222C63F5DA}</a:tableStyleId>
              </a:tblPr>
              <a:tblGrid>
                <a:gridCol w="3442015">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1318219">
                  <a:extLst>
                    <a:ext uri="{9D8B030D-6E8A-4147-A177-3AD203B41FA5}">
                      <a16:colId xmlns:a16="http://schemas.microsoft.com/office/drawing/2014/main" val="20002"/>
                    </a:ext>
                  </a:extLst>
                </a:gridCol>
                <a:gridCol w="1025281">
                  <a:extLst>
                    <a:ext uri="{9D8B030D-6E8A-4147-A177-3AD203B41FA5}">
                      <a16:colId xmlns:a16="http://schemas.microsoft.com/office/drawing/2014/main" val="20003"/>
                    </a:ext>
                  </a:extLst>
                </a:gridCol>
                <a:gridCol w="1171748">
                  <a:extLst>
                    <a:ext uri="{9D8B030D-6E8A-4147-A177-3AD203B41FA5}">
                      <a16:colId xmlns:a16="http://schemas.microsoft.com/office/drawing/2014/main" val="20004"/>
                    </a:ext>
                  </a:extLst>
                </a:gridCol>
              </a:tblGrid>
              <a:tr h="360040">
                <a:tc>
                  <a:txBody>
                    <a:bodyPr/>
                    <a:lstStyle/>
                    <a:p>
                      <a:pPr algn="dist"/>
                      <a:r>
                        <a:rPr lang="en-US" altLang="zh-CN" sz="1800" b="1">
                          <a:latin typeface="+mn-lt"/>
                          <a:ea typeface="宋体" pitchFamily="2" charset="-122"/>
                        </a:rPr>
                        <a:t>15                               19</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9     8</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7       5</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4      3</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dist"/>
                      <a:r>
                        <a:rPr lang="en-US" altLang="zh-CN" sz="1800" b="1">
                          <a:latin typeface="+mn-lt"/>
                          <a:ea typeface="宋体" pitchFamily="2" charset="-122"/>
                        </a:rPr>
                        <a:t>2      0</a:t>
                      </a:r>
                      <a:endParaRPr lang="zh-CN" altLang="en-US" sz="1800" b="1">
                        <a:latin typeface="+mn-lt"/>
                        <a:ea typeface="宋体" pitchFamily="2" charset="-122"/>
                      </a:endParaRPr>
                    </a:p>
                  </a:txBody>
                  <a:tcPr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40">
                <a:tc>
                  <a:txBody>
                    <a:bodyPr/>
                    <a:lstStyle/>
                    <a:p>
                      <a:pPr algn="ctr"/>
                      <a:r>
                        <a:rPr lang="en-US" altLang="zh-CN" sz="2000" b="1">
                          <a:latin typeface="+mn-lt"/>
                          <a:ea typeface="宋体" pitchFamily="2" charset="-122"/>
                        </a:rPr>
                        <a:t>OP</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ctr"/>
                      <a:r>
                        <a:rPr lang="en-US" altLang="zh-CN" sz="2000" b="1">
                          <a:latin typeface="+mn-lt"/>
                          <a:ea typeface="宋体" pitchFamily="2" charset="-122"/>
                        </a:rPr>
                        <a:t>M</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S</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baseline="0">
                          <a:latin typeface="+mn-lt"/>
                          <a:ea typeface="宋体" pitchFamily="2" charset="-122"/>
                        </a:rPr>
                        <a:t>M</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r>
                        <a:rPr lang="en-US" altLang="zh-CN" sz="2000" b="1">
                          <a:latin typeface="+mn-lt"/>
                          <a:ea typeface="宋体" pitchFamily="2" charset="-122"/>
                        </a:rPr>
                        <a:t>R</a:t>
                      </a:r>
                      <a:r>
                        <a:rPr lang="en-US" altLang="zh-CN" sz="2000" b="1" baseline="-25000">
                          <a:latin typeface="+mn-lt"/>
                          <a:ea typeface="宋体" pitchFamily="2" charset="-122"/>
                        </a:rPr>
                        <a:t>d</a:t>
                      </a:r>
                      <a:endParaRPr lang="zh-CN" altLang="en-US" sz="2000" b="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1"/>
                  </a:ext>
                </a:extLst>
              </a:tr>
              <a:tr h="360040">
                <a:tc>
                  <a:txBody>
                    <a:bodyPr/>
                    <a:lstStyle/>
                    <a:p>
                      <a:pPr algn="ctr"/>
                      <a:endParaRPr lang="zh-CN" altLang="en-US" sz="2000" b="1">
                        <a:latin typeface="+mn-lt"/>
                        <a:ea typeface="宋体" pitchFamily="2" charset="-122"/>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CN" altLang="en-US" sz="2000" b="1">
                          <a:solidFill>
                            <a:srgbClr val="C00000"/>
                          </a:solidFill>
                          <a:latin typeface="+mn-lt"/>
                          <a:ea typeface="宋体" pitchFamily="2" charset="-122"/>
                        </a:rPr>
                        <a:t>（源操作数）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zh-CN" altLang="en-US" sz="2000" b="1">
                          <a:solidFill>
                            <a:srgbClr val="FF0066"/>
                          </a:solidFill>
                          <a:latin typeface="+mn-lt"/>
                          <a:ea typeface="宋体" pitchFamily="2" charset="-122"/>
                        </a:rPr>
                        <a:t>（目的操作数）</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0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内容占位符 2"/>
          <p:cNvSpPr txBox="1">
            <a:spLocks/>
          </p:cNvSpPr>
          <p:nvPr/>
        </p:nvSpPr>
        <p:spPr bwMode="auto">
          <a:xfrm>
            <a:off x="323974" y="1700808"/>
            <a:ext cx="8712522"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spcBef>
                <a:spcPct val="20000"/>
              </a:spcBef>
              <a:buClr>
                <a:srgbClr val="00007D"/>
              </a:buClr>
              <a:buSzPct val="75000"/>
            </a:pPr>
            <a:r>
              <a:rPr lang="zh-CN" altLang="en-US" sz="2000" kern="0">
                <a:solidFill>
                  <a:srgbClr val="000000"/>
                </a:solidFill>
                <a:latin typeface="Times New Roman"/>
                <a:ea typeface="宋体" pitchFamily="2" charset="-122"/>
              </a:rPr>
              <a:t>转移指令采用相对寻址方式，相对偏移量用补码表示，寻址方式定义如下：</a:t>
            </a:r>
          </a:p>
        </p:txBody>
      </p:sp>
      <p:graphicFrame>
        <p:nvGraphicFramePr>
          <p:cNvPr id="8" name="表格 7"/>
          <p:cNvGraphicFramePr>
            <a:graphicFrameLocks noGrp="1"/>
          </p:cNvGraphicFramePr>
          <p:nvPr/>
        </p:nvGraphicFramePr>
        <p:xfrm>
          <a:off x="549897" y="2132261"/>
          <a:ext cx="7992887" cy="1800795"/>
        </p:xfrm>
        <a:graphic>
          <a:graphicData uri="http://schemas.openxmlformats.org/drawingml/2006/table">
            <a:tbl>
              <a:tblPr/>
              <a:tblGrid>
                <a:gridCol w="1008111">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3672408">
                  <a:extLst>
                    <a:ext uri="{9D8B030D-6E8A-4147-A177-3AD203B41FA5}">
                      <a16:colId xmlns:a16="http://schemas.microsoft.com/office/drawing/2014/main" val="20003"/>
                    </a:ext>
                  </a:extLst>
                </a:gridCol>
              </a:tblGrid>
              <a:tr h="360159">
                <a:tc>
                  <a:txBody>
                    <a:bodyPr/>
                    <a:lstStyle/>
                    <a:p>
                      <a:pPr algn="ctr">
                        <a:spcAft>
                          <a:spcPts val="0"/>
                        </a:spcAft>
                      </a:pPr>
                      <a:r>
                        <a:rPr lang="en-US" sz="2000" b="1" kern="100">
                          <a:solidFill>
                            <a:srgbClr val="0000FF"/>
                          </a:solidFill>
                          <a:latin typeface="+mn-lt"/>
                          <a:ea typeface="宋体" pitchFamily="2" charset="-122"/>
                        </a:rPr>
                        <a:t>M</a:t>
                      </a:r>
                      <a:r>
                        <a:rPr lang="en-US" altLang="zh-CN" sz="2000" b="1" kern="100" baseline="-25000">
                          <a:solidFill>
                            <a:srgbClr val="0000FF"/>
                          </a:solidFill>
                          <a:latin typeface="+mn-lt"/>
                          <a:ea typeface="宋体" pitchFamily="2" charset="-122"/>
                        </a:rPr>
                        <a:t>S</a:t>
                      </a:r>
                      <a:r>
                        <a:rPr lang="en-US" sz="2000" b="1" kern="100">
                          <a:solidFill>
                            <a:srgbClr val="0000FF"/>
                          </a:solidFill>
                          <a:latin typeface="+mn-lt"/>
                          <a:ea typeface="宋体" pitchFamily="2" charset="-122"/>
                        </a:rPr>
                        <a:t>/M</a:t>
                      </a:r>
                      <a:r>
                        <a:rPr lang="en-US" sz="2000" b="1" kern="100" baseline="-25000">
                          <a:solidFill>
                            <a:srgbClr val="0000FF"/>
                          </a:solidFill>
                          <a:latin typeface="+mn-lt"/>
                          <a:ea typeface="宋体" pitchFamily="2" charset="-122"/>
                        </a:rPr>
                        <a:t>d</a:t>
                      </a:r>
                      <a:endParaRPr lang="zh-CN" sz="2000" b="1" kern="100" baseline="-25000">
                        <a:solidFill>
                          <a:srgbClr val="0000FF"/>
                        </a:solidFill>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寻址方式</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助记符</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含义</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360159">
                <a:tc>
                  <a:txBody>
                    <a:bodyPr/>
                    <a:lstStyle/>
                    <a:p>
                      <a:pPr algn="ctr">
                        <a:spcAft>
                          <a:spcPts val="0"/>
                        </a:spcAft>
                      </a:pPr>
                      <a:r>
                        <a:rPr lang="en-US" sz="2000" b="1" kern="100">
                          <a:latin typeface="+mn-lt"/>
                          <a:ea typeface="宋体" pitchFamily="2" charset="-122"/>
                        </a:rPr>
                        <a:t>00B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60159">
                <a:tc>
                  <a:txBody>
                    <a:bodyPr/>
                    <a:lstStyle/>
                    <a:p>
                      <a:pPr algn="ctr">
                        <a:spcAft>
                          <a:spcPts val="0"/>
                        </a:spcAft>
                      </a:pPr>
                      <a:r>
                        <a:rPr lang="en-US" sz="2000" b="1" kern="100">
                          <a:latin typeface="+mn-lt"/>
                          <a:ea typeface="宋体" pitchFamily="2" charset="-122"/>
                        </a:rPr>
                        <a:t>01B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60159">
                <a:tc>
                  <a:txBody>
                    <a:bodyPr/>
                    <a:lstStyle/>
                    <a:p>
                      <a:pPr algn="ctr">
                        <a:spcAft>
                          <a:spcPts val="0"/>
                        </a:spcAft>
                      </a:pPr>
                      <a:r>
                        <a:rPr lang="en-US" sz="2000" b="1" kern="100">
                          <a:latin typeface="+mn-lt"/>
                          <a:ea typeface="宋体" pitchFamily="2" charset="-122"/>
                        </a:rPr>
                        <a:t>10B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寄存器间接、自增</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操作数 ＝</a:t>
                      </a:r>
                      <a:r>
                        <a:rPr lang="en-US" sz="2000" b="1" kern="100">
                          <a:latin typeface="+mn-lt"/>
                          <a:ea typeface="宋体" pitchFamily="2" charset="-122"/>
                        </a:rPr>
                        <a:t> ((Rn))</a:t>
                      </a:r>
                      <a:r>
                        <a:rPr lang="zh-CN" sz="2000" b="1" kern="100">
                          <a:latin typeface="+mn-lt"/>
                          <a:ea typeface="宋体" pitchFamily="2" charset="-122"/>
                        </a:rPr>
                        <a:t>，</a:t>
                      </a:r>
                      <a:r>
                        <a:rPr lang="en-US" sz="2000" b="1" kern="100">
                          <a:latin typeface="+mn-lt"/>
                          <a:ea typeface="宋体" pitchFamily="2" charset="-122"/>
                        </a:rPr>
                        <a:t>(Rn)+1→Rn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60159">
                <a:tc>
                  <a:txBody>
                    <a:bodyPr/>
                    <a:lstStyle/>
                    <a:p>
                      <a:pPr algn="ctr">
                        <a:spcAft>
                          <a:spcPts val="0"/>
                        </a:spcAft>
                      </a:pPr>
                      <a:r>
                        <a:rPr lang="en-US" sz="2000" b="1" kern="100">
                          <a:latin typeface="+mn-lt"/>
                          <a:ea typeface="宋体" pitchFamily="2" charset="-122"/>
                        </a:rPr>
                        <a:t>11B</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zh-CN" sz="2000" b="1" kern="100">
                          <a:latin typeface="+mn-lt"/>
                          <a:ea typeface="宋体" pitchFamily="2" charset="-122"/>
                        </a:rPr>
                        <a:t>相对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ctr">
                        <a:spcAft>
                          <a:spcPts val="0"/>
                        </a:spcAft>
                      </a:pPr>
                      <a:r>
                        <a:rPr lang="en-US" sz="2000" b="1" kern="100">
                          <a:latin typeface="+mn-lt"/>
                          <a:ea typeface="宋体" pitchFamily="2" charset="-122"/>
                        </a:rPr>
                        <a:t>D(Rn)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tc>
                  <a:txBody>
                    <a:bodyPr/>
                    <a:lstStyle/>
                    <a:p>
                      <a:pPr algn="just">
                        <a:spcAft>
                          <a:spcPts val="0"/>
                        </a:spcAft>
                      </a:pPr>
                      <a:r>
                        <a:rPr lang="zh-CN" sz="2000" b="1" kern="100">
                          <a:latin typeface="+mn-lt"/>
                          <a:ea typeface="宋体" pitchFamily="2" charset="-122"/>
                        </a:rPr>
                        <a:t>转移目标地址 ＝</a:t>
                      </a:r>
                      <a:r>
                        <a:rPr lang="en-US" sz="2000" b="1" kern="100">
                          <a:latin typeface="+mn-lt"/>
                          <a:ea typeface="宋体" pitchFamily="2" charset="-122"/>
                        </a:rPr>
                        <a:t> (PC)+(Rn)</a:t>
                      </a:r>
                      <a:endParaRPr lang="zh-CN" sz="2000" b="1" kern="100">
                        <a:latin typeface="+mn-lt"/>
                        <a:ea typeface="宋体" pitchFamily="2" charset="-122"/>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bl>
          </a:graphicData>
        </a:graphic>
      </p:graphicFrame>
      <p:sp>
        <p:nvSpPr>
          <p:cNvPr id="10" name="内容占位符 2"/>
          <p:cNvSpPr txBox="1">
            <a:spLocks/>
          </p:cNvSpPr>
          <p:nvPr/>
        </p:nvSpPr>
        <p:spPr bwMode="auto">
          <a:xfrm>
            <a:off x="323528" y="3933056"/>
            <a:ext cx="8640960" cy="720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zh-CN" altLang="en-US" dirty="0">
                <a:solidFill>
                  <a:srgbClr val="000000"/>
                </a:solidFill>
              </a:rPr>
              <a:t>⑶ </a:t>
            </a:r>
            <a:r>
              <a:rPr lang="zh-CN" altLang="en-US" sz="2000" dirty="0">
                <a:solidFill>
                  <a:srgbClr val="000000"/>
                </a:solidFill>
              </a:rPr>
              <a:t>汇编语句：</a:t>
            </a:r>
            <a:r>
              <a:rPr lang="en-US" altLang="zh-CN" dirty="0">
                <a:solidFill>
                  <a:srgbClr val="C00000"/>
                </a:solidFill>
                <a:effectLst>
                  <a:outerShdw blurRad="38100" dist="38100" dir="2700000" algn="tl">
                    <a:srgbClr val="000000">
                      <a:alpha val="43137"/>
                    </a:srgbClr>
                  </a:outerShdw>
                </a:effectLst>
              </a:rPr>
              <a:t>SUB  (R1), (R2)+</a:t>
            </a:r>
            <a:endParaRPr lang="en-US" altLang="zh-CN" sz="2000" dirty="0">
              <a:solidFill>
                <a:srgbClr val="C00000"/>
              </a:solidFill>
              <a:effectLst>
                <a:outerShdw blurRad="38100" dist="38100" dir="2700000" algn="tl">
                  <a:srgbClr val="000000">
                    <a:alpha val="43137"/>
                  </a:srgbClr>
                </a:outerShdw>
              </a:effectLst>
            </a:endParaRPr>
          </a:p>
          <a:p>
            <a:pPr algn="l"/>
            <a:r>
              <a:rPr lang="en-US" altLang="zh-CN" sz="2000" dirty="0">
                <a:solidFill>
                  <a:srgbClr val="000000"/>
                </a:solidFill>
                <a:latin typeface="宋体" pitchFamily="2" charset="-122"/>
                <a:ea typeface="宋体" pitchFamily="2" charset="-122"/>
              </a:rPr>
              <a:t>  (</a:t>
            </a:r>
            <a:r>
              <a:rPr lang="en-US" altLang="zh-CN" sz="2000" dirty="0">
                <a:solidFill>
                  <a:srgbClr val="000000"/>
                </a:solidFill>
                <a:latin typeface="Times New Roman"/>
                <a:ea typeface="宋体" pitchFamily="2" charset="-122"/>
              </a:rPr>
              <a:t>SUB</a:t>
            </a:r>
            <a:r>
              <a:rPr lang="zh-CN" altLang="en-US" sz="2000" dirty="0">
                <a:solidFill>
                  <a:srgbClr val="000000"/>
                </a:solidFill>
                <a:latin typeface="Times New Roman"/>
                <a:ea typeface="宋体" pitchFamily="2" charset="-122"/>
              </a:rPr>
              <a:t>为减法指令助记符；</a:t>
            </a:r>
            <a:r>
              <a:rPr lang="zh-CN" altLang="en-US" sz="2000" dirty="0">
                <a:solidFill>
                  <a:srgbClr val="000000"/>
                </a:solidFill>
                <a:latin typeface="Times New Roman"/>
              </a:rPr>
              <a:t>逗号前为源操作数，逗号后为目的操作数</a:t>
            </a:r>
            <a:r>
              <a:rPr lang="en-US" altLang="zh-CN" sz="2000" dirty="0">
                <a:solidFill>
                  <a:srgbClr val="000000"/>
                </a:solidFill>
                <a:latin typeface="宋体" pitchFamily="2" charset="-122"/>
                <a:ea typeface="宋体" pitchFamily="2" charset="-122"/>
              </a:rPr>
              <a:t>)</a:t>
            </a:r>
            <a:endParaRPr lang="zh-CN" altLang="en-US" sz="2000" kern="0" dirty="0">
              <a:solidFill>
                <a:srgbClr val="000000"/>
              </a:solidFill>
              <a:latin typeface="Times New Roman"/>
              <a:ea typeface="楷体" panose="02010609060101010101" pitchFamily="49" charset="-122"/>
            </a:endParaRPr>
          </a:p>
        </p:txBody>
      </p:sp>
      <p:graphicFrame>
        <p:nvGraphicFramePr>
          <p:cNvPr id="9" name="表格 8"/>
          <p:cNvGraphicFramePr>
            <a:graphicFrameLocks noGrp="1"/>
          </p:cNvGraphicFramePr>
          <p:nvPr/>
        </p:nvGraphicFramePr>
        <p:xfrm>
          <a:off x="4355976" y="4869160"/>
          <a:ext cx="4176464" cy="1296144"/>
        </p:xfrm>
        <a:graphic>
          <a:graphicData uri="http://schemas.openxmlformats.org/drawingml/2006/table">
            <a:tbl>
              <a:tblPr/>
              <a:tblGrid>
                <a:gridCol w="958533">
                  <a:extLst>
                    <a:ext uri="{9D8B030D-6E8A-4147-A177-3AD203B41FA5}">
                      <a16:colId xmlns:a16="http://schemas.microsoft.com/office/drawing/2014/main" val="20000"/>
                    </a:ext>
                  </a:extLst>
                </a:gridCol>
                <a:gridCol w="958533">
                  <a:extLst>
                    <a:ext uri="{9D8B030D-6E8A-4147-A177-3AD203B41FA5}">
                      <a16:colId xmlns:a16="http://schemas.microsoft.com/office/drawing/2014/main" val="20001"/>
                    </a:ext>
                  </a:extLst>
                </a:gridCol>
                <a:gridCol w="1232399">
                  <a:extLst>
                    <a:ext uri="{9D8B030D-6E8A-4147-A177-3AD203B41FA5}">
                      <a16:colId xmlns:a16="http://schemas.microsoft.com/office/drawing/2014/main" val="20002"/>
                    </a:ext>
                  </a:extLst>
                </a:gridCol>
                <a:gridCol w="1026999">
                  <a:extLst>
                    <a:ext uri="{9D8B030D-6E8A-4147-A177-3AD203B41FA5}">
                      <a16:colId xmlns:a16="http://schemas.microsoft.com/office/drawing/2014/main" val="20003"/>
                    </a:ext>
                  </a:extLst>
                </a:gridCol>
              </a:tblGrid>
              <a:tr h="432048">
                <a:tc>
                  <a:txBody>
                    <a:bodyPr/>
                    <a:lstStyle/>
                    <a:p>
                      <a:pPr algn="ctr">
                        <a:spcAft>
                          <a:spcPts val="0"/>
                        </a:spcAft>
                      </a:pPr>
                      <a:r>
                        <a:rPr lang="zh-CN" sz="2000" b="1" kern="100">
                          <a:solidFill>
                            <a:srgbClr val="0000FF"/>
                          </a:solidFill>
                          <a:latin typeface="+mn-lt"/>
                          <a:ea typeface="宋体" pitchFamily="2" charset="-122"/>
                        </a:rPr>
                        <a:t>寄存器</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内存地址</a:t>
                      </a: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zh-CN" sz="2000" b="1" kern="100">
                          <a:solidFill>
                            <a:srgbClr val="0000FF"/>
                          </a:solidFill>
                          <a:latin typeface="+mn-lt"/>
                          <a:ea typeface="宋体" pitchFamily="2" charset="-122"/>
                        </a:rPr>
                        <a:t>内容</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FFFF"/>
                    </a:solidFill>
                  </a:tcPr>
                </a:tc>
                <a:extLst>
                  <a:ext uri="{0D108BD9-81ED-4DB2-BD59-A6C34878D82A}">
                    <a16:rowId xmlns:a16="http://schemas.microsoft.com/office/drawing/2014/main" val="10000"/>
                  </a:ext>
                </a:extLst>
              </a:tr>
              <a:tr h="432048">
                <a:tc>
                  <a:txBody>
                    <a:bodyPr/>
                    <a:lstStyle/>
                    <a:p>
                      <a:pPr algn="ctr">
                        <a:spcAft>
                          <a:spcPts val="0"/>
                        </a:spcAft>
                      </a:pPr>
                      <a:r>
                        <a:rPr lang="en-US" sz="2000" b="1" kern="100">
                          <a:latin typeface="+mn-lt"/>
                          <a:ea typeface="宋体" pitchFamily="2" charset="-122"/>
                        </a:rPr>
                        <a:t>R1</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5000H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9ABCH</a:t>
                      </a:r>
                      <a:endParaRPr lang="zh-CN" sz="2000" b="1" kern="100">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432048">
                <a:tc>
                  <a:txBody>
                    <a:bodyPr/>
                    <a:lstStyle/>
                    <a:p>
                      <a:pPr algn="ctr">
                        <a:spcAft>
                          <a:spcPts val="0"/>
                        </a:spcAft>
                      </a:pPr>
                      <a:r>
                        <a:rPr lang="en-US" sz="2000" b="1" kern="100">
                          <a:latin typeface="+mn-lt"/>
                          <a:ea typeface="宋体" pitchFamily="2" charset="-122"/>
                        </a:rPr>
                        <a:t>R2</a:t>
                      </a:r>
                      <a:endParaRPr lang="zh-CN" sz="2000" b="1" kern="100">
                        <a:latin typeface="+mn-lt"/>
                        <a:ea typeface="宋体" pitchFamily="2" charset="-122"/>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solidFill>
                            <a:srgbClr val="FF0000"/>
                          </a:solidFill>
                          <a:latin typeface="+mn-lt"/>
                          <a:ea typeface="宋体" pitchFamily="2" charset="-122"/>
                        </a:rPr>
                        <a:t>600</a:t>
                      </a:r>
                      <a:r>
                        <a:rPr lang="en-US" altLang="zh-CN" sz="2000" b="1" kern="100">
                          <a:solidFill>
                            <a:srgbClr val="FF0000"/>
                          </a:solidFill>
                          <a:latin typeface="+mn-lt"/>
                          <a:ea typeface="宋体" pitchFamily="2" charset="-122"/>
                        </a:rPr>
                        <a:t>1</a:t>
                      </a:r>
                      <a:r>
                        <a:rPr lang="en-US" sz="2000" b="1" kern="100">
                          <a:solidFill>
                            <a:srgbClr val="FF0000"/>
                          </a:solidFill>
                          <a:latin typeface="+mn-lt"/>
                          <a:ea typeface="宋体" pitchFamily="2" charset="-122"/>
                        </a:rPr>
                        <a:t>H</a:t>
                      </a:r>
                      <a:endParaRPr lang="zh-CN" sz="2000" b="1" kern="100">
                        <a:solidFill>
                          <a:srgbClr val="FF0000"/>
                        </a:solidFill>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latin typeface="+mn-lt"/>
                          <a:ea typeface="宋体" pitchFamily="2" charset="-122"/>
                        </a:rPr>
                        <a:t>6000H</a:t>
                      </a:r>
                      <a:endParaRPr lang="zh-CN" sz="2000" b="1" kern="100">
                        <a:latin typeface="+mn-lt"/>
                        <a:ea typeface="宋体" pitchFamily="2" charset="-122"/>
                      </a:endParaRPr>
                    </a:p>
                  </a:txBody>
                  <a:tcPr marL="68580" marR="68580" marT="0" marB="0" anchor="ctr">
                    <a:lnL w="571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tc>
                  <a:txBody>
                    <a:bodyPr/>
                    <a:lstStyle/>
                    <a:p>
                      <a:pPr algn="ctr">
                        <a:spcAft>
                          <a:spcPts val="0"/>
                        </a:spcAft>
                      </a:pPr>
                      <a:r>
                        <a:rPr lang="en-US" sz="2000" b="1" kern="100">
                          <a:solidFill>
                            <a:srgbClr val="FF0000"/>
                          </a:solidFill>
                          <a:latin typeface="+mn-lt"/>
                          <a:ea typeface="宋体" pitchFamily="2" charset="-122"/>
                        </a:rPr>
                        <a:t>8888H</a:t>
                      </a:r>
                      <a:endParaRPr lang="zh-CN" sz="2000" b="1" kern="100">
                        <a:solidFill>
                          <a:srgbClr val="FF0000"/>
                        </a:solidFill>
                        <a:latin typeface="+mn-lt"/>
                        <a:ea typeface="宋体" pitchFamily="2" charset="-122"/>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bl>
          </a:graphicData>
        </a:graphic>
      </p:graphicFrame>
      <p:sp>
        <p:nvSpPr>
          <p:cNvPr id="11" name="内容占位符 2"/>
          <p:cNvSpPr txBox="1">
            <a:spLocks/>
          </p:cNvSpPr>
          <p:nvPr/>
        </p:nvSpPr>
        <p:spPr bwMode="auto">
          <a:xfrm>
            <a:off x="539552" y="4653136"/>
            <a:ext cx="3744416" cy="165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a:r>
              <a:rPr lang="en-US" altLang="zh-CN" sz="2000" dirty="0">
                <a:solidFill>
                  <a:srgbClr val="FF0066"/>
                </a:solidFill>
              </a:rPr>
              <a:t>a)</a:t>
            </a:r>
            <a:r>
              <a:rPr lang="en-US" altLang="zh-CN" sz="2000" dirty="0">
                <a:solidFill>
                  <a:srgbClr val="000000"/>
                </a:solidFill>
              </a:rPr>
              <a:t> </a:t>
            </a:r>
            <a:r>
              <a:rPr lang="zh-CN" altLang="en-US" sz="2000" dirty="0">
                <a:solidFill>
                  <a:srgbClr val="000000"/>
                </a:solidFill>
              </a:rPr>
              <a:t>若</a:t>
            </a:r>
            <a:r>
              <a:rPr lang="zh-CN" altLang="zh-CN" sz="2000" dirty="0">
                <a:solidFill>
                  <a:srgbClr val="000000"/>
                </a:solidFill>
              </a:rPr>
              <a:t>减法指令操作码为</a:t>
            </a:r>
            <a:r>
              <a:rPr lang="en-US" altLang="zh-CN" sz="2000" dirty="0">
                <a:solidFill>
                  <a:srgbClr val="000000"/>
                </a:solidFill>
              </a:rPr>
              <a:t>001101</a:t>
            </a:r>
            <a:r>
              <a:rPr lang="zh-CN" altLang="zh-CN" sz="2000" dirty="0">
                <a:solidFill>
                  <a:srgbClr val="000000"/>
                </a:solidFill>
              </a:rPr>
              <a:t>，</a:t>
            </a:r>
            <a:r>
              <a:rPr lang="zh-CN" altLang="en-US" sz="2000" dirty="0">
                <a:solidFill>
                  <a:srgbClr val="000000"/>
                </a:solidFill>
              </a:rPr>
              <a:t>写出</a:t>
            </a:r>
            <a:r>
              <a:rPr lang="zh-CN" altLang="zh-CN" sz="2000" dirty="0">
                <a:solidFill>
                  <a:srgbClr val="000000"/>
                </a:solidFill>
              </a:rPr>
              <a:t>该</a:t>
            </a:r>
            <a:r>
              <a:rPr lang="zh-CN" altLang="en-US" sz="2000" dirty="0">
                <a:solidFill>
                  <a:srgbClr val="000000"/>
                </a:solidFill>
              </a:rPr>
              <a:t>汇编语句</a:t>
            </a:r>
            <a:r>
              <a:rPr lang="zh-CN" altLang="zh-CN" sz="2000" dirty="0">
                <a:solidFill>
                  <a:srgbClr val="000000"/>
                </a:solidFill>
              </a:rPr>
              <a:t>的</a:t>
            </a:r>
            <a:r>
              <a:rPr lang="zh-CN" altLang="zh-CN" sz="2000" dirty="0">
                <a:solidFill>
                  <a:srgbClr val="C00000"/>
                </a:solidFill>
              </a:rPr>
              <a:t>机器码</a:t>
            </a:r>
            <a:r>
              <a:rPr lang="zh-CN" altLang="en-US" sz="2000" dirty="0">
                <a:solidFill>
                  <a:srgbClr val="000000"/>
                </a:solidFill>
              </a:rPr>
              <a:t>。</a:t>
            </a:r>
            <a:endParaRPr lang="en-US" altLang="zh-CN" sz="2000" dirty="0">
              <a:solidFill>
                <a:srgbClr val="000000"/>
              </a:solidFill>
            </a:endParaRPr>
          </a:p>
          <a:p>
            <a:pPr algn="l">
              <a:spcBef>
                <a:spcPts val="600"/>
              </a:spcBef>
            </a:pPr>
            <a:r>
              <a:rPr lang="en-US" altLang="zh-CN" sz="2000" dirty="0">
                <a:solidFill>
                  <a:srgbClr val="FF0066"/>
                </a:solidFill>
              </a:rPr>
              <a:t>b)</a:t>
            </a:r>
            <a:r>
              <a:rPr lang="en-US" altLang="zh-CN" sz="2000" dirty="0">
                <a:solidFill>
                  <a:srgbClr val="000000"/>
                </a:solidFill>
              </a:rPr>
              <a:t> </a:t>
            </a:r>
            <a:r>
              <a:rPr lang="zh-CN" altLang="en-US" sz="2000" dirty="0">
                <a:solidFill>
                  <a:srgbClr val="000000"/>
                </a:solidFill>
              </a:rPr>
              <a:t>该</a:t>
            </a:r>
            <a:r>
              <a:rPr lang="zh-CN" altLang="zh-CN" sz="2000" dirty="0">
                <a:solidFill>
                  <a:srgbClr val="000000"/>
                </a:solidFill>
              </a:rPr>
              <a:t>指令执行后，哪些寄存器和存储单元的内容会改变？改变后的内容为多少？</a:t>
            </a:r>
            <a:endParaRPr lang="zh-CN" altLang="en-US" sz="2000" kern="0" dirty="0">
              <a:solidFill>
                <a:srgbClr val="000000"/>
              </a:solidFill>
              <a:latin typeface="Times New Roman"/>
              <a:ea typeface="楷体" panose="02010609060101010101" pitchFamily="49" charset="-122"/>
            </a:endParaRPr>
          </a:p>
        </p:txBody>
      </p:sp>
      <p:cxnSp>
        <p:nvCxnSpPr>
          <p:cNvPr id="14" name="直接连接符 13"/>
          <p:cNvCxnSpPr/>
          <p:nvPr/>
        </p:nvCxnSpPr>
        <p:spPr bwMode="auto">
          <a:xfrm rot="10800000">
            <a:off x="539552" y="5373216"/>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任意多边形 15"/>
          <p:cNvSpPr/>
          <p:nvPr/>
        </p:nvSpPr>
        <p:spPr bwMode="auto">
          <a:xfrm>
            <a:off x="3678621" y="4858908"/>
            <a:ext cx="672662" cy="51500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a:solidFill>
                <a:srgbClr val="000000"/>
              </a:solidFill>
            </a:endParaRPr>
          </a:p>
        </p:txBody>
      </p:sp>
      <p:sp>
        <p:nvSpPr>
          <p:cNvPr id="17" name="任意多边形 16"/>
          <p:cNvSpPr/>
          <p:nvPr/>
        </p:nvSpPr>
        <p:spPr bwMode="auto">
          <a:xfrm>
            <a:off x="3683314" y="6154353"/>
            <a:ext cx="672662" cy="154967"/>
          </a:xfrm>
          <a:custGeom>
            <a:avLst/>
            <a:gdLst>
              <a:gd name="connsiteX0" fmla="*/ 672662 w 672662"/>
              <a:gd name="connsiteY0" fmla="*/ 0 h 515007"/>
              <a:gd name="connsiteX1" fmla="*/ 472965 w 672662"/>
              <a:gd name="connsiteY1" fmla="*/ 378373 h 515007"/>
              <a:gd name="connsiteX2" fmla="*/ 0 w 672662"/>
              <a:gd name="connsiteY2" fmla="*/ 515007 h 515007"/>
            </a:gdLst>
            <a:ahLst/>
            <a:cxnLst>
              <a:cxn ang="0">
                <a:pos x="connsiteX0" y="connsiteY0"/>
              </a:cxn>
              <a:cxn ang="0">
                <a:pos x="connsiteX1" y="connsiteY1"/>
              </a:cxn>
              <a:cxn ang="0">
                <a:pos x="connsiteX2" y="connsiteY2"/>
              </a:cxn>
            </a:cxnLst>
            <a:rect l="l" t="t" r="r" b="b"/>
            <a:pathLst>
              <a:path w="672662" h="515007">
                <a:moveTo>
                  <a:pt x="672662" y="0"/>
                </a:moveTo>
                <a:cubicBezTo>
                  <a:pt x="628868" y="146269"/>
                  <a:pt x="585075" y="292539"/>
                  <a:pt x="472965" y="378373"/>
                </a:cubicBezTo>
                <a:cubicBezTo>
                  <a:pt x="360855" y="464207"/>
                  <a:pt x="180427" y="489607"/>
                  <a:pt x="0" y="515007"/>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zh-CN" altLang="en-US">
              <a:solidFill>
                <a:srgbClr val="000000"/>
              </a:solidFill>
            </a:endParaRPr>
          </a:p>
        </p:txBody>
      </p:sp>
      <p:cxnSp>
        <p:nvCxnSpPr>
          <p:cNvPr id="18" name="直接连接符 17"/>
          <p:cNvCxnSpPr/>
          <p:nvPr/>
        </p:nvCxnSpPr>
        <p:spPr bwMode="auto">
          <a:xfrm rot="10800000">
            <a:off x="539552" y="6309320"/>
            <a:ext cx="316835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直接连接符 19"/>
          <p:cNvCxnSpPr/>
          <p:nvPr/>
        </p:nvCxnSpPr>
        <p:spPr bwMode="auto">
          <a:xfrm rot="5400000">
            <a:off x="71500" y="5841268"/>
            <a:ext cx="93610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 name="内容占位符 2"/>
          <p:cNvSpPr txBox="1">
            <a:spLocks/>
          </p:cNvSpPr>
          <p:nvPr/>
        </p:nvSpPr>
        <p:spPr bwMode="auto">
          <a:xfrm>
            <a:off x="493204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（执行后）</a:t>
            </a:r>
          </a:p>
        </p:txBody>
      </p:sp>
      <p:sp>
        <p:nvSpPr>
          <p:cNvPr id="23" name="内容占位符 2"/>
          <p:cNvSpPr txBox="1">
            <a:spLocks/>
          </p:cNvSpPr>
          <p:nvPr/>
        </p:nvSpPr>
        <p:spPr bwMode="auto">
          <a:xfrm>
            <a:off x="7200230" y="6093296"/>
            <a:ext cx="169225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spcBef>
                <a:spcPct val="20000"/>
              </a:spcBef>
              <a:buClr>
                <a:srgbClr val="00007D"/>
              </a:buClr>
              <a:buSzPct val="75000"/>
            </a:pPr>
            <a:r>
              <a:rPr lang="zh-CN" altLang="en-US" sz="2000" kern="0">
                <a:solidFill>
                  <a:srgbClr val="000000"/>
                </a:solidFill>
                <a:latin typeface="Times New Roman"/>
                <a:ea typeface="宋体" pitchFamily="2" charset="-122"/>
              </a:rPr>
              <a:t>（执行后）</a:t>
            </a:r>
          </a:p>
        </p:txBody>
      </p:sp>
      <p:sp>
        <p:nvSpPr>
          <p:cNvPr id="19" name="TextBox 18"/>
          <p:cNvSpPr txBox="1"/>
          <p:nvPr/>
        </p:nvSpPr>
        <p:spPr>
          <a:xfrm>
            <a:off x="4139952" y="4335487"/>
            <a:ext cx="4752528" cy="461665"/>
          </a:xfrm>
          <a:prstGeom prst="rect">
            <a:avLst/>
          </a:prstGeom>
          <a:solidFill>
            <a:srgbClr val="FFFF99"/>
          </a:solidFill>
          <a:ln w="19050">
            <a:solidFill>
              <a:srgbClr val="FF6600"/>
            </a:solidFill>
          </a:ln>
          <a:effectLst>
            <a:glow rad="228600">
              <a:schemeClr val="accent4">
                <a:satMod val="175000"/>
                <a:alpha val="40000"/>
              </a:schemeClr>
            </a:glow>
          </a:effectLst>
        </p:spPr>
        <p:txBody>
          <a:bodyPr wrap="square" rtlCol="0">
            <a:spAutoFit/>
          </a:bodyPr>
          <a:lstStyle/>
          <a:p>
            <a:r>
              <a:rPr lang="en-US" altLang="zh-CN">
                <a:solidFill>
                  <a:srgbClr val="C00000"/>
                </a:solidFill>
              </a:rPr>
              <a:t>001101 01 001 10 010 B</a:t>
            </a:r>
            <a:r>
              <a:rPr lang="zh-CN" altLang="zh-CN">
                <a:solidFill>
                  <a:srgbClr val="C00000"/>
                </a:solidFill>
              </a:rPr>
              <a:t>，即</a:t>
            </a:r>
            <a:r>
              <a:rPr lang="en-US" altLang="zh-CN">
                <a:solidFill>
                  <a:srgbClr val="C00000"/>
                </a:solidFill>
              </a:rPr>
              <a:t>3532H</a:t>
            </a:r>
            <a:endParaRPr lang="zh-CN" altLang="en-US">
              <a:solidFill>
                <a:srgbClr val="C00000"/>
              </a:solidFill>
            </a:endParaRPr>
          </a:p>
        </p:txBody>
      </p:sp>
      <p:sp>
        <p:nvSpPr>
          <p:cNvPr id="21" name="任意多边形 20"/>
          <p:cNvSpPr/>
          <p:nvPr/>
        </p:nvSpPr>
        <p:spPr bwMode="auto">
          <a:xfrm>
            <a:off x="3520966" y="4792717"/>
            <a:ext cx="690994" cy="364475"/>
          </a:xfrm>
          <a:custGeom>
            <a:avLst/>
            <a:gdLst>
              <a:gd name="connsiteX0" fmla="*/ 0 w 756744"/>
              <a:gd name="connsiteY0" fmla="*/ 315311 h 325821"/>
              <a:gd name="connsiteX1" fmla="*/ 493986 w 756744"/>
              <a:gd name="connsiteY1" fmla="*/ 273269 h 325821"/>
              <a:gd name="connsiteX2" fmla="*/ 756744 w 756744"/>
              <a:gd name="connsiteY2" fmla="*/ 0 h 325821"/>
            </a:gdLst>
            <a:ahLst/>
            <a:cxnLst>
              <a:cxn ang="0">
                <a:pos x="connsiteX0" y="connsiteY0"/>
              </a:cxn>
              <a:cxn ang="0">
                <a:pos x="connsiteX1" y="connsiteY1"/>
              </a:cxn>
              <a:cxn ang="0">
                <a:pos x="connsiteX2" y="connsiteY2"/>
              </a:cxn>
            </a:cxnLst>
            <a:rect l="l" t="t" r="r" b="b"/>
            <a:pathLst>
              <a:path w="756744" h="325821">
                <a:moveTo>
                  <a:pt x="0" y="315311"/>
                </a:moveTo>
                <a:cubicBezTo>
                  <a:pt x="183931" y="320566"/>
                  <a:pt x="367862" y="325821"/>
                  <a:pt x="493986" y="273269"/>
                </a:cubicBezTo>
                <a:cubicBezTo>
                  <a:pt x="620110" y="220717"/>
                  <a:pt x="688427" y="110358"/>
                  <a:pt x="756744" y="0"/>
                </a:cubicBezTo>
              </a:path>
            </a:pathLst>
          </a:custGeom>
          <a:no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endParaRPr lang="zh-CN" altLang="en-US">
              <a:solidFill>
                <a:srgbClr val="000000"/>
              </a:solidFill>
            </a:endParaRP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507AF-7B6A-43C8-83D5-80913FEFEDCA}"/>
              </a:ext>
            </a:extLst>
          </p:cNvPr>
          <p:cNvSpPr>
            <a:spLocks noGrp="1"/>
          </p:cNvSpPr>
          <p:nvPr>
            <p:ph type="title"/>
          </p:nvPr>
        </p:nvSpPr>
        <p:spPr>
          <a:xfrm>
            <a:off x="611560" y="44624"/>
            <a:ext cx="8424490" cy="539824"/>
          </a:xfrm>
        </p:spPr>
        <p:txBody>
          <a:bodyPr/>
          <a:lstStyle/>
          <a:p>
            <a:r>
              <a:rPr lang="zh-CN" altLang="en-US" dirty="0"/>
              <a:t>第</a:t>
            </a:r>
            <a:r>
              <a:rPr lang="en-US" altLang="zh-CN" dirty="0"/>
              <a:t>5</a:t>
            </a:r>
            <a:r>
              <a:rPr lang="zh-CN" altLang="en-US" dirty="0"/>
              <a:t>章 指令系统：小结</a:t>
            </a:r>
          </a:p>
        </p:txBody>
      </p:sp>
      <p:sp>
        <p:nvSpPr>
          <p:cNvPr id="3" name="内容占位符 2">
            <a:extLst>
              <a:ext uri="{FF2B5EF4-FFF2-40B4-BE49-F238E27FC236}">
                <a16:creationId xmlns:a16="http://schemas.microsoft.com/office/drawing/2014/main" id="{D50B24FE-F32F-4244-8969-8E51F4BA4CBE}"/>
              </a:ext>
            </a:extLst>
          </p:cNvPr>
          <p:cNvSpPr>
            <a:spLocks noGrp="1"/>
          </p:cNvSpPr>
          <p:nvPr>
            <p:ph idx="1"/>
          </p:nvPr>
        </p:nvSpPr>
        <p:spPr>
          <a:xfrm>
            <a:off x="683568" y="692696"/>
            <a:ext cx="8352482" cy="5904656"/>
          </a:xfrm>
        </p:spPr>
        <p:txBody>
          <a:bodyPr/>
          <a:lstStyle/>
          <a:p>
            <a:pPr>
              <a:spcBef>
                <a:spcPts val="0"/>
              </a:spcBef>
            </a:pPr>
            <a:r>
              <a:rPr lang="zh-CN" altLang="en-US" dirty="0">
                <a:ea typeface="楷体" panose="02010609060101010101" pitchFamily="49" charset="-122"/>
              </a:rPr>
              <a:t>存储模式</a:t>
            </a:r>
            <a:endParaRPr lang="en-US" altLang="zh-CN" dirty="0">
              <a:ea typeface="楷体" panose="02010609060101010101" pitchFamily="49" charset="-122"/>
            </a:endParaRPr>
          </a:p>
          <a:p>
            <a:pPr marL="630238" lvl="1" indent="-274638">
              <a:spcBef>
                <a:spcPts val="0"/>
              </a:spcBef>
            </a:pPr>
            <a:r>
              <a:rPr lang="zh-CN" altLang="en-US" dirty="0">
                <a:ea typeface="楷体" panose="02010609060101010101" pitchFamily="49" charset="-122"/>
              </a:rPr>
              <a:t>数据的存储顺序：大端存储、小端存储</a:t>
            </a:r>
            <a:endParaRPr lang="en-US" altLang="zh-CN" dirty="0">
              <a:ea typeface="楷体" panose="02010609060101010101" pitchFamily="49" charset="-122"/>
            </a:endParaRPr>
          </a:p>
          <a:p>
            <a:pPr marL="630238" lvl="1" indent="-274638">
              <a:spcBef>
                <a:spcPts val="0"/>
              </a:spcBef>
            </a:pPr>
            <a:r>
              <a:rPr lang="zh-CN" altLang="en-US" dirty="0">
                <a:ea typeface="楷体" panose="02010609060101010101" pitchFamily="49" charset="-122"/>
              </a:rPr>
              <a:t>边界对齐</a:t>
            </a:r>
            <a:endParaRPr lang="en-US" altLang="zh-CN" dirty="0">
              <a:ea typeface="楷体" panose="02010609060101010101" pitchFamily="49" charset="-122"/>
            </a:endParaRPr>
          </a:p>
          <a:p>
            <a:pPr marL="630238" lvl="1" indent="-274638">
              <a:spcBef>
                <a:spcPts val="0"/>
              </a:spcBef>
            </a:pPr>
            <a:r>
              <a:rPr lang="zh-CN" altLang="en-US" dirty="0">
                <a:ea typeface="楷体" panose="02010609060101010101" pitchFamily="49" charset="-122"/>
              </a:rPr>
              <a:t>堆栈</a:t>
            </a:r>
            <a:endParaRPr lang="en-US" altLang="zh-CN" dirty="0">
              <a:ea typeface="楷体" panose="02010609060101010101" pitchFamily="49" charset="-122"/>
            </a:endParaRPr>
          </a:p>
          <a:p>
            <a:pPr>
              <a:spcBef>
                <a:spcPts val="0"/>
              </a:spcBef>
            </a:pPr>
            <a:r>
              <a:rPr lang="zh-CN" altLang="en-US" dirty="0">
                <a:ea typeface="楷体" panose="02010609060101010101" pitchFamily="49" charset="-122"/>
              </a:rPr>
              <a:t>指令</a:t>
            </a:r>
            <a:r>
              <a:rPr lang="zh-CN" altLang="en-US" dirty="0">
                <a:solidFill>
                  <a:srgbClr val="0000FF"/>
                </a:solidFill>
                <a:latin typeface="楷体" panose="02010609060101010101" pitchFamily="49" charset="-122"/>
                <a:ea typeface="楷体" panose="02010609060101010101" pitchFamily="49" charset="-122"/>
              </a:rPr>
              <a:t>功能</a:t>
            </a:r>
            <a:r>
              <a:rPr lang="zh-CN" altLang="en-US" dirty="0">
                <a:ea typeface="楷体" panose="02010609060101010101" pitchFamily="49" charset="-122"/>
              </a:rPr>
              <a:t>的设计：指令的典型分类</a:t>
            </a:r>
            <a:endParaRPr lang="en-US" altLang="zh-CN" dirty="0">
              <a:ea typeface="楷体" panose="02010609060101010101" pitchFamily="49" charset="-122"/>
            </a:endParaRPr>
          </a:p>
          <a:p>
            <a:pPr>
              <a:spcBef>
                <a:spcPts val="0"/>
              </a:spcBef>
            </a:pPr>
            <a:r>
              <a:rPr lang="zh-CN" altLang="en-US" dirty="0">
                <a:ea typeface="楷体" panose="02010609060101010101" pitchFamily="49" charset="-122"/>
              </a:rPr>
              <a:t>指令</a:t>
            </a:r>
            <a:r>
              <a:rPr lang="zh-CN" altLang="en-US" dirty="0">
                <a:solidFill>
                  <a:srgbClr val="0000FF"/>
                </a:solidFill>
                <a:latin typeface="楷体" panose="02010609060101010101" pitchFamily="49" charset="-122"/>
                <a:ea typeface="楷体" panose="02010609060101010101" pitchFamily="49" charset="-122"/>
              </a:rPr>
              <a:t>格式</a:t>
            </a:r>
            <a:r>
              <a:rPr lang="zh-CN" altLang="en-US" dirty="0">
                <a:ea typeface="楷体" panose="02010609060101010101" pitchFamily="49" charset="-122"/>
              </a:rPr>
              <a:t>的设计</a:t>
            </a:r>
            <a:endParaRPr lang="en-US" altLang="zh-CN" dirty="0">
              <a:ea typeface="楷体" panose="02010609060101010101" pitchFamily="49" charset="-122"/>
            </a:endParaRPr>
          </a:p>
          <a:p>
            <a:pPr marL="630238" lvl="1" indent="-274638">
              <a:spcBef>
                <a:spcPts val="0"/>
              </a:spcBef>
            </a:pPr>
            <a:r>
              <a:rPr lang="zh-CN" altLang="en-US" dirty="0">
                <a:solidFill>
                  <a:srgbClr val="FF0000"/>
                </a:solidFill>
                <a:ea typeface="楷体" panose="02010609060101010101" pitchFamily="49" charset="-122"/>
              </a:rPr>
              <a:t>操作码</a:t>
            </a:r>
            <a:r>
              <a:rPr lang="zh-CN" altLang="en-US" dirty="0">
                <a:ea typeface="楷体" panose="02010609060101010101" pitchFamily="49" charset="-122"/>
              </a:rPr>
              <a:t>设计</a:t>
            </a:r>
            <a:endParaRPr lang="en-US" altLang="zh-CN" dirty="0">
              <a:ea typeface="楷体" panose="02010609060101010101" pitchFamily="49" charset="-122"/>
            </a:endParaRPr>
          </a:p>
          <a:p>
            <a:pPr marL="985838" lvl="2" indent="-355600">
              <a:spcBef>
                <a:spcPts val="0"/>
              </a:spcBef>
            </a:pPr>
            <a:r>
              <a:rPr lang="zh-CN" altLang="en-US" dirty="0">
                <a:ea typeface="楷体" panose="02010609060101010101" pitchFamily="49" charset="-122"/>
              </a:rPr>
              <a:t>定长操作码</a:t>
            </a:r>
            <a:endParaRPr lang="en-US" altLang="zh-CN" dirty="0">
              <a:ea typeface="楷体" panose="02010609060101010101" pitchFamily="49" charset="-122"/>
            </a:endParaRPr>
          </a:p>
          <a:p>
            <a:pPr marL="985838" lvl="2" indent="-355600">
              <a:spcBef>
                <a:spcPts val="0"/>
              </a:spcBef>
            </a:pPr>
            <a:r>
              <a:rPr lang="zh-CN" altLang="en-US" dirty="0">
                <a:ea typeface="楷体" panose="02010609060101010101" pitchFamily="49" charset="-122"/>
              </a:rPr>
              <a:t>变长操作码</a:t>
            </a:r>
            <a:endParaRPr lang="en-US" altLang="zh-CN" dirty="0">
              <a:ea typeface="楷体" panose="02010609060101010101" pitchFamily="49" charset="-122"/>
            </a:endParaRPr>
          </a:p>
          <a:p>
            <a:pPr marL="1339850" lvl="3" indent="-354013">
              <a:spcBef>
                <a:spcPts val="0"/>
              </a:spcBef>
            </a:pPr>
            <a:r>
              <a:rPr lang="zh-CN" altLang="en-US" sz="2800" dirty="0">
                <a:ea typeface="楷体" panose="02010609060101010101" pitchFamily="49" charset="-122"/>
              </a:rPr>
              <a:t>基于</a:t>
            </a:r>
            <a:r>
              <a:rPr lang="zh-CN" altLang="en-US" sz="2800" dirty="0">
                <a:solidFill>
                  <a:srgbClr val="008000"/>
                </a:solidFill>
                <a:ea typeface="楷体" panose="02010609060101010101" pitchFamily="49" charset="-122"/>
              </a:rPr>
              <a:t>霍夫曼编码</a:t>
            </a:r>
            <a:r>
              <a:rPr lang="zh-CN" altLang="en-US" sz="2800" dirty="0">
                <a:ea typeface="楷体" panose="02010609060101010101" pitchFamily="49" charset="-122"/>
              </a:rPr>
              <a:t>原理</a:t>
            </a:r>
            <a:endParaRPr lang="en-US" altLang="zh-CN" sz="2800" dirty="0">
              <a:ea typeface="楷体" panose="02010609060101010101" pitchFamily="49" charset="-122"/>
            </a:endParaRPr>
          </a:p>
          <a:p>
            <a:pPr marL="1339850" lvl="3" indent="-354013">
              <a:spcBef>
                <a:spcPts val="0"/>
              </a:spcBef>
            </a:pPr>
            <a:r>
              <a:rPr lang="zh-CN" altLang="en-US" sz="2800" dirty="0">
                <a:ea typeface="楷体" panose="02010609060101010101" pitchFamily="49" charset="-122"/>
              </a:rPr>
              <a:t>扩展操作码</a:t>
            </a:r>
            <a:endParaRPr lang="en-US" altLang="zh-CN" sz="2800" dirty="0">
              <a:ea typeface="楷体" panose="02010609060101010101" pitchFamily="49" charset="-122"/>
            </a:endParaRPr>
          </a:p>
          <a:p>
            <a:pPr marL="630238" lvl="1" indent="-274638">
              <a:spcBef>
                <a:spcPts val="0"/>
              </a:spcBef>
            </a:pPr>
            <a:r>
              <a:rPr lang="zh-CN" altLang="en-US" dirty="0">
                <a:solidFill>
                  <a:srgbClr val="FF0000"/>
                </a:solidFill>
                <a:ea typeface="楷体" panose="02010609060101010101" pitchFamily="49" charset="-122"/>
              </a:rPr>
              <a:t>寻址方式</a:t>
            </a:r>
            <a:endParaRPr lang="en-US" altLang="zh-CN" dirty="0">
              <a:solidFill>
                <a:srgbClr val="FF0000"/>
              </a:solidFill>
              <a:ea typeface="楷体" panose="02010609060101010101" pitchFamily="49" charset="-122"/>
            </a:endParaRPr>
          </a:p>
          <a:p>
            <a:pPr>
              <a:spcBef>
                <a:spcPts val="0"/>
              </a:spcBef>
            </a:pPr>
            <a:r>
              <a:rPr lang="en-US" altLang="zh-CN" dirty="0">
                <a:solidFill>
                  <a:srgbClr val="CC00FF"/>
                </a:solidFill>
                <a:ea typeface="楷体" panose="02010609060101010101" pitchFamily="49" charset="-122"/>
              </a:rPr>
              <a:t>CISC</a:t>
            </a:r>
            <a:r>
              <a:rPr lang="zh-CN" altLang="en-US" dirty="0">
                <a:ea typeface="楷体" panose="02010609060101010101" pitchFamily="49" charset="-122"/>
              </a:rPr>
              <a:t>和</a:t>
            </a:r>
            <a:r>
              <a:rPr lang="en-US" altLang="zh-CN" dirty="0">
                <a:solidFill>
                  <a:srgbClr val="CC00FF"/>
                </a:solidFill>
                <a:ea typeface="楷体" panose="02010609060101010101" pitchFamily="49" charset="-122"/>
              </a:rPr>
              <a:t>RISC</a:t>
            </a:r>
            <a:endParaRPr lang="zh-CN" altLang="en-US" dirty="0">
              <a:solidFill>
                <a:srgbClr val="CC00FF"/>
              </a:solidFill>
              <a:ea typeface="楷体" panose="02010609060101010101" pitchFamily="49" charset="-122"/>
            </a:endParaRPr>
          </a:p>
        </p:txBody>
      </p:sp>
      <p:sp>
        <p:nvSpPr>
          <p:cNvPr id="4" name="灯片编号占位符 3">
            <a:extLst>
              <a:ext uri="{FF2B5EF4-FFF2-40B4-BE49-F238E27FC236}">
                <a16:creationId xmlns:a16="http://schemas.microsoft.com/office/drawing/2014/main" id="{87249BB9-F682-4155-B59C-02A8F0F354A4}"/>
              </a:ext>
            </a:extLst>
          </p:cNvPr>
          <p:cNvSpPr>
            <a:spLocks noGrp="1"/>
          </p:cNvSpPr>
          <p:nvPr>
            <p:ph type="sldNum" sz="quarter" idx="11"/>
          </p:nvPr>
        </p:nvSpPr>
        <p:spPr/>
        <p:txBody>
          <a:bodyPr/>
          <a:lstStyle/>
          <a:p>
            <a:fld id="{591B6738-5A60-468E-A237-4E46B15B9A6B}" type="slidenum">
              <a:rPr lang="zh-CN" altLang="en-US" smtClean="0">
                <a:solidFill>
                  <a:srgbClr val="000000"/>
                </a:solidFill>
              </a:rPr>
              <a:pPr/>
              <a:t>133</a:t>
            </a:fld>
            <a:endParaRPr lang="en-US" altLang="zh-CN">
              <a:solidFill>
                <a:srgbClr val="000000"/>
              </a:solidFill>
            </a:endParaRPr>
          </a:p>
        </p:txBody>
      </p:sp>
      <p:pic>
        <p:nvPicPr>
          <p:cNvPr id="5" name="图片 4">
            <a:extLst>
              <a:ext uri="{FF2B5EF4-FFF2-40B4-BE49-F238E27FC236}">
                <a16:creationId xmlns:a16="http://schemas.microsoft.com/office/drawing/2014/main" id="{908684B8-29B8-42EF-BAB5-296F61EF02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630150" y="3861048"/>
            <a:ext cx="1320946" cy="2046586"/>
          </a:xfrm>
          <a:prstGeom prst="rect">
            <a:avLst/>
          </a:prstGeom>
        </p:spPr>
      </p:pic>
      <p:sp>
        <p:nvSpPr>
          <p:cNvPr id="6" name="矩形 5">
            <a:extLst>
              <a:ext uri="{FF2B5EF4-FFF2-40B4-BE49-F238E27FC236}">
                <a16:creationId xmlns:a16="http://schemas.microsoft.com/office/drawing/2014/main" id="{9EF13C3B-2E31-4134-B1E1-6AA66A78CDF4}"/>
              </a:ext>
            </a:extLst>
          </p:cNvPr>
          <p:cNvSpPr/>
          <p:nvPr/>
        </p:nvSpPr>
        <p:spPr>
          <a:xfrm>
            <a:off x="7308304" y="5805264"/>
            <a:ext cx="1252266" cy="523220"/>
          </a:xfrm>
          <a:prstGeom prst="rect">
            <a:avLst/>
          </a:prstGeom>
        </p:spPr>
        <p:txBody>
          <a:bodyPr wrap="none">
            <a:spAutoFit/>
          </a:bodyPr>
          <a:lstStyle/>
          <a:p>
            <a:r>
              <a:rPr lang="zh-CN" altLang="en-US" dirty="0">
                <a:latin typeface="Vladimir Script" panose="03050402040407070305" pitchFamily="66" charset="0"/>
              </a:rPr>
              <a:t>The End</a:t>
            </a:r>
          </a:p>
        </p:txBody>
      </p:sp>
    </p:spTree>
    <p:extLst>
      <p:ext uri="{BB962C8B-B14F-4D97-AF65-F5344CB8AC3E}">
        <p14:creationId xmlns:p14="http://schemas.microsoft.com/office/powerpoint/2010/main" val="2661339257"/>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重叠寄存器窗口技术</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134</a:t>
            </a:fld>
            <a:endParaRPr lang="en-US" altLang="zh-CN">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902513447"/>
              </p:ext>
            </p:extLst>
          </p:nvPr>
        </p:nvGraphicFramePr>
        <p:xfrm>
          <a:off x="611560" y="637064"/>
          <a:ext cx="1411887" cy="6096000"/>
        </p:xfrm>
        <a:graphic>
          <a:graphicData uri="http://schemas.openxmlformats.org/drawingml/2006/table">
            <a:tbl>
              <a:tblPr firstRow="1" bandRow="1">
                <a:tableStyleId>{5940675A-B579-460E-94D1-54222C63F5DA}</a:tableStyleId>
              </a:tblPr>
              <a:tblGrid>
                <a:gridCol w="1411887">
                  <a:extLst>
                    <a:ext uri="{9D8B030D-6E8A-4147-A177-3AD203B41FA5}">
                      <a16:colId xmlns:a16="http://schemas.microsoft.com/office/drawing/2014/main" val="2981075146"/>
                    </a:ext>
                  </a:extLst>
                </a:gridCol>
              </a:tblGrid>
              <a:tr h="206447">
                <a:tc>
                  <a:txBody>
                    <a:bodyPr/>
                    <a:lstStyle/>
                    <a:p>
                      <a:pPr algn="ctr"/>
                      <a:r>
                        <a:rPr lang="en-US" altLang="zh-CN" sz="1600" b="1" dirty="0">
                          <a:ea typeface="楷体" panose="02010609060101010101" pitchFamily="49" charset="-122"/>
                        </a:rPr>
                        <a:t>R0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2533677197"/>
                  </a:ext>
                </a:extLst>
              </a:tr>
              <a:tr h="206447">
                <a:tc>
                  <a:txBody>
                    <a:bodyPr/>
                    <a:lstStyle/>
                    <a:p>
                      <a:pPr algn="ctr"/>
                      <a:r>
                        <a:rPr lang="en-US" altLang="zh-CN" sz="1600" b="1" dirty="0">
                          <a:ea typeface="楷体" panose="02010609060101010101" pitchFamily="49" charset="-122"/>
                        </a:rPr>
                        <a:t>R1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770532005"/>
                  </a:ext>
                </a:extLst>
              </a:tr>
              <a:tr h="206447">
                <a:tc>
                  <a:txBody>
                    <a:bodyPr/>
                    <a:lstStyle/>
                    <a:p>
                      <a:pPr algn="ctr"/>
                      <a:r>
                        <a:rPr lang="en-US" altLang="zh-CN" sz="1600" b="1" dirty="0">
                          <a:ea typeface="楷体" panose="02010609060101010101" pitchFamily="49" charset="-122"/>
                        </a:rPr>
                        <a:t>R2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794606933"/>
                  </a:ext>
                </a:extLst>
              </a:tr>
              <a:tr h="206447">
                <a:tc>
                  <a:txBody>
                    <a:bodyPr/>
                    <a:lstStyle/>
                    <a:p>
                      <a:pPr algn="ctr"/>
                      <a:r>
                        <a:rPr lang="en-US" altLang="zh-CN" sz="1600" b="1" dirty="0">
                          <a:ea typeface="楷体" panose="02010609060101010101" pitchFamily="49" charset="-122"/>
                        </a:rPr>
                        <a:t>R3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470009257"/>
                  </a:ext>
                </a:extLst>
              </a:tr>
              <a:tr h="206447">
                <a:tc>
                  <a:txBody>
                    <a:bodyPr/>
                    <a:lstStyle/>
                    <a:p>
                      <a:pPr algn="ctr"/>
                      <a:r>
                        <a:rPr lang="en-US" altLang="zh-CN" sz="1600" b="1" dirty="0">
                          <a:ea typeface="楷体" panose="02010609060101010101" pitchFamily="49" charset="-122"/>
                        </a:rPr>
                        <a:t>R4</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553110897"/>
                  </a:ext>
                </a:extLst>
              </a:tr>
              <a:tr h="206447">
                <a:tc>
                  <a:txBody>
                    <a:bodyPr/>
                    <a:lstStyle/>
                    <a:p>
                      <a:pPr algn="ctr"/>
                      <a:r>
                        <a:rPr lang="en-US" altLang="zh-CN" sz="1600" b="1" dirty="0">
                          <a:ea typeface="楷体" panose="02010609060101010101" pitchFamily="49" charset="-122"/>
                        </a:rPr>
                        <a:t>R5</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820187558"/>
                  </a:ext>
                </a:extLst>
              </a:tr>
              <a:tr h="206447">
                <a:tc>
                  <a:txBody>
                    <a:bodyPr/>
                    <a:lstStyle/>
                    <a:p>
                      <a:pPr algn="ctr"/>
                      <a:r>
                        <a:rPr lang="en-US" altLang="zh-CN" sz="1600" b="1" dirty="0">
                          <a:ea typeface="楷体" panose="02010609060101010101" pitchFamily="49" charset="-122"/>
                        </a:rPr>
                        <a:t>R6</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3904270493"/>
                  </a:ext>
                </a:extLst>
              </a:tr>
              <a:tr h="206447">
                <a:tc>
                  <a:txBody>
                    <a:bodyPr/>
                    <a:lstStyle/>
                    <a:p>
                      <a:pPr algn="ctr"/>
                      <a:r>
                        <a:rPr lang="en-US" altLang="zh-CN" sz="1600" b="1" dirty="0">
                          <a:ea typeface="楷体" panose="02010609060101010101" pitchFamily="49" charset="-122"/>
                        </a:rPr>
                        <a:t>R7</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1139207755"/>
                  </a:ext>
                </a:extLst>
              </a:tr>
              <a:tr h="206447">
                <a:tc>
                  <a:txBody>
                    <a:bodyPr/>
                    <a:lstStyle/>
                    <a:p>
                      <a:pPr algn="ctr"/>
                      <a:r>
                        <a:rPr lang="en-US" altLang="zh-CN" sz="1600" b="1" dirty="0">
                          <a:ea typeface="楷体" panose="02010609060101010101" pitchFamily="49" charset="-122"/>
                        </a:rPr>
                        <a:t>R8</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84860896"/>
                  </a:ext>
                </a:extLst>
              </a:tr>
              <a:tr h="206447">
                <a:tc>
                  <a:txBody>
                    <a:bodyPr/>
                    <a:lstStyle/>
                    <a:p>
                      <a:pPr algn="ctr"/>
                      <a:r>
                        <a:rPr lang="en-US" altLang="zh-CN" sz="1600" b="1" dirty="0">
                          <a:ea typeface="楷体" panose="02010609060101010101" pitchFamily="49" charset="-122"/>
                        </a:rPr>
                        <a:t>R9</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2698621200"/>
                  </a:ext>
                </a:extLst>
              </a:tr>
              <a:tr h="206447">
                <a:tc>
                  <a:txBody>
                    <a:bodyPr/>
                    <a:lstStyle/>
                    <a:p>
                      <a:pPr algn="ctr"/>
                      <a:r>
                        <a:rPr lang="en-US" altLang="zh-CN" sz="1600" b="1" dirty="0">
                          <a:ea typeface="楷体" panose="02010609060101010101" pitchFamily="49" charset="-122"/>
                        </a:rPr>
                        <a:t>R10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3268312696"/>
                  </a:ext>
                </a:extLst>
              </a:tr>
              <a:tr h="206447">
                <a:tc>
                  <a:txBody>
                    <a:bodyPr/>
                    <a:lstStyle/>
                    <a:p>
                      <a:pPr algn="ctr"/>
                      <a:r>
                        <a:rPr lang="en-US" altLang="zh-CN" sz="1600" b="1" dirty="0">
                          <a:ea typeface="楷体" panose="02010609060101010101" pitchFamily="49" charset="-122"/>
                        </a:rPr>
                        <a:t>R11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2770964865"/>
                  </a:ext>
                </a:extLst>
              </a:tr>
              <a:tr h="206447">
                <a:tc>
                  <a:txBody>
                    <a:bodyPr/>
                    <a:lstStyle/>
                    <a:p>
                      <a:pPr algn="ctr"/>
                      <a:r>
                        <a:rPr lang="en-US" altLang="zh-CN" sz="1600" b="1" dirty="0">
                          <a:ea typeface="楷体" panose="02010609060101010101" pitchFamily="49" charset="-122"/>
                        </a:rPr>
                        <a:t>R12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1996366098"/>
                  </a:ext>
                </a:extLst>
              </a:tr>
              <a:tr h="206447">
                <a:tc>
                  <a:txBody>
                    <a:bodyPr/>
                    <a:lstStyle/>
                    <a:p>
                      <a:pPr algn="ctr"/>
                      <a:r>
                        <a:rPr lang="en-US" altLang="zh-CN" sz="1600" b="1" dirty="0">
                          <a:ea typeface="楷体" panose="02010609060101010101" pitchFamily="49" charset="-122"/>
                        </a:rPr>
                        <a:t>R13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381985370"/>
                  </a:ext>
                </a:extLst>
              </a:tr>
              <a:tr h="206447">
                <a:tc>
                  <a:txBody>
                    <a:bodyPr/>
                    <a:lstStyle/>
                    <a:p>
                      <a:pPr algn="ctr"/>
                      <a:r>
                        <a:rPr lang="en-US" altLang="zh-CN" sz="1600" b="1" dirty="0">
                          <a:ea typeface="楷体" panose="02010609060101010101" pitchFamily="49" charset="-122"/>
                        </a:rPr>
                        <a:t>R14</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1547127100"/>
                  </a:ext>
                </a:extLst>
              </a:tr>
              <a:tr h="206447">
                <a:tc>
                  <a:txBody>
                    <a:bodyPr/>
                    <a:lstStyle/>
                    <a:p>
                      <a:pPr algn="ctr"/>
                      <a:r>
                        <a:rPr lang="en-US" altLang="zh-CN" sz="1600" b="1" dirty="0">
                          <a:ea typeface="楷体" panose="02010609060101010101" pitchFamily="49" charset="-122"/>
                        </a:rPr>
                        <a:t>R15</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4287383640"/>
                  </a:ext>
                </a:extLst>
              </a:tr>
              <a:tr h="206447">
                <a:tc>
                  <a:txBody>
                    <a:bodyPr/>
                    <a:lstStyle/>
                    <a:p>
                      <a:pPr algn="ctr"/>
                      <a:r>
                        <a:rPr lang="en-US" altLang="zh-CN" sz="1600" b="1" dirty="0">
                          <a:ea typeface="楷体" panose="02010609060101010101" pitchFamily="49" charset="-122"/>
                        </a:rPr>
                        <a:t>R16</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27808985"/>
                  </a:ext>
                </a:extLst>
              </a:tr>
              <a:tr h="206447">
                <a:tc>
                  <a:txBody>
                    <a:bodyPr/>
                    <a:lstStyle/>
                    <a:p>
                      <a:pPr algn="ctr"/>
                      <a:r>
                        <a:rPr lang="en-US" altLang="zh-CN" sz="1600" b="1" dirty="0">
                          <a:ea typeface="楷体" panose="02010609060101010101" pitchFamily="49" charset="-122"/>
                        </a:rPr>
                        <a:t>R17</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565058717"/>
                  </a:ext>
                </a:extLst>
              </a:tr>
              <a:tr h="206447">
                <a:tc>
                  <a:txBody>
                    <a:bodyPr/>
                    <a:lstStyle/>
                    <a:p>
                      <a:pPr algn="ctr"/>
                      <a:r>
                        <a:rPr lang="en-US" altLang="zh-CN" sz="1600" b="1" dirty="0">
                          <a:ea typeface="楷体" panose="02010609060101010101" pitchFamily="49" charset="-122"/>
                        </a:rPr>
                        <a:t>R18</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187815"/>
                  </a:ext>
                </a:extLst>
              </a:tr>
              <a:tr h="206447">
                <a:tc>
                  <a:txBody>
                    <a:bodyPr/>
                    <a:lstStyle/>
                    <a:p>
                      <a:pPr algn="ctr"/>
                      <a:r>
                        <a:rPr lang="en-US" altLang="zh-CN" sz="1600" b="1" dirty="0">
                          <a:ea typeface="楷体" panose="02010609060101010101" pitchFamily="49" charset="-122"/>
                        </a:rPr>
                        <a:t>R19</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863325"/>
                  </a:ext>
                </a:extLst>
              </a:tr>
              <a:tr h="206447">
                <a:tc>
                  <a:txBody>
                    <a:bodyPr/>
                    <a:lstStyle/>
                    <a:p>
                      <a:pPr algn="ctr"/>
                      <a:r>
                        <a:rPr lang="en-US" altLang="zh-CN" sz="1600" b="1" dirty="0">
                          <a:ea typeface="楷体" panose="02010609060101010101" pitchFamily="49" charset="-122"/>
                        </a:rPr>
                        <a:t>R20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109624"/>
                  </a:ext>
                </a:extLst>
              </a:tr>
              <a:tr h="206447">
                <a:tc>
                  <a:txBody>
                    <a:bodyPr/>
                    <a:lstStyle/>
                    <a:p>
                      <a:pPr algn="ctr"/>
                      <a:r>
                        <a:rPr lang="en-US" altLang="zh-CN" sz="1600" b="1" dirty="0">
                          <a:ea typeface="楷体" panose="02010609060101010101" pitchFamily="49" charset="-122"/>
                        </a:rPr>
                        <a:t>R21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9434700"/>
                  </a:ext>
                </a:extLst>
              </a:tr>
              <a:tr h="213477">
                <a:tc>
                  <a:txBody>
                    <a:bodyPr/>
                    <a:lstStyle/>
                    <a:p>
                      <a:pPr algn="ctr"/>
                      <a:r>
                        <a:rPr lang="en-US" altLang="zh-CN" sz="1600" b="1" dirty="0">
                          <a:ea typeface="楷体" panose="02010609060101010101" pitchFamily="49" charset="-122"/>
                        </a:rPr>
                        <a:t>R22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357663"/>
                  </a:ext>
                </a:extLst>
              </a:tr>
              <a:tr h="206447">
                <a:tc>
                  <a:txBody>
                    <a:bodyPr/>
                    <a:lstStyle/>
                    <a:p>
                      <a:pPr algn="ctr"/>
                      <a:r>
                        <a:rPr lang="en-US" altLang="zh-CN" sz="1600" b="1" dirty="0">
                          <a:ea typeface="楷体" panose="02010609060101010101" pitchFamily="49" charset="-122"/>
                        </a:rPr>
                        <a:t>R23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6860136"/>
                  </a:ext>
                </a:extLst>
              </a:tr>
              <a:tr h="206447">
                <a:tc>
                  <a:txBody>
                    <a:bodyPr/>
                    <a:lstStyle/>
                    <a:p>
                      <a:pPr algn="ctr"/>
                      <a:r>
                        <a:rPr lang="en-US" altLang="zh-CN" sz="1600" b="1" dirty="0">
                          <a:latin typeface="宋体" panose="02010600030101010101" pitchFamily="2" charset="-122"/>
                          <a:ea typeface="宋体" panose="02010600030101010101" pitchFamily="2" charset="-122"/>
                        </a:rPr>
                        <a:t>……</a:t>
                      </a:r>
                      <a:endParaRPr lang="zh-CN" altLang="en-US" sz="1600" b="1" dirty="0">
                        <a:latin typeface="宋体" panose="02010600030101010101" pitchFamily="2" charset="-122"/>
                        <a:ea typeface="宋体" panose="02010600030101010101" pitchFamily="2"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8076533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607413938"/>
              </p:ext>
            </p:extLst>
          </p:nvPr>
        </p:nvGraphicFramePr>
        <p:xfrm>
          <a:off x="2728065" y="637064"/>
          <a:ext cx="1411887" cy="1950720"/>
        </p:xfrm>
        <a:graphic>
          <a:graphicData uri="http://schemas.openxmlformats.org/drawingml/2006/table">
            <a:tbl>
              <a:tblPr firstRow="1" bandRow="1">
                <a:tableStyleId>{5940675A-B579-460E-94D1-54222C63F5DA}</a:tableStyleId>
              </a:tblPr>
              <a:tblGrid>
                <a:gridCol w="1411887">
                  <a:extLst>
                    <a:ext uri="{9D8B030D-6E8A-4147-A177-3AD203B41FA5}">
                      <a16:colId xmlns:a16="http://schemas.microsoft.com/office/drawing/2014/main" val="2981075146"/>
                    </a:ext>
                  </a:extLst>
                </a:gridCol>
              </a:tblGrid>
              <a:tr h="206447">
                <a:tc>
                  <a:txBody>
                    <a:bodyPr/>
                    <a:lstStyle/>
                    <a:p>
                      <a:pPr algn="ctr"/>
                      <a:r>
                        <a:rPr lang="en-US" altLang="zh-CN" sz="1600" b="1" dirty="0">
                          <a:ea typeface="楷体" panose="02010609060101010101" pitchFamily="49" charset="-122"/>
                        </a:rPr>
                        <a:t>R0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2533677197"/>
                  </a:ext>
                </a:extLst>
              </a:tr>
              <a:tr h="206447">
                <a:tc>
                  <a:txBody>
                    <a:bodyPr/>
                    <a:lstStyle/>
                    <a:p>
                      <a:pPr algn="ctr"/>
                      <a:r>
                        <a:rPr lang="en-US" altLang="zh-CN" sz="1600" b="1" dirty="0">
                          <a:ea typeface="楷体" panose="02010609060101010101" pitchFamily="49" charset="-122"/>
                        </a:rPr>
                        <a:t>R1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770532005"/>
                  </a:ext>
                </a:extLst>
              </a:tr>
              <a:tr h="206447">
                <a:tc>
                  <a:txBody>
                    <a:bodyPr/>
                    <a:lstStyle/>
                    <a:p>
                      <a:pPr algn="ctr"/>
                      <a:r>
                        <a:rPr lang="en-US" altLang="zh-CN" sz="1600" b="1" dirty="0">
                          <a:ea typeface="楷体" panose="02010609060101010101" pitchFamily="49" charset="-122"/>
                        </a:rPr>
                        <a:t>R2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794606933"/>
                  </a:ext>
                </a:extLst>
              </a:tr>
              <a:tr h="206447">
                <a:tc>
                  <a:txBody>
                    <a:bodyPr/>
                    <a:lstStyle/>
                    <a:p>
                      <a:pPr algn="ctr"/>
                      <a:r>
                        <a:rPr lang="en-US" altLang="zh-CN" sz="1600" b="1" dirty="0">
                          <a:ea typeface="楷体" panose="02010609060101010101" pitchFamily="49" charset="-122"/>
                        </a:rPr>
                        <a:t>R3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470009257"/>
                  </a:ext>
                </a:extLst>
              </a:tr>
              <a:tr h="206447">
                <a:tc>
                  <a:txBody>
                    <a:bodyPr/>
                    <a:lstStyle/>
                    <a:p>
                      <a:pPr algn="ctr"/>
                      <a:r>
                        <a:rPr lang="en-US" altLang="zh-CN" sz="1600" b="1" dirty="0">
                          <a:ea typeface="楷体" panose="02010609060101010101" pitchFamily="49" charset="-122"/>
                        </a:rPr>
                        <a:t>R4</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553110897"/>
                  </a:ext>
                </a:extLst>
              </a:tr>
              <a:tr h="206447">
                <a:tc>
                  <a:txBody>
                    <a:bodyPr/>
                    <a:lstStyle/>
                    <a:p>
                      <a:pPr algn="ctr"/>
                      <a:r>
                        <a:rPr lang="en-US" altLang="zh-CN" sz="1600" b="1" dirty="0">
                          <a:ea typeface="楷体" panose="02010609060101010101" pitchFamily="49" charset="-122"/>
                        </a:rPr>
                        <a:t>R5</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820187558"/>
                  </a:ext>
                </a:extLst>
              </a:tr>
              <a:tr h="206447">
                <a:tc>
                  <a:txBody>
                    <a:bodyPr/>
                    <a:lstStyle/>
                    <a:p>
                      <a:pPr algn="ctr"/>
                      <a:r>
                        <a:rPr lang="en-US" altLang="zh-CN" sz="1600" b="1" dirty="0">
                          <a:ea typeface="楷体" panose="02010609060101010101" pitchFamily="49" charset="-122"/>
                        </a:rPr>
                        <a:t>R6</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3904270493"/>
                  </a:ext>
                </a:extLst>
              </a:tr>
              <a:tr h="206447">
                <a:tc>
                  <a:txBody>
                    <a:bodyPr/>
                    <a:lstStyle/>
                    <a:p>
                      <a:pPr algn="ctr"/>
                      <a:r>
                        <a:rPr lang="en-US" altLang="zh-CN" sz="1600" b="1" dirty="0">
                          <a:ea typeface="楷体" panose="02010609060101010101" pitchFamily="49" charset="-122"/>
                        </a:rPr>
                        <a:t>R7</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1139207755"/>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59912384"/>
              </p:ext>
            </p:extLst>
          </p:nvPr>
        </p:nvGraphicFramePr>
        <p:xfrm>
          <a:off x="4456257" y="2104808"/>
          <a:ext cx="1411887" cy="1950720"/>
        </p:xfrm>
        <a:graphic>
          <a:graphicData uri="http://schemas.openxmlformats.org/drawingml/2006/table">
            <a:tbl>
              <a:tblPr firstRow="1" bandRow="1">
                <a:tableStyleId>{5940675A-B579-460E-94D1-54222C63F5DA}</a:tableStyleId>
              </a:tblPr>
              <a:tblGrid>
                <a:gridCol w="1411887">
                  <a:extLst>
                    <a:ext uri="{9D8B030D-6E8A-4147-A177-3AD203B41FA5}">
                      <a16:colId xmlns:a16="http://schemas.microsoft.com/office/drawing/2014/main" val="2981075146"/>
                    </a:ext>
                  </a:extLst>
                </a:gridCol>
              </a:tblGrid>
              <a:tr h="206447">
                <a:tc>
                  <a:txBody>
                    <a:bodyPr/>
                    <a:lstStyle/>
                    <a:p>
                      <a:pPr algn="ctr"/>
                      <a:r>
                        <a:rPr lang="en-US" altLang="zh-CN" sz="1600" b="1" dirty="0">
                          <a:ea typeface="楷体" panose="02010609060101010101" pitchFamily="49" charset="-122"/>
                        </a:rPr>
                        <a:t>R0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2533677197"/>
                  </a:ext>
                </a:extLst>
              </a:tr>
              <a:tr h="206447">
                <a:tc>
                  <a:txBody>
                    <a:bodyPr/>
                    <a:lstStyle/>
                    <a:p>
                      <a:pPr algn="ctr"/>
                      <a:r>
                        <a:rPr lang="en-US" altLang="zh-CN" sz="1600" b="1" dirty="0">
                          <a:ea typeface="楷体" panose="02010609060101010101" pitchFamily="49" charset="-122"/>
                        </a:rPr>
                        <a:t>R1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FF"/>
                    </a:solidFill>
                  </a:tcPr>
                </a:tc>
                <a:extLst>
                  <a:ext uri="{0D108BD9-81ED-4DB2-BD59-A6C34878D82A}">
                    <a16:rowId xmlns:a16="http://schemas.microsoft.com/office/drawing/2014/main" val="1770532005"/>
                  </a:ext>
                </a:extLst>
              </a:tr>
              <a:tr h="206447">
                <a:tc>
                  <a:txBody>
                    <a:bodyPr/>
                    <a:lstStyle/>
                    <a:p>
                      <a:pPr algn="ctr"/>
                      <a:r>
                        <a:rPr lang="en-US" altLang="zh-CN" sz="1600" b="1" dirty="0">
                          <a:ea typeface="楷体" panose="02010609060101010101" pitchFamily="49" charset="-122"/>
                        </a:rPr>
                        <a:t>R2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3794606933"/>
                  </a:ext>
                </a:extLst>
              </a:tr>
              <a:tr h="206447">
                <a:tc>
                  <a:txBody>
                    <a:bodyPr/>
                    <a:lstStyle/>
                    <a:p>
                      <a:pPr algn="ctr"/>
                      <a:r>
                        <a:rPr lang="en-US" altLang="zh-CN" sz="1600" b="1" dirty="0">
                          <a:ea typeface="楷体" panose="02010609060101010101" pitchFamily="49" charset="-122"/>
                        </a:rPr>
                        <a:t>R3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470009257"/>
                  </a:ext>
                </a:extLst>
              </a:tr>
              <a:tr h="206447">
                <a:tc>
                  <a:txBody>
                    <a:bodyPr/>
                    <a:lstStyle/>
                    <a:p>
                      <a:pPr algn="ctr"/>
                      <a:r>
                        <a:rPr lang="en-US" altLang="zh-CN" sz="1600" b="1" dirty="0">
                          <a:ea typeface="楷体" panose="02010609060101010101" pitchFamily="49" charset="-122"/>
                        </a:rPr>
                        <a:t>R4</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553110897"/>
                  </a:ext>
                </a:extLst>
              </a:tr>
              <a:tr h="206447">
                <a:tc>
                  <a:txBody>
                    <a:bodyPr/>
                    <a:lstStyle/>
                    <a:p>
                      <a:pPr algn="ctr"/>
                      <a:r>
                        <a:rPr lang="en-US" altLang="zh-CN" sz="1600" b="1" dirty="0">
                          <a:ea typeface="楷体" panose="02010609060101010101" pitchFamily="49" charset="-122"/>
                        </a:rPr>
                        <a:t>R5</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820187558"/>
                  </a:ext>
                </a:extLst>
              </a:tr>
              <a:tr h="206447">
                <a:tc>
                  <a:txBody>
                    <a:bodyPr/>
                    <a:lstStyle/>
                    <a:p>
                      <a:pPr algn="ctr"/>
                      <a:r>
                        <a:rPr lang="en-US" altLang="zh-CN" sz="1600" b="1" dirty="0">
                          <a:ea typeface="楷体" panose="02010609060101010101" pitchFamily="49" charset="-122"/>
                        </a:rPr>
                        <a:t>R6</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3904270493"/>
                  </a:ext>
                </a:extLst>
              </a:tr>
              <a:tr h="206447">
                <a:tc>
                  <a:txBody>
                    <a:bodyPr/>
                    <a:lstStyle/>
                    <a:p>
                      <a:pPr algn="ctr"/>
                      <a:r>
                        <a:rPr lang="en-US" altLang="zh-CN" sz="1600" b="1" dirty="0">
                          <a:ea typeface="楷体" panose="02010609060101010101" pitchFamily="49" charset="-122"/>
                        </a:rPr>
                        <a:t>R7</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113920775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003104497"/>
              </p:ext>
            </p:extLst>
          </p:nvPr>
        </p:nvGraphicFramePr>
        <p:xfrm>
          <a:off x="6184449" y="3566512"/>
          <a:ext cx="1411887" cy="1950720"/>
        </p:xfrm>
        <a:graphic>
          <a:graphicData uri="http://schemas.openxmlformats.org/drawingml/2006/table">
            <a:tbl>
              <a:tblPr firstRow="1" bandRow="1">
                <a:tableStyleId>{5940675A-B579-460E-94D1-54222C63F5DA}</a:tableStyleId>
              </a:tblPr>
              <a:tblGrid>
                <a:gridCol w="1411887">
                  <a:extLst>
                    <a:ext uri="{9D8B030D-6E8A-4147-A177-3AD203B41FA5}">
                      <a16:colId xmlns:a16="http://schemas.microsoft.com/office/drawing/2014/main" val="2981075146"/>
                    </a:ext>
                  </a:extLst>
                </a:gridCol>
              </a:tblGrid>
              <a:tr h="206447">
                <a:tc>
                  <a:txBody>
                    <a:bodyPr/>
                    <a:lstStyle/>
                    <a:p>
                      <a:pPr algn="ctr"/>
                      <a:r>
                        <a:rPr lang="en-US" altLang="zh-CN" sz="1600" b="1" dirty="0">
                          <a:ea typeface="楷体" panose="02010609060101010101" pitchFamily="49" charset="-122"/>
                        </a:rPr>
                        <a:t>R0</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2533677197"/>
                  </a:ext>
                </a:extLst>
              </a:tr>
              <a:tr h="206447">
                <a:tc>
                  <a:txBody>
                    <a:bodyPr/>
                    <a:lstStyle/>
                    <a:p>
                      <a:pPr algn="ctr"/>
                      <a:r>
                        <a:rPr lang="en-US" altLang="zh-CN" sz="1600" b="1" dirty="0">
                          <a:ea typeface="楷体" panose="02010609060101010101" pitchFamily="49" charset="-122"/>
                        </a:rPr>
                        <a:t>R1</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C99"/>
                    </a:solidFill>
                  </a:tcPr>
                </a:tc>
                <a:extLst>
                  <a:ext uri="{0D108BD9-81ED-4DB2-BD59-A6C34878D82A}">
                    <a16:rowId xmlns:a16="http://schemas.microsoft.com/office/drawing/2014/main" val="1770532005"/>
                  </a:ext>
                </a:extLst>
              </a:tr>
              <a:tr h="206447">
                <a:tc>
                  <a:txBody>
                    <a:bodyPr/>
                    <a:lstStyle/>
                    <a:p>
                      <a:pPr algn="ctr"/>
                      <a:r>
                        <a:rPr lang="en-US" altLang="zh-CN" sz="1600" b="1" dirty="0">
                          <a:ea typeface="楷体" panose="02010609060101010101" pitchFamily="49" charset="-122"/>
                        </a:rPr>
                        <a:t>R2</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3794606933"/>
                  </a:ext>
                </a:extLst>
              </a:tr>
              <a:tr h="206447">
                <a:tc>
                  <a:txBody>
                    <a:bodyPr/>
                    <a:lstStyle/>
                    <a:p>
                      <a:pPr algn="ctr"/>
                      <a:r>
                        <a:rPr lang="en-US" altLang="zh-CN" sz="1600" b="1" dirty="0">
                          <a:ea typeface="楷体" panose="02010609060101010101" pitchFamily="49" charset="-122"/>
                        </a:rPr>
                        <a:t>R3</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470009257"/>
                  </a:ext>
                </a:extLst>
              </a:tr>
              <a:tr h="206447">
                <a:tc>
                  <a:txBody>
                    <a:bodyPr/>
                    <a:lstStyle/>
                    <a:p>
                      <a:pPr algn="ctr"/>
                      <a:r>
                        <a:rPr lang="en-US" altLang="zh-CN" sz="1600" b="1" dirty="0">
                          <a:ea typeface="楷体" panose="02010609060101010101" pitchFamily="49" charset="-122"/>
                        </a:rPr>
                        <a:t>R4</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553110897"/>
                  </a:ext>
                </a:extLst>
              </a:tr>
              <a:tr h="206447">
                <a:tc>
                  <a:txBody>
                    <a:bodyPr/>
                    <a:lstStyle/>
                    <a:p>
                      <a:pPr algn="ctr"/>
                      <a:r>
                        <a:rPr lang="en-US" altLang="zh-CN" sz="1600" b="1" dirty="0">
                          <a:ea typeface="楷体" panose="02010609060101010101" pitchFamily="49" charset="-122"/>
                        </a:rPr>
                        <a:t>R5</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820187558"/>
                  </a:ext>
                </a:extLst>
              </a:tr>
              <a:tr h="206447">
                <a:tc>
                  <a:txBody>
                    <a:bodyPr/>
                    <a:lstStyle/>
                    <a:p>
                      <a:pPr algn="ctr"/>
                      <a:r>
                        <a:rPr lang="en-US" altLang="zh-CN" sz="1600" b="1" dirty="0">
                          <a:ea typeface="楷体" panose="02010609060101010101" pitchFamily="49" charset="-122"/>
                        </a:rPr>
                        <a:t>R6</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4270493"/>
                  </a:ext>
                </a:extLst>
              </a:tr>
              <a:tr h="206447">
                <a:tc>
                  <a:txBody>
                    <a:bodyPr/>
                    <a:lstStyle/>
                    <a:p>
                      <a:pPr algn="ctr"/>
                      <a:r>
                        <a:rPr lang="en-US" altLang="zh-CN" sz="1600" b="1" dirty="0">
                          <a:ea typeface="楷体" panose="02010609060101010101" pitchFamily="49" charset="-122"/>
                        </a:rPr>
                        <a:t>R7</a:t>
                      </a:r>
                      <a:endParaRPr lang="zh-CN" altLang="en-US" sz="1600" b="1" dirty="0">
                        <a:ea typeface="楷体" panose="02010609060101010101" pitchFamily="49" charset="-122"/>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9207755"/>
                  </a:ext>
                </a:extLst>
              </a:tr>
            </a:tbl>
          </a:graphicData>
        </a:graphic>
      </p:graphicFrame>
      <p:cxnSp>
        <p:nvCxnSpPr>
          <p:cNvPr id="11" name="直接连接符 10"/>
          <p:cNvCxnSpPr/>
          <p:nvPr/>
        </p:nvCxnSpPr>
        <p:spPr bwMode="auto">
          <a:xfrm flipH="1">
            <a:off x="323528" y="631092"/>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2" name="直接连接符 11"/>
          <p:cNvCxnSpPr/>
          <p:nvPr/>
        </p:nvCxnSpPr>
        <p:spPr bwMode="auto">
          <a:xfrm flipH="1">
            <a:off x="323528" y="2097688"/>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3" name="直接连接符 12"/>
          <p:cNvCxnSpPr/>
          <p:nvPr/>
        </p:nvCxnSpPr>
        <p:spPr bwMode="auto">
          <a:xfrm flipH="1">
            <a:off x="323528" y="2587784"/>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4" name="直接连接符 13"/>
          <p:cNvCxnSpPr/>
          <p:nvPr/>
        </p:nvCxnSpPr>
        <p:spPr bwMode="auto">
          <a:xfrm flipH="1">
            <a:off x="323528" y="3566512"/>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5" name="直接连接符 14"/>
          <p:cNvCxnSpPr/>
          <p:nvPr/>
        </p:nvCxnSpPr>
        <p:spPr bwMode="auto">
          <a:xfrm flipH="1">
            <a:off x="323528" y="5030760"/>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6" name="直接连接符 15"/>
          <p:cNvCxnSpPr/>
          <p:nvPr/>
        </p:nvCxnSpPr>
        <p:spPr bwMode="auto">
          <a:xfrm flipH="1">
            <a:off x="323528" y="4055528"/>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cxnSp>
        <p:nvCxnSpPr>
          <p:cNvPr id="17" name="直接连接符 16"/>
          <p:cNvCxnSpPr/>
          <p:nvPr/>
        </p:nvCxnSpPr>
        <p:spPr bwMode="auto">
          <a:xfrm flipH="1">
            <a:off x="323528" y="5519506"/>
            <a:ext cx="7776864" cy="0"/>
          </a:xfrm>
          <a:prstGeom prst="line">
            <a:avLst/>
          </a:prstGeom>
          <a:solidFill>
            <a:schemeClr val="accent1"/>
          </a:solidFill>
          <a:ln w="19050" cap="flat" cmpd="sng" algn="ctr">
            <a:solidFill>
              <a:srgbClr val="FF0000"/>
            </a:solidFill>
            <a:prstDash val="dash"/>
            <a:round/>
            <a:headEnd type="none" w="med" len="med"/>
            <a:tailEnd type="none" w="med" len="lg"/>
          </a:ln>
          <a:effectLst/>
        </p:spPr>
      </p:cxnSp>
      <p:sp>
        <p:nvSpPr>
          <p:cNvPr id="20" name="矩形 19"/>
          <p:cNvSpPr/>
          <p:nvPr/>
        </p:nvSpPr>
        <p:spPr>
          <a:xfrm>
            <a:off x="2255277" y="5998046"/>
            <a:ext cx="3292889" cy="461665"/>
          </a:xfrm>
          <a:prstGeom prst="rect">
            <a:avLst/>
          </a:prstGeom>
        </p:spPr>
        <p:txBody>
          <a:bodyPr wrap="none">
            <a:spAutoFit/>
          </a:bodyPr>
          <a:lstStyle/>
          <a:p>
            <a:r>
              <a:rPr lang="zh-CN" altLang="en-US" dirty="0">
                <a:solidFill>
                  <a:srgbClr val="0000FF"/>
                </a:solidFill>
              </a:rPr>
              <a:t>CPU内部的物理寄存器</a:t>
            </a:r>
          </a:p>
        </p:txBody>
      </p:sp>
      <p:sp>
        <p:nvSpPr>
          <p:cNvPr id="21" name="右大括号 20"/>
          <p:cNvSpPr/>
          <p:nvPr/>
        </p:nvSpPr>
        <p:spPr bwMode="auto">
          <a:xfrm>
            <a:off x="2123728" y="639885"/>
            <a:ext cx="187751" cy="6065715"/>
          </a:xfrm>
          <a:prstGeom prst="rightBrace">
            <a:avLst>
              <a:gd name="adj1" fmla="val 26648"/>
              <a:gd name="adj2" fmla="val 91737"/>
            </a:avLst>
          </a:prstGeom>
          <a:noFill/>
          <a:ln w="12700" cap="flat" cmpd="sng" algn="ctr">
            <a:solidFill>
              <a:srgbClr val="0000FF"/>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2" name="右大括号 21"/>
          <p:cNvSpPr/>
          <p:nvPr/>
        </p:nvSpPr>
        <p:spPr bwMode="auto">
          <a:xfrm>
            <a:off x="4204164" y="652207"/>
            <a:ext cx="208133" cy="1935577"/>
          </a:xfrm>
          <a:prstGeom prst="rightBrace">
            <a:avLst>
              <a:gd name="adj1" fmla="val 26648"/>
              <a:gd name="adj2" fmla="val 24508"/>
            </a:avLst>
          </a:prstGeom>
          <a:noFill/>
          <a:ln w="12700" cap="flat" cmpd="sng" algn="ctr">
            <a:solidFill>
              <a:srgbClr val="0000FF"/>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3" name="矩形 22"/>
          <p:cNvSpPr/>
          <p:nvPr/>
        </p:nvSpPr>
        <p:spPr>
          <a:xfrm>
            <a:off x="4308230" y="870006"/>
            <a:ext cx="2969083" cy="461665"/>
          </a:xfrm>
          <a:prstGeom prst="rect">
            <a:avLst/>
          </a:prstGeom>
        </p:spPr>
        <p:txBody>
          <a:bodyPr wrap="none">
            <a:spAutoFit/>
          </a:bodyPr>
          <a:lstStyle/>
          <a:p>
            <a:pPr algn="l"/>
            <a:r>
              <a:rPr lang="zh-CN" altLang="en-US" dirty="0">
                <a:solidFill>
                  <a:srgbClr val="0000FF"/>
                </a:solidFill>
              </a:rPr>
              <a:t>主程序看到的寄存器</a:t>
            </a:r>
          </a:p>
        </p:txBody>
      </p:sp>
      <p:sp>
        <p:nvSpPr>
          <p:cNvPr id="24" name="右大括号 23"/>
          <p:cNvSpPr/>
          <p:nvPr/>
        </p:nvSpPr>
        <p:spPr bwMode="auto">
          <a:xfrm>
            <a:off x="5900185" y="2097688"/>
            <a:ext cx="181199" cy="1935577"/>
          </a:xfrm>
          <a:prstGeom prst="rightBrace">
            <a:avLst>
              <a:gd name="adj1" fmla="val 26648"/>
              <a:gd name="adj2" fmla="val 16332"/>
            </a:avLst>
          </a:prstGeom>
          <a:noFill/>
          <a:ln w="12700" cap="flat" cmpd="sng" algn="ctr">
            <a:solidFill>
              <a:srgbClr val="0000FF"/>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5" name="矩形 24"/>
          <p:cNvSpPr/>
          <p:nvPr/>
        </p:nvSpPr>
        <p:spPr>
          <a:xfrm>
            <a:off x="5932520" y="1808842"/>
            <a:ext cx="1266693" cy="1200329"/>
          </a:xfrm>
          <a:prstGeom prst="rect">
            <a:avLst/>
          </a:prstGeom>
        </p:spPr>
        <p:txBody>
          <a:bodyPr wrap="none">
            <a:spAutoFit/>
          </a:bodyPr>
          <a:lstStyle/>
          <a:p>
            <a:r>
              <a:rPr lang="zh-CN" altLang="en-US" dirty="0">
                <a:solidFill>
                  <a:srgbClr val="0000FF"/>
                </a:solidFill>
              </a:rPr>
              <a:t>子程序</a:t>
            </a:r>
            <a:r>
              <a:rPr lang="en-US" altLang="zh-CN" dirty="0">
                <a:solidFill>
                  <a:srgbClr val="0000FF"/>
                </a:solidFill>
              </a:rPr>
              <a:t>1</a:t>
            </a:r>
          </a:p>
          <a:p>
            <a:r>
              <a:rPr lang="zh-CN" altLang="en-US" dirty="0">
                <a:solidFill>
                  <a:srgbClr val="0000FF"/>
                </a:solidFill>
              </a:rPr>
              <a:t>看到的</a:t>
            </a:r>
            <a:endParaRPr lang="en-US" altLang="zh-CN" dirty="0">
              <a:solidFill>
                <a:srgbClr val="0000FF"/>
              </a:solidFill>
            </a:endParaRPr>
          </a:p>
          <a:p>
            <a:r>
              <a:rPr lang="zh-CN" altLang="en-US" dirty="0">
                <a:solidFill>
                  <a:srgbClr val="0000FF"/>
                </a:solidFill>
              </a:rPr>
              <a:t>寄存器</a:t>
            </a:r>
          </a:p>
        </p:txBody>
      </p:sp>
      <p:sp>
        <p:nvSpPr>
          <p:cNvPr id="26" name="右大括号 25"/>
          <p:cNvSpPr/>
          <p:nvPr/>
        </p:nvSpPr>
        <p:spPr bwMode="auto">
          <a:xfrm>
            <a:off x="7640788" y="3582792"/>
            <a:ext cx="181199" cy="1935577"/>
          </a:xfrm>
          <a:prstGeom prst="rightBrace">
            <a:avLst>
              <a:gd name="adj1" fmla="val 26648"/>
              <a:gd name="adj2" fmla="val 16332"/>
            </a:avLst>
          </a:prstGeom>
          <a:noFill/>
          <a:ln w="12700" cap="flat" cmpd="sng" algn="ctr">
            <a:solidFill>
              <a:srgbClr val="0000FF"/>
            </a:solidFill>
            <a:prstDash val="solid"/>
            <a:round/>
            <a:headEnd type="none" w="med" len="med"/>
            <a:tailEnd type="non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7" name="矩形 26"/>
          <p:cNvSpPr/>
          <p:nvPr/>
        </p:nvSpPr>
        <p:spPr>
          <a:xfrm>
            <a:off x="7661132" y="3284984"/>
            <a:ext cx="1266693" cy="1200329"/>
          </a:xfrm>
          <a:prstGeom prst="rect">
            <a:avLst/>
          </a:prstGeom>
        </p:spPr>
        <p:txBody>
          <a:bodyPr wrap="none">
            <a:spAutoFit/>
          </a:bodyPr>
          <a:lstStyle/>
          <a:p>
            <a:r>
              <a:rPr lang="zh-CN" altLang="en-US" dirty="0">
                <a:solidFill>
                  <a:srgbClr val="0000FF"/>
                </a:solidFill>
              </a:rPr>
              <a:t>子程序</a:t>
            </a:r>
            <a:r>
              <a:rPr lang="en-US" altLang="zh-CN" dirty="0">
                <a:solidFill>
                  <a:srgbClr val="0000FF"/>
                </a:solidFill>
              </a:rPr>
              <a:t>2</a:t>
            </a:r>
          </a:p>
          <a:p>
            <a:r>
              <a:rPr lang="zh-CN" altLang="en-US" dirty="0">
                <a:solidFill>
                  <a:srgbClr val="0000FF"/>
                </a:solidFill>
              </a:rPr>
              <a:t>看到的</a:t>
            </a:r>
            <a:endParaRPr lang="en-US" altLang="zh-CN" dirty="0">
              <a:solidFill>
                <a:srgbClr val="0000FF"/>
              </a:solidFill>
            </a:endParaRPr>
          </a:p>
          <a:p>
            <a:r>
              <a:rPr lang="zh-CN" altLang="en-US" dirty="0">
                <a:solidFill>
                  <a:srgbClr val="0000FF"/>
                </a:solidFill>
              </a:rPr>
              <a:t>寄存器</a:t>
            </a:r>
          </a:p>
        </p:txBody>
      </p:sp>
      <p:sp>
        <p:nvSpPr>
          <p:cNvPr id="28" name="动作按钮: 上一张 27">
            <a:hlinkClick r:id="rId2" action="ppaction://hlinksldjump" highlightClick="1"/>
          </p:cNvPr>
          <p:cNvSpPr/>
          <p:nvPr/>
        </p:nvSpPr>
        <p:spPr bwMode="auto">
          <a:xfrm>
            <a:off x="8316416" y="188640"/>
            <a:ext cx="615311" cy="576064"/>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3026527405"/>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135</a:t>
            </a:fld>
            <a:endParaRPr lang="en-US" altLang="zh-CN">
              <a:solidFill>
                <a:srgbClr val="000000"/>
              </a:solidFill>
            </a:endParaRPr>
          </a:p>
        </p:txBody>
      </p:sp>
      <p:sp>
        <p:nvSpPr>
          <p:cNvPr id="5" name="标题 4"/>
          <p:cNvSpPr txBox="1">
            <a:spLocks/>
          </p:cNvSpPr>
          <p:nvPr/>
        </p:nvSpPr>
        <p:spPr bwMode="auto">
          <a:xfrm>
            <a:off x="590550" y="44450"/>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bg2"/>
                </a:solidFill>
                <a:latin typeface="+mj-lt"/>
                <a:ea typeface="+mj-ea"/>
                <a:cs typeface="+mj-cs"/>
              </a:defRPr>
            </a:lvl1pPr>
            <a:lvl2pPr algn="l" rtl="0" eaLnBrk="1" fontAlgn="base" hangingPunct="1">
              <a:spcBef>
                <a:spcPct val="0"/>
              </a:spcBef>
              <a:spcAft>
                <a:spcPct val="0"/>
              </a:spcAft>
              <a:defRPr sz="2800" b="1">
                <a:solidFill>
                  <a:schemeClr val="bg2"/>
                </a:solidFill>
                <a:latin typeface="Arial" charset="0"/>
                <a:ea typeface="黑体" pitchFamily="2" charset="-122"/>
              </a:defRPr>
            </a:lvl2pPr>
            <a:lvl3pPr algn="l" rtl="0" eaLnBrk="1" fontAlgn="base" hangingPunct="1">
              <a:spcBef>
                <a:spcPct val="0"/>
              </a:spcBef>
              <a:spcAft>
                <a:spcPct val="0"/>
              </a:spcAft>
              <a:defRPr sz="2800" b="1">
                <a:solidFill>
                  <a:schemeClr val="bg2"/>
                </a:solidFill>
                <a:latin typeface="Arial" charset="0"/>
                <a:ea typeface="黑体" pitchFamily="2" charset="-122"/>
              </a:defRPr>
            </a:lvl3pPr>
            <a:lvl4pPr algn="l" rtl="0" eaLnBrk="1" fontAlgn="base" hangingPunct="1">
              <a:spcBef>
                <a:spcPct val="0"/>
              </a:spcBef>
              <a:spcAft>
                <a:spcPct val="0"/>
              </a:spcAft>
              <a:defRPr sz="2800" b="1">
                <a:solidFill>
                  <a:schemeClr val="bg2"/>
                </a:solidFill>
                <a:latin typeface="Arial" charset="0"/>
                <a:ea typeface="黑体" pitchFamily="2" charset="-122"/>
              </a:defRPr>
            </a:lvl4pPr>
            <a:lvl5pPr algn="l" rtl="0" eaLnBrk="1" fontAlgn="base" hangingPunct="1">
              <a:spcBef>
                <a:spcPct val="0"/>
              </a:spcBef>
              <a:spcAft>
                <a:spcPct val="0"/>
              </a:spcAft>
              <a:defRPr sz="2800" b="1">
                <a:solidFill>
                  <a:schemeClr val="bg2"/>
                </a:solidFill>
                <a:latin typeface="Arial" charset="0"/>
                <a:ea typeface="黑体" pitchFamily="2" charset="-122"/>
              </a:defRPr>
            </a:lvl5pPr>
            <a:lvl6pPr marL="457200" algn="l" rtl="0" eaLnBrk="1" fontAlgn="base" hangingPunct="1">
              <a:spcBef>
                <a:spcPct val="0"/>
              </a:spcBef>
              <a:spcAft>
                <a:spcPct val="0"/>
              </a:spcAft>
              <a:defRPr sz="2800" b="1">
                <a:solidFill>
                  <a:schemeClr val="bg2"/>
                </a:solidFill>
                <a:latin typeface="Arial" charset="0"/>
                <a:ea typeface="黑体" pitchFamily="2" charset="-122"/>
              </a:defRPr>
            </a:lvl6pPr>
            <a:lvl7pPr marL="914400" algn="l" rtl="0" eaLnBrk="1" fontAlgn="base" hangingPunct="1">
              <a:spcBef>
                <a:spcPct val="0"/>
              </a:spcBef>
              <a:spcAft>
                <a:spcPct val="0"/>
              </a:spcAft>
              <a:defRPr sz="2800" b="1">
                <a:solidFill>
                  <a:schemeClr val="bg2"/>
                </a:solidFill>
                <a:latin typeface="Arial" charset="0"/>
                <a:ea typeface="黑体" pitchFamily="2" charset="-122"/>
              </a:defRPr>
            </a:lvl7pPr>
            <a:lvl8pPr marL="1371600" algn="l" rtl="0" eaLnBrk="1" fontAlgn="base" hangingPunct="1">
              <a:spcBef>
                <a:spcPct val="0"/>
              </a:spcBef>
              <a:spcAft>
                <a:spcPct val="0"/>
              </a:spcAft>
              <a:defRPr sz="2800" b="1">
                <a:solidFill>
                  <a:schemeClr val="bg2"/>
                </a:solidFill>
                <a:latin typeface="Arial" charset="0"/>
                <a:ea typeface="黑体" pitchFamily="2" charset="-122"/>
              </a:defRPr>
            </a:lvl8pPr>
            <a:lvl9pPr marL="1828800" algn="l" rtl="0" eaLnBrk="1" fontAlgn="base" hangingPunct="1">
              <a:spcBef>
                <a:spcPct val="0"/>
              </a:spcBef>
              <a:spcAft>
                <a:spcPct val="0"/>
              </a:spcAft>
              <a:defRPr sz="2800" b="1">
                <a:solidFill>
                  <a:schemeClr val="bg2"/>
                </a:solidFill>
                <a:latin typeface="Arial" charset="0"/>
                <a:ea typeface="黑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7D"/>
                </a:solidFill>
                <a:effectLst/>
                <a:uLnTx/>
                <a:uFillTx/>
                <a:latin typeface="Arial"/>
                <a:ea typeface="黑体"/>
                <a:cs typeface="+mj-cs"/>
              </a:rPr>
              <a:t>PC</a:t>
            </a:r>
            <a:r>
              <a:rPr kumimoji="0" lang="zh-CN" altLang="en-US" sz="2800" b="1" i="0" u="none" strike="noStrike" kern="0" cap="none" spc="0" normalizeH="0" baseline="0" noProof="0" dirty="0">
                <a:ln>
                  <a:noFill/>
                </a:ln>
                <a:solidFill>
                  <a:srgbClr val="00007D"/>
                </a:solidFill>
                <a:effectLst/>
                <a:uLnTx/>
                <a:uFillTx/>
                <a:latin typeface="Arial"/>
                <a:ea typeface="黑体"/>
                <a:cs typeface="+mj-cs"/>
              </a:rPr>
              <a:t>相对寻址举例：</a:t>
            </a:r>
            <a:r>
              <a:rPr kumimoji="0" lang="en-US" altLang="zh-CN" sz="2800" b="1" i="0" u="none" strike="noStrike" kern="0" cap="none" spc="0" normalizeH="0" baseline="0" noProof="0" dirty="0">
                <a:ln>
                  <a:noFill/>
                </a:ln>
                <a:solidFill>
                  <a:srgbClr val="00007D"/>
                </a:solidFill>
                <a:effectLst/>
                <a:uLnTx/>
                <a:uFillTx/>
                <a:latin typeface="Arial"/>
                <a:ea typeface="黑体"/>
                <a:cs typeface="+mj-cs"/>
              </a:rPr>
              <a:t>x86</a:t>
            </a:r>
            <a:r>
              <a:rPr kumimoji="0" lang="zh-CN" altLang="en-US" sz="2800" b="1" i="0" u="none" strike="noStrike" kern="0" cap="none" spc="0" normalizeH="0" baseline="0" noProof="0" dirty="0">
                <a:ln>
                  <a:noFill/>
                </a:ln>
                <a:solidFill>
                  <a:srgbClr val="00007D"/>
                </a:solidFill>
                <a:effectLst/>
                <a:uLnTx/>
                <a:uFillTx/>
                <a:latin typeface="Arial"/>
                <a:ea typeface="黑体"/>
                <a:cs typeface="+mj-cs"/>
              </a:rPr>
              <a:t>处理器的条件转移指令</a:t>
            </a:r>
          </a:p>
        </p:txBody>
      </p:sp>
      <p:pic>
        <p:nvPicPr>
          <p:cNvPr id="6" name="图片 5"/>
          <p:cNvPicPr>
            <a:picLocks noChangeAspect="1"/>
          </p:cNvPicPr>
          <p:nvPr/>
        </p:nvPicPr>
        <p:blipFill>
          <a:blip r:embed="rId2"/>
          <a:stretch>
            <a:fillRect/>
          </a:stretch>
        </p:blipFill>
        <p:spPr>
          <a:xfrm>
            <a:off x="0" y="562383"/>
            <a:ext cx="9144000" cy="6040645"/>
          </a:xfrm>
          <a:prstGeom prst="rect">
            <a:avLst/>
          </a:prstGeom>
        </p:spPr>
      </p:pic>
      <p:sp>
        <p:nvSpPr>
          <p:cNvPr id="7" name="矩形 6"/>
          <p:cNvSpPr/>
          <p:nvPr/>
        </p:nvSpPr>
        <p:spPr bwMode="auto">
          <a:xfrm>
            <a:off x="1696915" y="1837593"/>
            <a:ext cx="1081454" cy="1424354"/>
          </a:xfrm>
          <a:prstGeom prst="rect">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8" name="矩形 7"/>
          <p:cNvSpPr/>
          <p:nvPr/>
        </p:nvSpPr>
        <p:spPr bwMode="auto">
          <a:xfrm>
            <a:off x="1696915" y="3578470"/>
            <a:ext cx="1081454" cy="1322144"/>
          </a:xfrm>
          <a:prstGeom prst="rect">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9" name="矩形 8"/>
          <p:cNvSpPr/>
          <p:nvPr/>
        </p:nvSpPr>
        <p:spPr bwMode="auto">
          <a:xfrm>
            <a:off x="1019907" y="5257800"/>
            <a:ext cx="465993" cy="201409"/>
          </a:xfrm>
          <a:prstGeom prst="rect">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0" name="矩形 9"/>
          <p:cNvSpPr/>
          <p:nvPr/>
        </p:nvSpPr>
        <p:spPr bwMode="auto">
          <a:xfrm>
            <a:off x="2848707" y="3578469"/>
            <a:ext cx="2206870" cy="1322146"/>
          </a:xfrm>
          <a:prstGeom prst="rect">
            <a:avLst/>
          </a:prstGeom>
          <a:noFill/>
          <a:ln w="28575" cap="flat" cmpd="sng" algn="ctr">
            <a:solidFill>
              <a:srgbClr val="FF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cxnSp>
        <p:nvCxnSpPr>
          <p:cNvPr id="11" name="直接连接符 10"/>
          <p:cNvCxnSpPr/>
          <p:nvPr/>
        </p:nvCxnSpPr>
        <p:spPr bwMode="auto">
          <a:xfrm flipV="1">
            <a:off x="2913529" y="1757085"/>
            <a:ext cx="502024" cy="1"/>
          </a:xfrm>
          <a:prstGeom prst="line">
            <a:avLst/>
          </a:prstGeom>
          <a:solidFill>
            <a:srgbClr val="9999FF"/>
          </a:solidFill>
          <a:ln w="28575" cap="flat" cmpd="sng" algn="ctr">
            <a:solidFill>
              <a:srgbClr val="FF0000"/>
            </a:solidFill>
            <a:prstDash val="solid"/>
            <a:round/>
            <a:headEnd type="none" w="med" len="med"/>
            <a:tailEnd type="none" w="med" len="med"/>
          </a:ln>
          <a:effectLst/>
        </p:spPr>
      </p:cxnSp>
      <p:cxnSp>
        <p:nvCxnSpPr>
          <p:cNvPr id="12" name="直接连接符 11"/>
          <p:cNvCxnSpPr/>
          <p:nvPr/>
        </p:nvCxnSpPr>
        <p:spPr bwMode="auto">
          <a:xfrm flipV="1">
            <a:off x="806821" y="1909485"/>
            <a:ext cx="168261" cy="2"/>
          </a:xfrm>
          <a:prstGeom prst="line">
            <a:avLst/>
          </a:prstGeom>
          <a:solidFill>
            <a:srgbClr val="9999FF"/>
          </a:solidFill>
          <a:ln w="28575" cap="flat" cmpd="sng" algn="ctr">
            <a:solidFill>
              <a:srgbClr val="FF0000"/>
            </a:solidFill>
            <a:prstDash val="solid"/>
            <a:round/>
            <a:headEnd type="none" w="med" len="med"/>
            <a:tailEnd type="none" w="med" len="med"/>
          </a:ln>
          <a:effectLst/>
        </p:spPr>
      </p:cxnSp>
      <p:cxnSp>
        <p:nvCxnSpPr>
          <p:cNvPr id="13" name="直接连接符 12"/>
          <p:cNvCxnSpPr/>
          <p:nvPr/>
        </p:nvCxnSpPr>
        <p:spPr bwMode="auto">
          <a:xfrm>
            <a:off x="819231" y="3587436"/>
            <a:ext cx="987492" cy="0"/>
          </a:xfrm>
          <a:prstGeom prst="line">
            <a:avLst/>
          </a:prstGeom>
          <a:solidFill>
            <a:srgbClr val="9999FF"/>
          </a:solidFill>
          <a:ln w="28575" cap="flat" cmpd="sng" algn="ctr">
            <a:solidFill>
              <a:srgbClr val="FF0000"/>
            </a:solidFill>
            <a:prstDash val="solid"/>
            <a:round/>
            <a:headEnd type="none" w="med" len="med"/>
            <a:tailEnd type="none" w="med" len="med"/>
          </a:ln>
          <a:effectLst/>
        </p:spPr>
      </p:cxnSp>
      <p:cxnSp>
        <p:nvCxnSpPr>
          <p:cNvPr id="14" name="直接连接符 13"/>
          <p:cNvCxnSpPr/>
          <p:nvPr/>
        </p:nvCxnSpPr>
        <p:spPr bwMode="auto">
          <a:xfrm>
            <a:off x="806821" y="5093506"/>
            <a:ext cx="1084732" cy="0"/>
          </a:xfrm>
          <a:prstGeom prst="line">
            <a:avLst/>
          </a:prstGeom>
          <a:solidFill>
            <a:srgbClr val="9999FF"/>
          </a:solidFill>
          <a:ln w="28575" cap="flat" cmpd="sng" algn="ctr">
            <a:solidFill>
              <a:srgbClr val="FF0000"/>
            </a:solidFill>
            <a:prstDash val="solid"/>
            <a:round/>
            <a:headEnd type="none" w="med" len="med"/>
            <a:tailEnd type="none" w="med" len="med"/>
          </a:ln>
          <a:effectLst/>
        </p:spPr>
      </p:cxnSp>
      <p:sp>
        <p:nvSpPr>
          <p:cNvPr id="15" name="矩形 14"/>
          <p:cNvSpPr/>
          <p:nvPr/>
        </p:nvSpPr>
        <p:spPr>
          <a:xfrm>
            <a:off x="6631378" y="1365768"/>
            <a:ext cx="2335832" cy="523220"/>
          </a:xfrm>
          <a:prstGeom prst="rect">
            <a:avLst/>
          </a:prstGeom>
        </p:spPr>
        <p:txBody>
          <a:bodyPr wrap="none">
            <a:spAutoFit/>
          </a:bodyPr>
          <a:lstStyle/>
          <a:p>
            <a:pPr algn="l" fontAlgn="auto">
              <a:spcBef>
                <a:spcPts val="0"/>
              </a:spcBef>
              <a:spcAft>
                <a:spcPts val="0"/>
              </a:spcAft>
            </a:pPr>
            <a:r>
              <a:rPr lang="zh-CN" altLang="en-US" sz="2800" dirty="0">
                <a:solidFill>
                  <a:srgbClr val="0000FF"/>
                </a:solidFill>
                <a:latin typeface="Times New Roman"/>
                <a:ea typeface="宋体"/>
              </a:rPr>
              <a:t>32位Windows</a:t>
            </a:r>
          </a:p>
        </p:txBody>
      </p:sp>
      <p:sp>
        <p:nvSpPr>
          <p:cNvPr id="16" name="动作按钮: 上一张 15">
            <a:hlinkClick r:id="rId3" action="ppaction://hlinksldjump" highlightClick="1"/>
          </p:cNvPr>
          <p:cNvSpPr/>
          <p:nvPr/>
        </p:nvSpPr>
        <p:spPr bwMode="auto">
          <a:xfrm>
            <a:off x="8301583" y="224644"/>
            <a:ext cx="503734" cy="504056"/>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7" name="矩形 16">
            <a:extLst>
              <a:ext uri="{FF2B5EF4-FFF2-40B4-BE49-F238E27FC236}">
                <a16:creationId xmlns:a16="http://schemas.microsoft.com/office/drawing/2014/main" id="{55522691-6A56-405A-8049-E7D5A3604CAA}"/>
              </a:ext>
            </a:extLst>
          </p:cNvPr>
          <p:cNvSpPr/>
          <p:nvPr/>
        </p:nvSpPr>
        <p:spPr>
          <a:xfrm>
            <a:off x="2255772" y="476672"/>
            <a:ext cx="5844620" cy="662097"/>
          </a:xfrm>
          <a:prstGeom prst="rect">
            <a:avLst/>
          </a:prstGeom>
          <a:solidFill>
            <a:srgbClr val="FFFFCC"/>
          </a:solidFill>
          <a:effectLst>
            <a:softEdge rad="127000"/>
          </a:effectLst>
        </p:spPr>
        <p:txBody>
          <a:bodyPr wrap="none" anchor="ctr" anchorCtr="0">
            <a:noAutofit/>
          </a:bodyPr>
          <a:lstStyle/>
          <a:p>
            <a:r>
              <a:rPr lang="en-US" altLang="zh-CN" sz="2800" b="1" dirty="0">
                <a:solidFill>
                  <a:srgbClr val="FF00FF"/>
                </a:solidFill>
              </a:rPr>
              <a:t>16</a:t>
            </a:r>
            <a:r>
              <a:rPr lang="zh-CN" altLang="en-US" sz="2800" b="1" dirty="0">
                <a:solidFill>
                  <a:srgbClr val="FF00FF"/>
                </a:solidFill>
              </a:rPr>
              <a:t>位程序举例：调试环境为 </a:t>
            </a:r>
            <a:r>
              <a:rPr lang="en-US" altLang="zh-CN" sz="2800" b="1" dirty="0">
                <a:solidFill>
                  <a:srgbClr val="FF00FF"/>
                </a:solidFill>
              </a:rPr>
              <a:t>Debug</a:t>
            </a:r>
            <a:endParaRPr lang="zh-CN" altLang="en-US" sz="2800" b="1" dirty="0">
              <a:solidFill>
                <a:srgbClr val="FF00FF"/>
              </a:solidFill>
            </a:endParaRPr>
          </a:p>
        </p:txBody>
      </p:sp>
      <p:sp>
        <p:nvSpPr>
          <p:cNvPr id="18" name="矩形 17">
            <a:extLst>
              <a:ext uri="{FF2B5EF4-FFF2-40B4-BE49-F238E27FC236}">
                <a16:creationId xmlns:a16="http://schemas.microsoft.com/office/drawing/2014/main" id="{D3FE7601-9BAE-4CC6-A8C4-0AA74001F101}"/>
              </a:ext>
            </a:extLst>
          </p:cNvPr>
          <p:cNvSpPr/>
          <p:nvPr/>
        </p:nvSpPr>
        <p:spPr bwMode="auto">
          <a:xfrm>
            <a:off x="3810246" y="2523125"/>
            <a:ext cx="2413076" cy="382391"/>
          </a:xfrm>
          <a:prstGeom prst="rect">
            <a:avLst/>
          </a:prstGeom>
          <a:solidFill>
            <a:srgbClr val="C5FFC5"/>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条件转移指令</a:t>
            </a:r>
          </a:p>
        </p:txBody>
      </p:sp>
      <p:sp>
        <p:nvSpPr>
          <p:cNvPr id="19" name="矩形 18">
            <a:extLst>
              <a:ext uri="{FF2B5EF4-FFF2-40B4-BE49-F238E27FC236}">
                <a16:creationId xmlns:a16="http://schemas.microsoft.com/office/drawing/2014/main" id="{0BB5CC9A-F453-4E2B-A064-EE0F79A64243}"/>
              </a:ext>
            </a:extLst>
          </p:cNvPr>
          <p:cNvSpPr/>
          <p:nvPr/>
        </p:nvSpPr>
        <p:spPr bwMode="auto">
          <a:xfrm>
            <a:off x="3810246" y="2994031"/>
            <a:ext cx="2413076" cy="382391"/>
          </a:xfrm>
          <a:prstGeom prst="rect">
            <a:avLst/>
          </a:prstGeom>
          <a:solidFill>
            <a:srgbClr val="FFFFCC"/>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顺序下一条指令</a:t>
            </a:r>
          </a:p>
        </p:txBody>
      </p:sp>
      <p:sp>
        <p:nvSpPr>
          <p:cNvPr id="20" name="矩形 19">
            <a:extLst>
              <a:ext uri="{FF2B5EF4-FFF2-40B4-BE49-F238E27FC236}">
                <a16:creationId xmlns:a16="http://schemas.microsoft.com/office/drawing/2014/main" id="{30CD1967-B57E-4D68-8E6E-89E2477D4169}"/>
              </a:ext>
            </a:extLst>
          </p:cNvPr>
          <p:cNvSpPr/>
          <p:nvPr/>
        </p:nvSpPr>
        <p:spPr>
          <a:xfrm>
            <a:off x="3025157" y="2956505"/>
            <a:ext cx="869149" cy="461665"/>
          </a:xfrm>
          <a:prstGeom prst="rect">
            <a:avLst/>
          </a:prstGeom>
        </p:spPr>
        <p:txBody>
          <a:bodyPr wrap="none">
            <a:spAutoFit/>
          </a:bodyPr>
          <a:lstStyle/>
          <a:p>
            <a:r>
              <a:rPr lang="en-US" altLang="zh-CN" sz="2400" kern="0" dirty="0">
                <a:solidFill>
                  <a:srgbClr val="CC0099"/>
                </a:solidFill>
              </a:rPr>
              <a:t>PC</a:t>
            </a:r>
            <a:r>
              <a:rPr lang="en-US" altLang="zh-CN" sz="2400" kern="0" dirty="0">
                <a:solidFill>
                  <a:srgbClr val="CC0099"/>
                </a:solidFill>
                <a:latin typeface="宋体" panose="02010600030101010101" pitchFamily="2" charset="-122"/>
                <a:ea typeface="宋体" panose="02010600030101010101" pitchFamily="2" charset="-122"/>
              </a:rPr>
              <a:t>→</a:t>
            </a:r>
            <a:endParaRPr lang="zh-CN" altLang="en-US" dirty="0">
              <a:solidFill>
                <a:srgbClr val="CC0099"/>
              </a:solidFill>
            </a:endParaRPr>
          </a:p>
        </p:txBody>
      </p:sp>
      <p:cxnSp>
        <p:nvCxnSpPr>
          <p:cNvPr id="21" name="直接连接符 20">
            <a:extLst>
              <a:ext uri="{FF2B5EF4-FFF2-40B4-BE49-F238E27FC236}">
                <a16:creationId xmlns:a16="http://schemas.microsoft.com/office/drawing/2014/main" id="{DC3D25A6-3908-4E42-AD4C-B6EC7AD5AAE9}"/>
              </a:ext>
            </a:extLst>
          </p:cNvPr>
          <p:cNvCxnSpPr>
            <a:cxnSpLocks/>
            <a:stCxn id="18" idx="3"/>
          </p:cNvCxnSpPr>
          <p:nvPr/>
        </p:nvCxnSpPr>
        <p:spPr bwMode="auto">
          <a:xfrm>
            <a:off x="6223322" y="2669871"/>
            <a:ext cx="315020" cy="0"/>
          </a:xfrm>
          <a:prstGeom prst="line">
            <a:avLst/>
          </a:prstGeom>
          <a:solidFill>
            <a:schemeClr val="accent1"/>
          </a:solidFill>
          <a:ln w="28575" cap="rnd" cmpd="sng" algn="ctr">
            <a:solidFill>
              <a:schemeClr val="tx1"/>
            </a:solidFill>
            <a:prstDash val="solid"/>
            <a:round/>
            <a:headEnd type="none" w="med" len="med"/>
            <a:tailEnd type="none" w="med" len="med"/>
          </a:ln>
          <a:effectLst/>
        </p:spPr>
      </p:cxnSp>
      <p:cxnSp>
        <p:nvCxnSpPr>
          <p:cNvPr id="22" name="直接连接符 21">
            <a:extLst>
              <a:ext uri="{FF2B5EF4-FFF2-40B4-BE49-F238E27FC236}">
                <a16:creationId xmlns:a16="http://schemas.microsoft.com/office/drawing/2014/main" id="{4EA70055-1248-4855-8E0E-4C85F8056D37}"/>
              </a:ext>
            </a:extLst>
          </p:cNvPr>
          <p:cNvCxnSpPr/>
          <p:nvPr/>
        </p:nvCxnSpPr>
        <p:spPr bwMode="auto">
          <a:xfrm flipV="1">
            <a:off x="6538342" y="2292310"/>
            <a:ext cx="0" cy="377560"/>
          </a:xfrm>
          <a:prstGeom prst="line">
            <a:avLst/>
          </a:prstGeom>
          <a:solidFill>
            <a:schemeClr val="accent1"/>
          </a:solidFill>
          <a:ln w="28575" cap="rnd" cmpd="sng" algn="ctr">
            <a:solidFill>
              <a:schemeClr val="tx1"/>
            </a:solidFill>
            <a:prstDash val="solid"/>
            <a:round/>
            <a:headEnd type="none" w="med" len="med"/>
            <a:tailEnd type="triangle" w="med" len="lg"/>
          </a:ln>
          <a:effectLst/>
        </p:spPr>
      </p:cxnSp>
      <p:cxnSp>
        <p:nvCxnSpPr>
          <p:cNvPr id="23" name="直接连接符 22">
            <a:extLst>
              <a:ext uri="{FF2B5EF4-FFF2-40B4-BE49-F238E27FC236}">
                <a16:creationId xmlns:a16="http://schemas.microsoft.com/office/drawing/2014/main" id="{188B6455-508C-46CA-B2DF-54094A6FFD53}"/>
              </a:ext>
            </a:extLst>
          </p:cNvPr>
          <p:cNvCxnSpPr>
            <a:cxnSpLocks/>
          </p:cNvCxnSpPr>
          <p:nvPr/>
        </p:nvCxnSpPr>
        <p:spPr bwMode="auto">
          <a:xfrm flipV="1">
            <a:off x="6235330" y="2761227"/>
            <a:ext cx="315020" cy="0"/>
          </a:xfrm>
          <a:prstGeom prst="line">
            <a:avLst/>
          </a:prstGeom>
          <a:solidFill>
            <a:schemeClr val="accent1"/>
          </a:solidFill>
          <a:ln w="28575" cap="rnd"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1C4811BF-36BF-4145-8EFD-37B1F32C0D6B}"/>
              </a:ext>
            </a:extLst>
          </p:cNvPr>
          <p:cNvCxnSpPr/>
          <p:nvPr/>
        </p:nvCxnSpPr>
        <p:spPr bwMode="auto">
          <a:xfrm>
            <a:off x="6550350" y="2761228"/>
            <a:ext cx="0" cy="377560"/>
          </a:xfrm>
          <a:prstGeom prst="line">
            <a:avLst/>
          </a:prstGeom>
          <a:solidFill>
            <a:schemeClr val="accent1"/>
          </a:solidFill>
          <a:ln w="28575" cap="rnd" cmpd="sng" algn="ctr">
            <a:solidFill>
              <a:schemeClr val="tx1"/>
            </a:solidFill>
            <a:prstDash val="solid"/>
            <a:round/>
            <a:headEnd type="none" w="med" len="med"/>
            <a:tailEnd type="triangle" w="med" len="lg"/>
          </a:ln>
          <a:effectLst/>
        </p:spPr>
      </p:cxnSp>
      <p:sp>
        <p:nvSpPr>
          <p:cNvPr id="25" name="矩形 24">
            <a:extLst>
              <a:ext uri="{FF2B5EF4-FFF2-40B4-BE49-F238E27FC236}">
                <a16:creationId xmlns:a16="http://schemas.microsoft.com/office/drawing/2014/main" id="{C7910BDA-3F61-4DE0-A70E-ECBDD5AB7146}"/>
              </a:ext>
            </a:extLst>
          </p:cNvPr>
          <p:cNvSpPr/>
          <p:nvPr/>
        </p:nvSpPr>
        <p:spPr>
          <a:xfrm>
            <a:off x="6262030" y="3039343"/>
            <a:ext cx="800219" cy="461665"/>
          </a:xfrm>
          <a:prstGeom prst="rect">
            <a:avLst/>
          </a:prstGeom>
        </p:spPr>
        <p:txBody>
          <a:bodyPr wrap="none">
            <a:spAutoFit/>
          </a:bodyPr>
          <a:lstStyle/>
          <a:p>
            <a:r>
              <a:rPr lang="zh-CN" altLang="en-US" sz="2400" b="1" kern="0" dirty="0">
                <a:solidFill>
                  <a:srgbClr val="008000"/>
                </a:solidFill>
              </a:rPr>
              <a:t>向前</a:t>
            </a:r>
            <a:endParaRPr lang="zh-CN" altLang="en-US" b="1" dirty="0">
              <a:solidFill>
                <a:srgbClr val="008000"/>
              </a:solidFill>
            </a:endParaRPr>
          </a:p>
        </p:txBody>
      </p:sp>
      <p:sp>
        <p:nvSpPr>
          <p:cNvPr id="26" name="矩形 25">
            <a:extLst>
              <a:ext uri="{FF2B5EF4-FFF2-40B4-BE49-F238E27FC236}">
                <a16:creationId xmlns:a16="http://schemas.microsoft.com/office/drawing/2014/main" id="{DEF33E50-A113-410C-86C2-8DDF295B329E}"/>
              </a:ext>
            </a:extLst>
          </p:cNvPr>
          <p:cNvSpPr/>
          <p:nvPr/>
        </p:nvSpPr>
        <p:spPr>
          <a:xfrm>
            <a:off x="6292061" y="1935531"/>
            <a:ext cx="800219" cy="461665"/>
          </a:xfrm>
          <a:prstGeom prst="rect">
            <a:avLst/>
          </a:prstGeom>
        </p:spPr>
        <p:txBody>
          <a:bodyPr wrap="none">
            <a:spAutoFit/>
          </a:bodyPr>
          <a:lstStyle/>
          <a:p>
            <a:r>
              <a:rPr lang="zh-CN" altLang="en-US" sz="2400" b="1" kern="0" dirty="0">
                <a:solidFill>
                  <a:srgbClr val="008000"/>
                </a:solidFill>
              </a:rPr>
              <a:t>向后</a:t>
            </a:r>
            <a:endParaRPr lang="zh-CN" altLang="en-US" b="1" dirty="0">
              <a:solidFill>
                <a:srgbClr val="008000"/>
              </a:solidFill>
            </a:endParaRPr>
          </a:p>
        </p:txBody>
      </p:sp>
      <p:sp>
        <p:nvSpPr>
          <p:cNvPr id="27" name="矩形 26">
            <a:extLst>
              <a:ext uri="{FF2B5EF4-FFF2-40B4-BE49-F238E27FC236}">
                <a16:creationId xmlns:a16="http://schemas.microsoft.com/office/drawing/2014/main" id="{06EDC3D9-AA84-4DB4-B85C-2883073DBE46}"/>
              </a:ext>
            </a:extLst>
          </p:cNvPr>
          <p:cNvSpPr/>
          <p:nvPr/>
        </p:nvSpPr>
        <p:spPr>
          <a:xfrm>
            <a:off x="3039178" y="2509048"/>
            <a:ext cx="800219" cy="461665"/>
          </a:xfrm>
          <a:prstGeom prst="rect">
            <a:avLst/>
          </a:prstGeom>
        </p:spPr>
        <p:txBody>
          <a:bodyPr wrap="none">
            <a:spAutoFit/>
          </a:bodyPr>
          <a:lstStyle/>
          <a:p>
            <a:r>
              <a:rPr lang="zh-CN" altLang="en-US" sz="2400" b="1" kern="0" dirty="0">
                <a:solidFill>
                  <a:srgbClr val="008000"/>
                </a:solidFill>
              </a:rPr>
              <a:t>执行</a:t>
            </a:r>
            <a:endParaRPr lang="zh-CN" altLang="en-US" b="1" dirty="0">
              <a:solidFill>
                <a:srgbClr val="008000"/>
              </a:solidFill>
            </a:endParaRPr>
          </a:p>
        </p:txBody>
      </p:sp>
      <p:sp>
        <p:nvSpPr>
          <p:cNvPr id="2" name="矩形 1">
            <a:extLst>
              <a:ext uri="{FF2B5EF4-FFF2-40B4-BE49-F238E27FC236}">
                <a16:creationId xmlns:a16="http://schemas.microsoft.com/office/drawing/2014/main" id="{22C8D532-DBC4-4EB7-8A89-742430AAFF2C}"/>
              </a:ext>
            </a:extLst>
          </p:cNvPr>
          <p:cNvSpPr/>
          <p:nvPr/>
        </p:nvSpPr>
        <p:spPr>
          <a:xfrm>
            <a:off x="6524762" y="2734219"/>
            <a:ext cx="2505814" cy="461665"/>
          </a:xfrm>
          <a:prstGeom prst="rect">
            <a:avLst/>
          </a:prstGeom>
        </p:spPr>
        <p:txBody>
          <a:bodyPr wrap="none">
            <a:spAutoFit/>
          </a:bodyPr>
          <a:lstStyle/>
          <a:p>
            <a:pPr algn="l"/>
            <a:r>
              <a:rPr lang="zh-CN" altLang="en-US" dirty="0">
                <a:solidFill>
                  <a:srgbClr val="FF0066"/>
                </a:solidFill>
              </a:rPr>
              <a:t>+12</a:t>
            </a:r>
            <a:r>
              <a:rPr lang="en-US" altLang="zh-CN" dirty="0">
                <a:solidFill>
                  <a:srgbClr val="FF0066"/>
                </a:solidFill>
              </a:rPr>
              <a:t>7+2</a:t>
            </a:r>
            <a:r>
              <a:rPr lang="zh-CN" altLang="en-US" dirty="0">
                <a:solidFill>
                  <a:srgbClr val="FF0066"/>
                </a:solidFill>
              </a:rPr>
              <a:t>B＝</a:t>
            </a:r>
            <a:r>
              <a:rPr lang="en-US" altLang="zh-CN" dirty="0">
                <a:solidFill>
                  <a:srgbClr val="FF0066"/>
                </a:solidFill>
              </a:rPr>
              <a:t>+129B</a:t>
            </a:r>
            <a:endParaRPr lang="zh-CN" altLang="en-US" dirty="0">
              <a:solidFill>
                <a:srgbClr val="FF0066"/>
              </a:solidFill>
            </a:endParaRPr>
          </a:p>
        </p:txBody>
      </p:sp>
      <p:sp>
        <p:nvSpPr>
          <p:cNvPr id="28" name="矩形 27">
            <a:extLst>
              <a:ext uri="{FF2B5EF4-FFF2-40B4-BE49-F238E27FC236}">
                <a16:creationId xmlns:a16="http://schemas.microsoft.com/office/drawing/2014/main" id="{FB5B953B-74E8-4885-86DE-0553C6A198BE}"/>
              </a:ext>
            </a:extLst>
          </p:cNvPr>
          <p:cNvSpPr/>
          <p:nvPr/>
        </p:nvSpPr>
        <p:spPr>
          <a:xfrm>
            <a:off x="6596466" y="2278215"/>
            <a:ext cx="2361544" cy="461665"/>
          </a:xfrm>
          <a:prstGeom prst="rect">
            <a:avLst/>
          </a:prstGeom>
        </p:spPr>
        <p:txBody>
          <a:bodyPr wrap="none">
            <a:spAutoFit/>
          </a:bodyPr>
          <a:lstStyle/>
          <a:p>
            <a:pPr algn="l"/>
            <a:r>
              <a:rPr lang="en-US" altLang="zh-CN" dirty="0">
                <a:solidFill>
                  <a:srgbClr val="FF0066"/>
                </a:solidFill>
              </a:rPr>
              <a:t>-</a:t>
            </a:r>
            <a:r>
              <a:rPr lang="zh-CN" altLang="en-US" dirty="0">
                <a:solidFill>
                  <a:srgbClr val="FF0066"/>
                </a:solidFill>
              </a:rPr>
              <a:t>12</a:t>
            </a:r>
            <a:r>
              <a:rPr lang="en-US" altLang="zh-CN" dirty="0">
                <a:solidFill>
                  <a:srgbClr val="FF0066"/>
                </a:solidFill>
              </a:rPr>
              <a:t>8+2</a:t>
            </a:r>
            <a:r>
              <a:rPr lang="zh-CN" altLang="en-US" dirty="0">
                <a:solidFill>
                  <a:srgbClr val="FF0066"/>
                </a:solidFill>
              </a:rPr>
              <a:t>B＝</a:t>
            </a:r>
            <a:r>
              <a:rPr lang="en-US" altLang="zh-CN" dirty="0">
                <a:solidFill>
                  <a:srgbClr val="FF0066"/>
                </a:solidFill>
              </a:rPr>
              <a:t>-126B</a:t>
            </a:r>
            <a:endParaRPr lang="zh-CN" altLang="en-US" dirty="0">
              <a:solidFill>
                <a:srgbClr val="FF0066"/>
              </a:solidFill>
            </a:endParaRPr>
          </a:p>
        </p:txBody>
      </p:sp>
      <p:sp>
        <p:nvSpPr>
          <p:cNvPr id="3" name="矩形 2">
            <a:extLst>
              <a:ext uri="{FF2B5EF4-FFF2-40B4-BE49-F238E27FC236}">
                <a16:creationId xmlns:a16="http://schemas.microsoft.com/office/drawing/2014/main" id="{98C64597-0C42-4A86-8DD8-EFF3527720D2}"/>
              </a:ext>
            </a:extLst>
          </p:cNvPr>
          <p:cNvSpPr/>
          <p:nvPr/>
        </p:nvSpPr>
        <p:spPr bwMode="auto">
          <a:xfrm>
            <a:off x="1763688" y="4355069"/>
            <a:ext cx="2736304" cy="154052"/>
          </a:xfrm>
          <a:prstGeom prst="rect">
            <a:avLst/>
          </a:prstGeom>
          <a:noFill/>
          <a:ln w="5715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29" name="矩形 28">
            <a:extLst>
              <a:ext uri="{FF2B5EF4-FFF2-40B4-BE49-F238E27FC236}">
                <a16:creationId xmlns:a16="http://schemas.microsoft.com/office/drawing/2014/main" id="{69ECAC1B-F42E-4100-8585-D283EF3231B5}"/>
              </a:ext>
            </a:extLst>
          </p:cNvPr>
          <p:cNvSpPr/>
          <p:nvPr/>
        </p:nvSpPr>
        <p:spPr bwMode="auto">
          <a:xfrm>
            <a:off x="1763688" y="4544465"/>
            <a:ext cx="1800200" cy="154052"/>
          </a:xfrm>
          <a:prstGeom prst="rect">
            <a:avLst/>
          </a:prstGeom>
          <a:noFill/>
          <a:ln w="57150" cap="flat" cmpd="sng" algn="ctr">
            <a:solidFill>
              <a:srgbClr val="FF6600">
                <a:alpha val="40000"/>
              </a:srgbClr>
            </a:solidFill>
            <a:prstDash val="solid"/>
            <a:round/>
            <a:headEnd type="none" w="med" len="med"/>
            <a:tailEnd type="none" w="med" len="lg"/>
          </a:ln>
          <a:effectLst/>
        </p:spPr>
        <p:txBody>
          <a:bodyPr rtlCol="0" anchor="ctr">
            <a:noAutofit/>
          </a:bodyPr>
          <a:lstStyle/>
          <a:p>
            <a:pPr algn="ctr"/>
            <a:endParaRPr lang="zh-CN" altLang="en-US"/>
          </a:p>
        </p:txBody>
      </p:sp>
    </p:spTree>
    <p:extLst>
      <p:ext uri="{BB962C8B-B14F-4D97-AF65-F5344CB8AC3E}">
        <p14:creationId xmlns:p14="http://schemas.microsoft.com/office/powerpoint/2010/main" val="29182725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22" presetClass="entr" presetSubtype="8"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1"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500"/>
                                        <p:tgtEl>
                                          <p:spTgt spid="24"/>
                                        </p:tgtEl>
                                      </p:cBhvr>
                                    </p:animEffect>
                                  </p:childTnLst>
                                </p:cTn>
                              </p:par>
                            </p:childTnLst>
                          </p:cTn>
                        </p:par>
                        <p:par>
                          <p:cTn id="64" fill="hold">
                            <p:stCondLst>
                              <p:cond delay="1000"/>
                            </p:stCondLst>
                            <p:childTnLst>
                              <p:par>
                                <p:cTn id="65" presetID="53" presetClass="entr" presetSubtype="16"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left)">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left)">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wipe(left)">
                                      <p:cBhvr>
                                        <p:cTn id="9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8" grpId="0" animBg="1"/>
      <p:bldP spid="19" grpId="0" animBg="1"/>
      <p:bldP spid="20" grpId="0"/>
      <p:bldP spid="25" grpId="0"/>
      <p:bldP spid="26" grpId="0"/>
      <p:bldP spid="27" grpId="0"/>
      <p:bldP spid="2" grpId="0"/>
      <p:bldP spid="28" grpId="0"/>
      <p:bldP spid="3" grpId="0" animBg="1"/>
      <p:bldP spid="2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5299"/>
            <a:ext cx="8362950" cy="5111973"/>
          </a:xfrm>
        </p:spPr>
        <p:txBody>
          <a:bodyPr/>
          <a:lstStyle/>
          <a:p>
            <a:pPr lvl="0">
              <a:spcBef>
                <a:spcPts val="600"/>
              </a:spcBef>
              <a:buClr>
                <a:srgbClr val="00007D"/>
              </a:buClr>
            </a:pPr>
            <a:r>
              <a:rPr lang="en-US" altLang="zh-CN" dirty="0">
                <a:solidFill>
                  <a:srgbClr val="000000"/>
                </a:solidFill>
                <a:ea typeface="宋体"/>
              </a:rPr>
              <a:t>8</a:t>
            </a:r>
            <a:r>
              <a:rPr lang="zh-CN" altLang="en-US" dirty="0">
                <a:solidFill>
                  <a:srgbClr val="000000"/>
                </a:solidFill>
                <a:ea typeface="宋体"/>
              </a:rPr>
              <a:t>位补码偏移量。</a:t>
            </a:r>
            <a:endParaRPr lang="en-US" altLang="zh-CN" dirty="0">
              <a:solidFill>
                <a:srgbClr val="000000"/>
              </a:solidFill>
              <a:ea typeface="宋体"/>
            </a:endParaRPr>
          </a:p>
          <a:p>
            <a:pPr lvl="0">
              <a:spcBef>
                <a:spcPts val="600"/>
              </a:spcBef>
              <a:buClr>
                <a:srgbClr val="00007D"/>
              </a:buClr>
            </a:pPr>
            <a:r>
              <a:rPr lang="zh-CN" altLang="en-US" dirty="0">
                <a:solidFill>
                  <a:srgbClr val="000000"/>
                </a:solidFill>
                <a:ea typeface="宋体"/>
              </a:rPr>
              <a:t>适用于短跳转，比如小循环。</a:t>
            </a:r>
            <a:endParaRPr lang="en-US" altLang="zh-CN" dirty="0">
              <a:solidFill>
                <a:srgbClr val="000000"/>
              </a:solidFill>
              <a:ea typeface="宋体"/>
            </a:endParaRPr>
          </a:p>
          <a:p>
            <a:pPr lvl="0">
              <a:spcBef>
                <a:spcPts val="600"/>
              </a:spcBef>
              <a:buClr>
                <a:srgbClr val="00007D"/>
              </a:buClr>
            </a:pPr>
            <a:r>
              <a:rPr lang="zh-CN" altLang="en-US" dirty="0">
                <a:solidFill>
                  <a:srgbClr val="000000"/>
                </a:solidFill>
                <a:ea typeface="宋体"/>
              </a:rPr>
              <a:t>优点：</a:t>
            </a:r>
            <a:endParaRPr lang="en-US" altLang="zh-CN" dirty="0">
              <a:solidFill>
                <a:srgbClr val="000000"/>
              </a:solidFill>
              <a:ea typeface="宋体"/>
            </a:endParaRPr>
          </a:p>
          <a:p>
            <a:pPr marL="628650" lvl="1" indent="-268288">
              <a:spcBef>
                <a:spcPts val="600"/>
              </a:spcBef>
            </a:pPr>
            <a:r>
              <a:rPr lang="zh-CN" altLang="en-US" dirty="0">
                <a:solidFill>
                  <a:srgbClr val="000000"/>
                </a:solidFill>
                <a:ea typeface="宋体"/>
              </a:rPr>
              <a:t>节省指令的存储空间。</a:t>
            </a:r>
            <a:endParaRPr lang="en-US" altLang="zh-CN" dirty="0">
              <a:solidFill>
                <a:srgbClr val="000000"/>
              </a:solidFill>
              <a:ea typeface="宋体"/>
            </a:endParaRPr>
          </a:p>
          <a:p>
            <a:pPr marL="628650" lvl="1" indent="-268288">
              <a:spcBef>
                <a:spcPts val="600"/>
              </a:spcBef>
            </a:pPr>
            <a:r>
              <a:rPr lang="zh-CN" altLang="en-US" dirty="0">
                <a:solidFill>
                  <a:srgbClr val="000000"/>
                </a:solidFill>
                <a:ea typeface="宋体"/>
              </a:rPr>
              <a:t>与程序所在内存位置无关。</a:t>
            </a:r>
            <a:endParaRPr lang="en-US" altLang="zh-CN" dirty="0">
              <a:solidFill>
                <a:srgbClr val="000000"/>
              </a:solidFill>
              <a:ea typeface="宋体"/>
            </a:endParaRPr>
          </a:p>
          <a:p>
            <a:pPr lvl="0">
              <a:spcBef>
                <a:spcPts val="600"/>
              </a:spcBef>
              <a:buClr>
                <a:srgbClr val="00007D"/>
              </a:buClr>
            </a:pPr>
            <a:r>
              <a:rPr lang="zh-CN" altLang="en-US" dirty="0">
                <a:solidFill>
                  <a:srgbClr val="000000"/>
                </a:solidFill>
                <a:ea typeface="宋体"/>
              </a:rPr>
              <a:t>“与程序所在内存位置无关”的其他解决方案：</a:t>
            </a:r>
            <a:endParaRPr lang="en-US" altLang="zh-CN" dirty="0">
              <a:solidFill>
                <a:srgbClr val="000000"/>
              </a:solidFill>
              <a:ea typeface="宋体"/>
            </a:endParaRPr>
          </a:p>
          <a:p>
            <a:pPr marL="628650" lvl="1" indent="-268288">
              <a:spcBef>
                <a:spcPts val="600"/>
              </a:spcBef>
            </a:pPr>
            <a:r>
              <a:rPr lang="zh-CN" altLang="en-US" dirty="0">
                <a:solidFill>
                  <a:srgbClr val="000000"/>
                </a:solidFill>
                <a:ea typeface="宋体"/>
              </a:rPr>
              <a:t>虚拟存储管理：逻辑地址</a:t>
            </a:r>
            <a:endParaRPr lang="en-US" altLang="zh-CN" dirty="0">
              <a:solidFill>
                <a:srgbClr val="000000"/>
              </a:solidFill>
              <a:ea typeface="宋体"/>
            </a:endParaRPr>
          </a:p>
          <a:p>
            <a:pPr marL="628650" lvl="1" indent="-268288">
              <a:spcBef>
                <a:spcPts val="600"/>
              </a:spcBef>
            </a:pPr>
            <a:r>
              <a:rPr lang="zh-CN" altLang="en-US" dirty="0">
                <a:solidFill>
                  <a:srgbClr val="000000"/>
                </a:solidFill>
                <a:ea typeface="宋体"/>
              </a:rPr>
              <a:t>内存分段管理：段内偏移</a:t>
            </a:r>
            <a:endParaRPr lang="en-US" altLang="zh-CN" dirty="0">
              <a:solidFill>
                <a:srgbClr val="000000"/>
              </a:solidFill>
              <a:ea typeface="宋体"/>
            </a:endParaRPr>
          </a:p>
          <a:p>
            <a:pPr lvl="0">
              <a:spcBef>
                <a:spcPts val="600"/>
              </a:spcBef>
              <a:buClr>
                <a:srgbClr val="00007D"/>
              </a:buClr>
            </a:pPr>
            <a:r>
              <a:rPr lang="zh-CN" altLang="en-US" dirty="0">
                <a:solidFill>
                  <a:srgbClr val="000000"/>
                </a:solidFill>
                <a:ea typeface="宋体"/>
              </a:rPr>
              <a:t>逻辑地址、段内偏移：</a:t>
            </a:r>
            <a:br>
              <a:rPr lang="en-US" altLang="zh-CN" dirty="0">
                <a:solidFill>
                  <a:srgbClr val="000000"/>
                </a:solidFill>
                <a:ea typeface="宋体"/>
              </a:rPr>
            </a:br>
            <a:r>
              <a:rPr lang="zh-CN" altLang="en-US" dirty="0">
                <a:solidFill>
                  <a:srgbClr val="000000"/>
                </a:solidFill>
                <a:ea typeface="宋体"/>
              </a:rPr>
              <a:t>位数多，占用指令存储空间大。</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solidFill>
                  <a:srgbClr val="000000"/>
                </a:solidFill>
              </a:rPr>
              <a:pPr/>
              <a:t>136</a:t>
            </a:fld>
            <a:endParaRPr lang="en-US" altLang="zh-CN">
              <a:solidFill>
                <a:srgbClr val="000000"/>
              </a:solidFill>
            </a:endParaRPr>
          </a:p>
        </p:txBody>
      </p:sp>
      <p:sp>
        <p:nvSpPr>
          <p:cNvPr id="5" name="标题 4"/>
          <p:cNvSpPr txBox="1">
            <a:spLocks/>
          </p:cNvSpPr>
          <p:nvPr/>
        </p:nvSpPr>
        <p:spPr bwMode="auto">
          <a:xfrm>
            <a:off x="590550" y="44450"/>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bg2"/>
                </a:solidFill>
                <a:latin typeface="+mj-lt"/>
                <a:ea typeface="+mj-ea"/>
                <a:cs typeface="+mj-cs"/>
              </a:defRPr>
            </a:lvl1pPr>
            <a:lvl2pPr algn="l" rtl="0" eaLnBrk="1" fontAlgn="base" hangingPunct="1">
              <a:spcBef>
                <a:spcPct val="0"/>
              </a:spcBef>
              <a:spcAft>
                <a:spcPct val="0"/>
              </a:spcAft>
              <a:defRPr sz="2800" b="1">
                <a:solidFill>
                  <a:schemeClr val="bg2"/>
                </a:solidFill>
                <a:latin typeface="Arial" charset="0"/>
                <a:ea typeface="黑体" pitchFamily="2" charset="-122"/>
              </a:defRPr>
            </a:lvl2pPr>
            <a:lvl3pPr algn="l" rtl="0" eaLnBrk="1" fontAlgn="base" hangingPunct="1">
              <a:spcBef>
                <a:spcPct val="0"/>
              </a:spcBef>
              <a:spcAft>
                <a:spcPct val="0"/>
              </a:spcAft>
              <a:defRPr sz="2800" b="1">
                <a:solidFill>
                  <a:schemeClr val="bg2"/>
                </a:solidFill>
                <a:latin typeface="Arial" charset="0"/>
                <a:ea typeface="黑体" pitchFamily="2" charset="-122"/>
              </a:defRPr>
            </a:lvl3pPr>
            <a:lvl4pPr algn="l" rtl="0" eaLnBrk="1" fontAlgn="base" hangingPunct="1">
              <a:spcBef>
                <a:spcPct val="0"/>
              </a:spcBef>
              <a:spcAft>
                <a:spcPct val="0"/>
              </a:spcAft>
              <a:defRPr sz="2800" b="1">
                <a:solidFill>
                  <a:schemeClr val="bg2"/>
                </a:solidFill>
                <a:latin typeface="Arial" charset="0"/>
                <a:ea typeface="黑体" pitchFamily="2" charset="-122"/>
              </a:defRPr>
            </a:lvl4pPr>
            <a:lvl5pPr algn="l" rtl="0" eaLnBrk="1" fontAlgn="base" hangingPunct="1">
              <a:spcBef>
                <a:spcPct val="0"/>
              </a:spcBef>
              <a:spcAft>
                <a:spcPct val="0"/>
              </a:spcAft>
              <a:defRPr sz="2800" b="1">
                <a:solidFill>
                  <a:schemeClr val="bg2"/>
                </a:solidFill>
                <a:latin typeface="Arial" charset="0"/>
                <a:ea typeface="黑体" pitchFamily="2" charset="-122"/>
              </a:defRPr>
            </a:lvl5pPr>
            <a:lvl6pPr marL="457200" algn="l" rtl="0" eaLnBrk="1" fontAlgn="base" hangingPunct="1">
              <a:spcBef>
                <a:spcPct val="0"/>
              </a:spcBef>
              <a:spcAft>
                <a:spcPct val="0"/>
              </a:spcAft>
              <a:defRPr sz="2800" b="1">
                <a:solidFill>
                  <a:schemeClr val="bg2"/>
                </a:solidFill>
                <a:latin typeface="Arial" charset="0"/>
                <a:ea typeface="黑体" pitchFamily="2" charset="-122"/>
              </a:defRPr>
            </a:lvl6pPr>
            <a:lvl7pPr marL="914400" algn="l" rtl="0" eaLnBrk="1" fontAlgn="base" hangingPunct="1">
              <a:spcBef>
                <a:spcPct val="0"/>
              </a:spcBef>
              <a:spcAft>
                <a:spcPct val="0"/>
              </a:spcAft>
              <a:defRPr sz="2800" b="1">
                <a:solidFill>
                  <a:schemeClr val="bg2"/>
                </a:solidFill>
                <a:latin typeface="Arial" charset="0"/>
                <a:ea typeface="黑体" pitchFamily="2" charset="-122"/>
              </a:defRPr>
            </a:lvl7pPr>
            <a:lvl8pPr marL="1371600" algn="l" rtl="0" eaLnBrk="1" fontAlgn="base" hangingPunct="1">
              <a:spcBef>
                <a:spcPct val="0"/>
              </a:spcBef>
              <a:spcAft>
                <a:spcPct val="0"/>
              </a:spcAft>
              <a:defRPr sz="2800" b="1">
                <a:solidFill>
                  <a:schemeClr val="bg2"/>
                </a:solidFill>
                <a:latin typeface="Arial" charset="0"/>
                <a:ea typeface="黑体" pitchFamily="2" charset="-122"/>
              </a:defRPr>
            </a:lvl8pPr>
            <a:lvl9pPr marL="1828800" algn="l" rtl="0" eaLnBrk="1" fontAlgn="base" hangingPunct="1">
              <a:spcBef>
                <a:spcPct val="0"/>
              </a:spcBef>
              <a:spcAft>
                <a:spcPct val="0"/>
              </a:spcAft>
              <a:defRPr sz="2800" b="1">
                <a:solidFill>
                  <a:schemeClr val="bg2"/>
                </a:solidFill>
                <a:latin typeface="Arial" charset="0"/>
                <a:ea typeface="黑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a:ln>
                  <a:noFill/>
                </a:ln>
                <a:solidFill>
                  <a:srgbClr val="00007D"/>
                </a:solidFill>
                <a:effectLst/>
                <a:uLnTx/>
                <a:uFillTx/>
                <a:latin typeface="Arial"/>
                <a:ea typeface="黑体"/>
                <a:cs typeface="+mj-cs"/>
              </a:rPr>
              <a:t>PC</a:t>
            </a:r>
            <a:r>
              <a:rPr kumimoji="0" lang="zh-CN" altLang="en-US" sz="2800" b="1" i="0" u="none" strike="noStrike" kern="0" cap="none" spc="0" normalizeH="0" baseline="0" noProof="0">
                <a:ln>
                  <a:noFill/>
                </a:ln>
                <a:solidFill>
                  <a:srgbClr val="00007D"/>
                </a:solidFill>
                <a:effectLst/>
                <a:uLnTx/>
                <a:uFillTx/>
                <a:latin typeface="Arial"/>
                <a:ea typeface="黑体"/>
                <a:cs typeface="+mj-cs"/>
              </a:rPr>
              <a:t>相对寻址举例：</a:t>
            </a:r>
            <a:r>
              <a:rPr kumimoji="0" lang="en-US" altLang="zh-CN" sz="2800" b="1" i="0" u="none" strike="noStrike" kern="0" cap="none" spc="0" normalizeH="0" baseline="0" noProof="0">
                <a:ln>
                  <a:noFill/>
                </a:ln>
                <a:solidFill>
                  <a:srgbClr val="00007D"/>
                </a:solidFill>
                <a:effectLst/>
                <a:uLnTx/>
                <a:uFillTx/>
                <a:latin typeface="Arial"/>
                <a:ea typeface="黑体"/>
                <a:cs typeface="+mj-cs"/>
              </a:rPr>
              <a:t>x86</a:t>
            </a:r>
            <a:r>
              <a:rPr kumimoji="0" lang="zh-CN" altLang="en-US" sz="2800" b="1" i="0" u="none" strike="noStrike" kern="0" cap="none" spc="0" normalizeH="0" baseline="0" noProof="0">
                <a:ln>
                  <a:noFill/>
                </a:ln>
                <a:solidFill>
                  <a:srgbClr val="00007D"/>
                </a:solidFill>
                <a:effectLst/>
                <a:uLnTx/>
                <a:uFillTx/>
                <a:latin typeface="Arial"/>
                <a:ea typeface="黑体"/>
                <a:cs typeface="+mj-cs"/>
              </a:rPr>
              <a:t>处理器的条件转移指令</a:t>
            </a:r>
            <a:endParaRPr kumimoji="0" lang="zh-CN" altLang="en-US" sz="2800" b="1" i="0" u="none" strike="noStrike" kern="0" cap="none" spc="0" normalizeH="0" baseline="0" noProof="0" dirty="0">
              <a:ln>
                <a:noFill/>
              </a:ln>
              <a:solidFill>
                <a:srgbClr val="00007D"/>
              </a:solidFill>
              <a:effectLst/>
              <a:uLnTx/>
              <a:uFillTx/>
              <a:latin typeface="Arial"/>
              <a:ea typeface="黑体"/>
              <a:cs typeface="+mj-cs"/>
            </a:endParaRPr>
          </a:p>
        </p:txBody>
      </p:sp>
      <p:sp>
        <p:nvSpPr>
          <p:cNvPr id="6" name="动作按钮: 上一张 5">
            <a:hlinkClick r:id="rId2" action="ppaction://hlinksldjump" highlightClick="1"/>
          </p:cNvPr>
          <p:cNvSpPr/>
          <p:nvPr/>
        </p:nvSpPr>
        <p:spPr bwMode="auto">
          <a:xfrm>
            <a:off x="8316416" y="620688"/>
            <a:ext cx="503734" cy="504056"/>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378425774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0F40-5FC4-4042-BC77-5E1EE75C4B90}"/>
              </a:ext>
            </a:extLst>
          </p:cNvPr>
          <p:cNvSpPr>
            <a:spLocks noGrp="1"/>
          </p:cNvSpPr>
          <p:nvPr>
            <p:ph type="title"/>
          </p:nvPr>
        </p:nvSpPr>
        <p:spPr/>
        <p:txBody>
          <a:bodyPr/>
          <a:lstStyle/>
          <a:p>
            <a:r>
              <a:rPr lang="en-US" altLang="zh-CN" dirty="0"/>
              <a:t>PC</a:t>
            </a:r>
            <a:r>
              <a:rPr lang="zh-CN" altLang="en-US" dirty="0"/>
              <a:t>相对寻址举例：</a:t>
            </a:r>
            <a:r>
              <a:rPr lang="en-US" altLang="zh-CN" dirty="0"/>
              <a:t>x86</a:t>
            </a:r>
            <a:r>
              <a:rPr lang="zh-CN" altLang="en-US" dirty="0"/>
              <a:t>处理器的条件转移指令</a:t>
            </a:r>
          </a:p>
        </p:txBody>
      </p:sp>
      <p:pic>
        <p:nvPicPr>
          <p:cNvPr id="4" name="图片 3">
            <a:extLst>
              <a:ext uri="{FF2B5EF4-FFF2-40B4-BE49-F238E27FC236}">
                <a16:creationId xmlns:a16="http://schemas.microsoft.com/office/drawing/2014/main" id="{D6C14708-805A-4FC1-8CDA-CD13444BD415}"/>
              </a:ext>
            </a:extLst>
          </p:cNvPr>
          <p:cNvPicPr>
            <a:picLocks noChangeAspect="1"/>
          </p:cNvPicPr>
          <p:nvPr/>
        </p:nvPicPr>
        <p:blipFill>
          <a:blip r:embed="rId2"/>
          <a:stretch>
            <a:fillRect/>
          </a:stretch>
        </p:blipFill>
        <p:spPr>
          <a:xfrm>
            <a:off x="924381" y="1068201"/>
            <a:ext cx="7295238" cy="5457143"/>
          </a:xfrm>
          <a:prstGeom prst="rect">
            <a:avLst/>
          </a:prstGeom>
        </p:spPr>
      </p:pic>
      <p:sp>
        <p:nvSpPr>
          <p:cNvPr id="5" name="矩形 4">
            <a:extLst>
              <a:ext uri="{FF2B5EF4-FFF2-40B4-BE49-F238E27FC236}">
                <a16:creationId xmlns:a16="http://schemas.microsoft.com/office/drawing/2014/main" id="{4A0C7A67-4B68-4A61-A0EB-E807780298AE}"/>
              </a:ext>
            </a:extLst>
          </p:cNvPr>
          <p:cNvSpPr/>
          <p:nvPr/>
        </p:nvSpPr>
        <p:spPr>
          <a:xfrm>
            <a:off x="592625" y="541920"/>
            <a:ext cx="67228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66"/>
                </a:solidFill>
                <a:effectLst/>
                <a:uLnTx/>
                <a:uFillTx/>
                <a:latin typeface="Times New Roman"/>
                <a:ea typeface="宋体"/>
                <a:cs typeface="+mn-cs"/>
              </a:rPr>
              <a:t>32</a:t>
            </a:r>
            <a:r>
              <a:rPr kumimoji="0" lang="zh-CN" altLang="en-US" sz="2800" b="1" i="0" u="none" strike="noStrike" kern="1200" cap="none" spc="0" normalizeH="0" baseline="0" noProof="0" dirty="0">
                <a:ln>
                  <a:noFill/>
                </a:ln>
                <a:solidFill>
                  <a:srgbClr val="FF0066"/>
                </a:solidFill>
                <a:effectLst/>
                <a:uLnTx/>
                <a:uFillTx/>
                <a:latin typeface="Times New Roman"/>
                <a:ea typeface="宋体"/>
                <a:cs typeface="+mn-cs"/>
              </a:rPr>
              <a:t>位程序举例：调试环境为 </a:t>
            </a:r>
            <a:r>
              <a:rPr kumimoji="0" lang="en-US" altLang="zh-CN" sz="2800" b="1" i="0" u="none" strike="noStrike" kern="1200" cap="none" spc="0" normalizeH="0" baseline="0" noProof="0" dirty="0">
                <a:ln>
                  <a:noFill/>
                </a:ln>
                <a:solidFill>
                  <a:srgbClr val="FF0066"/>
                </a:solidFill>
                <a:effectLst/>
                <a:uLnTx/>
                <a:uFillTx/>
                <a:latin typeface="Times New Roman"/>
                <a:ea typeface="宋体"/>
                <a:cs typeface="+mn-cs"/>
              </a:rPr>
              <a:t>Visual Studio</a:t>
            </a:r>
            <a:endParaRPr kumimoji="0" lang="zh-CN" altLang="en-US" sz="2800" b="1" i="0" u="none" strike="noStrike" kern="1200" cap="none" spc="0" normalizeH="0" baseline="0" noProof="0" dirty="0">
              <a:ln>
                <a:noFill/>
              </a:ln>
              <a:solidFill>
                <a:srgbClr val="FF0066"/>
              </a:solidFill>
              <a:effectLst/>
              <a:uLnTx/>
              <a:uFillTx/>
              <a:latin typeface="Times New Roman"/>
              <a:ea typeface="宋体"/>
              <a:cs typeface="+mn-cs"/>
            </a:endParaRPr>
          </a:p>
        </p:txBody>
      </p:sp>
    </p:spTree>
    <p:extLst>
      <p:ext uri="{BB962C8B-B14F-4D97-AF65-F5344CB8AC3E}">
        <p14:creationId xmlns:p14="http://schemas.microsoft.com/office/powerpoint/2010/main" val="194405054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F8015D0-6C72-45D1-B5E7-3C44D17D4D22}"/>
              </a:ext>
            </a:extLst>
          </p:cNvPr>
          <p:cNvPicPr>
            <a:picLocks noChangeAspect="1"/>
          </p:cNvPicPr>
          <p:nvPr/>
        </p:nvPicPr>
        <p:blipFill>
          <a:blip r:embed="rId2"/>
          <a:stretch>
            <a:fillRect/>
          </a:stretch>
        </p:blipFill>
        <p:spPr>
          <a:xfrm>
            <a:off x="1333905" y="81381"/>
            <a:ext cx="6476190" cy="6695238"/>
          </a:xfrm>
          <a:prstGeom prst="rect">
            <a:avLst/>
          </a:prstGeom>
        </p:spPr>
      </p:pic>
      <p:sp>
        <p:nvSpPr>
          <p:cNvPr id="7" name="矩形 6">
            <a:extLst>
              <a:ext uri="{FF2B5EF4-FFF2-40B4-BE49-F238E27FC236}">
                <a16:creationId xmlns:a16="http://schemas.microsoft.com/office/drawing/2014/main" id="{5E38700A-BDD9-41AB-9709-4A85A93F1893}"/>
              </a:ext>
            </a:extLst>
          </p:cNvPr>
          <p:cNvSpPr/>
          <p:nvPr/>
        </p:nvSpPr>
        <p:spPr bwMode="auto">
          <a:xfrm>
            <a:off x="3924300" y="797720"/>
            <a:ext cx="673894" cy="27384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9" name="矩形 8">
            <a:extLst>
              <a:ext uri="{FF2B5EF4-FFF2-40B4-BE49-F238E27FC236}">
                <a16:creationId xmlns:a16="http://schemas.microsoft.com/office/drawing/2014/main" id="{9A19CF91-67F2-4E96-B8DD-9275512283DB}"/>
              </a:ext>
            </a:extLst>
          </p:cNvPr>
          <p:cNvSpPr/>
          <p:nvPr/>
        </p:nvSpPr>
        <p:spPr>
          <a:xfrm>
            <a:off x="5796136" y="1772816"/>
            <a:ext cx="116570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FF"/>
                </a:solidFill>
                <a:effectLst/>
                <a:uLnTx/>
                <a:uFillTx/>
                <a:latin typeface="Times New Roman"/>
                <a:ea typeface="宋体"/>
                <a:cs typeface="+mn-cs"/>
              </a:rPr>
              <a:t>C</a:t>
            </a:r>
            <a:r>
              <a:rPr kumimoji="0" lang="zh-CN" altLang="en-US" sz="2800" b="1" i="0" u="none" strike="noStrike" kern="1200" cap="none" spc="0" normalizeH="0" baseline="0" noProof="0" dirty="0">
                <a:ln>
                  <a:noFill/>
                </a:ln>
                <a:solidFill>
                  <a:srgbClr val="FF00FF"/>
                </a:solidFill>
                <a:effectLst/>
                <a:uLnTx/>
                <a:uFillTx/>
                <a:latin typeface="Times New Roman"/>
                <a:ea typeface="宋体"/>
                <a:cs typeface="+mn-cs"/>
              </a:rPr>
              <a:t>程序</a:t>
            </a:r>
          </a:p>
        </p:txBody>
      </p:sp>
    </p:spTree>
    <p:extLst>
      <p:ext uri="{BB962C8B-B14F-4D97-AF65-F5344CB8AC3E}">
        <p14:creationId xmlns:p14="http://schemas.microsoft.com/office/powerpoint/2010/main" val="2450461541"/>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action="ppaction://hlinksldjump"/>
            <a:extLst>
              <a:ext uri="{FF2B5EF4-FFF2-40B4-BE49-F238E27FC236}">
                <a16:creationId xmlns:a16="http://schemas.microsoft.com/office/drawing/2014/main" id="{038BA2C3-EC8B-4A94-92A0-05CB42121B6D}"/>
              </a:ext>
            </a:extLst>
          </p:cNvPr>
          <p:cNvPicPr>
            <a:picLocks noChangeAspect="1"/>
          </p:cNvPicPr>
          <p:nvPr/>
        </p:nvPicPr>
        <p:blipFill>
          <a:blip r:embed="rId3"/>
          <a:stretch>
            <a:fillRect/>
          </a:stretch>
        </p:blipFill>
        <p:spPr>
          <a:xfrm>
            <a:off x="2367726" y="0"/>
            <a:ext cx="5372626" cy="6858000"/>
          </a:xfrm>
          <a:prstGeom prst="rect">
            <a:avLst/>
          </a:prstGeom>
        </p:spPr>
      </p:pic>
      <p:sp>
        <p:nvSpPr>
          <p:cNvPr id="3" name="矩形 2">
            <a:extLst>
              <a:ext uri="{FF2B5EF4-FFF2-40B4-BE49-F238E27FC236}">
                <a16:creationId xmlns:a16="http://schemas.microsoft.com/office/drawing/2014/main" id="{47AD0D93-EBEE-4519-B601-A76E05A1B5D0}"/>
              </a:ext>
            </a:extLst>
          </p:cNvPr>
          <p:cNvSpPr/>
          <p:nvPr/>
        </p:nvSpPr>
        <p:spPr>
          <a:xfrm>
            <a:off x="323528" y="836712"/>
            <a:ext cx="1988045"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FF"/>
                </a:solidFill>
                <a:effectLst/>
                <a:uLnTx/>
                <a:uFillTx/>
                <a:latin typeface="Times New Roman"/>
                <a:ea typeface="宋体"/>
                <a:cs typeface="+mn-cs"/>
              </a:rPr>
              <a:t>调试界面：</a:t>
            </a:r>
            <a:endParaRPr kumimoji="0" lang="en-US" altLang="zh-CN" sz="2800" b="1" i="0" u="none" strike="noStrike" kern="1200" cap="none" spc="0" normalizeH="0" baseline="0" noProof="0" dirty="0">
              <a:ln>
                <a:noFill/>
              </a:ln>
              <a:solidFill>
                <a:srgbClr val="FF00FF"/>
              </a:solidFill>
              <a:effectLst/>
              <a:uLnTx/>
              <a:uFillTx/>
              <a:latin typeface="Times New Roman"/>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FF"/>
                </a:solidFill>
                <a:effectLst/>
                <a:uLnTx/>
                <a:uFillTx/>
                <a:latin typeface="Times New Roman"/>
                <a:ea typeface="宋体"/>
                <a:cs typeface="+mn-cs"/>
              </a:rPr>
              <a:t>反汇编窗口</a:t>
            </a:r>
          </a:p>
        </p:txBody>
      </p:sp>
    </p:spTree>
    <p:extLst>
      <p:ext uri="{BB962C8B-B14F-4D97-AF65-F5344CB8AC3E}">
        <p14:creationId xmlns:p14="http://schemas.microsoft.com/office/powerpoint/2010/main" val="40145026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1. </a:t>
            </a:r>
            <a:r>
              <a:rPr lang="zh-CN" altLang="en-US" dirty="0">
                <a:solidFill>
                  <a:srgbClr val="D60093"/>
                </a:solidFill>
              </a:rPr>
              <a:t>数据存储顺序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14</a:t>
            </a:fld>
            <a:endParaRPr lang="en-US" altLang="zh-CN"/>
          </a:p>
        </p:txBody>
      </p:sp>
      <p:sp>
        <p:nvSpPr>
          <p:cNvPr id="5" name="Rectangle 3"/>
          <p:cNvSpPr txBox="1">
            <a:spLocks noChangeArrowheads="1"/>
          </p:cNvSpPr>
          <p:nvPr/>
        </p:nvSpPr>
        <p:spPr bwMode="auto">
          <a:xfrm>
            <a:off x="395288" y="549275"/>
            <a:ext cx="8497887" cy="6119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大端存储</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Big-Endian Ordering</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b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最低有效字节存储在最高地址位置</a:t>
            </a:r>
          </a:p>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小端存储</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Little-Endian Ordering</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b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最低有效字节存储在最低地址位置</a:t>
            </a:r>
          </a:p>
          <a:p>
            <a:pPr marL="342900" marR="0" lvl="0" indent="-342900" algn="l" defTabSz="914400" rtl="0" eaLnBrk="1" fontAlgn="base" latinLnBrk="0" hangingPunct="1">
              <a:lnSpc>
                <a:spcPct val="100000"/>
              </a:lnSpc>
              <a:spcBef>
                <a:spcPct val="5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例</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】32</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位的十六进制数据</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12345678H</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，在以字节编址的主存空间</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4000H</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开始位置存储：</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graphicFrame>
        <p:nvGraphicFramePr>
          <p:cNvPr id="6" name="Group 83"/>
          <p:cNvGraphicFramePr>
            <a:graphicFrameLocks noGrp="1"/>
          </p:cNvGraphicFramePr>
          <p:nvPr/>
        </p:nvGraphicFramePr>
        <p:xfrm>
          <a:off x="996950" y="3575050"/>
          <a:ext cx="6815138" cy="2743200"/>
        </p:xfrm>
        <a:graphic>
          <a:graphicData uri="http://schemas.openxmlformats.org/drawingml/2006/table">
            <a:tbl>
              <a:tblPr/>
              <a:tblGrid>
                <a:gridCol w="2751138">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54000">
                <a:tc grid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表</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5.1  </a:t>
                      </a: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数据存储顺序</a:t>
                      </a:r>
                    </a:p>
                  </a:txBody>
                  <a:tcPr anchor="ct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地址（十六进制）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大端存储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小端存储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4000</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78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FF"/>
                    </a:solid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4001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56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FF"/>
                    </a:solid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4002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56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FF"/>
                    </a:solid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4003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78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FF"/>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0F40-5FC4-4042-BC77-5E1EE75C4B90}"/>
              </a:ext>
            </a:extLst>
          </p:cNvPr>
          <p:cNvSpPr>
            <a:spLocks noGrp="1"/>
          </p:cNvSpPr>
          <p:nvPr>
            <p:ph type="title"/>
          </p:nvPr>
        </p:nvSpPr>
        <p:spPr/>
        <p:txBody>
          <a:bodyPr/>
          <a:lstStyle/>
          <a:p>
            <a:r>
              <a:rPr lang="en-US" altLang="zh-CN" dirty="0"/>
              <a:t>PC</a:t>
            </a:r>
            <a:r>
              <a:rPr lang="zh-CN" altLang="en-US" dirty="0"/>
              <a:t>相对寻址举例：</a:t>
            </a:r>
            <a:r>
              <a:rPr lang="en-US" altLang="zh-CN" dirty="0"/>
              <a:t>x86</a:t>
            </a:r>
            <a:r>
              <a:rPr lang="zh-CN" altLang="en-US" dirty="0"/>
              <a:t>处理器的条件转移指令</a:t>
            </a:r>
          </a:p>
        </p:txBody>
      </p:sp>
      <p:pic>
        <p:nvPicPr>
          <p:cNvPr id="3" name="图片 2">
            <a:extLst>
              <a:ext uri="{FF2B5EF4-FFF2-40B4-BE49-F238E27FC236}">
                <a16:creationId xmlns:a16="http://schemas.microsoft.com/office/drawing/2014/main" id="{71668557-F070-4F19-B3A1-F086AFB95637}"/>
              </a:ext>
            </a:extLst>
          </p:cNvPr>
          <p:cNvPicPr>
            <a:picLocks noChangeAspect="1"/>
          </p:cNvPicPr>
          <p:nvPr/>
        </p:nvPicPr>
        <p:blipFill>
          <a:blip r:embed="rId2"/>
          <a:stretch>
            <a:fillRect/>
          </a:stretch>
        </p:blipFill>
        <p:spPr>
          <a:xfrm>
            <a:off x="84347" y="836712"/>
            <a:ext cx="8941057" cy="5544616"/>
          </a:xfrm>
          <a:prstGeom prst="rect">
            <a:avLst/>
          </a:prstGeom>
        </p:spPr>
      </p:pic>
      <p:sp>
        <p:nvSpPr>
          <p:cNvPr id="7" name="动作按钮: 上一张 6">
            <a:hlinkClick r:id="" action="ppaction://hlinkshowjump?jump=lastslideviewed" highlightClick="1"/>
            <a:extLst>
              <a:ext uri="{FF2B5EF4-FFF2-40B4-BE49-F238E27FC236}">
                <a16:creationId xmlns:a16="http://schemas.microsoft.com/office/drawing/2014/main" id="{7A635283-7347-495A-B1CF-2D898DEE8215}"/>
              </a:ext>
            </a:extLst>
          </p:cNvPr>
          <p:cNvSpPr/>
          <p:nvPr/>
        </p:nvSpPr>
        <p:spPr bwMode="auto">
          <a:xfrm>
            <a:off x="8316416" y="332656"/>
            <a:ext cx="503734"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cxnSp>
        <p:nvCxnSpPr>
          <p:cNvPr id="5" name="直接连接符 4">
            <a:extLst>
              <a:ext uri="{FF2B5EF4-FFF2-40B4-BE49-F238E27FC236}">
                <a16:creationId xmlns:a16="http://schemas.microsoft.com/office/drawing/2014/main" id="{AE2E9221-8954-4AB9-89C3-7DED8F3A53C5}"/>
              </a:ext>
            </a:extLst>
          </p:cNvPr>
          <p:cNvCxnSpPr/>
          <p:nvPr/>
        </p:nvCxnSpPr>
        <p:spPr bwMode="auto">
          <a:xfrm>
            <a:off x="6660232" y="1268760"/>
            <a:ext cx="86409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B3A23916-D155-46A4-B110-72D9B15E3DDF}"/>
              </a:ext>
            </a:extLst>
          </p:cNvPr>
          <p:cNvCxnSpPr>
            <a:cxnSpLocks/>
          </p:cNvCxnSpPr>
          <p:nvPr/>
        </p:nvCxnSpPr>
        <p:spPr bwMode="auto">
          <a:xfrm>
            <a:off x="1574298" y="1268760"/>
            <a:ext cx="115212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F9D7454C-B47D-4C31-876F-86E100B66F74}"/>
              </a:ext>
            </a:extLst>
          </p:cNvPr>
          <p:cNvCxnSpPr>
            <a:cxnSpLocks/>
          </p:cNvCxnSpPr>
          <p:nvPr/>
        </p:nvCxnSpPr>
        <p:spPr bwMode="auto">
          <a:xfrm>
            <a:off x="5004048" y="1511418"/>
            <a:ext cx="36004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直接连接符 12">
            <a:extLst>
              <a:ext uri="{FF2B5EF4-FFF2-40B4-BE49-F238E27FC236}">
                <a16:creationId xmlns:a16="http://schemas.microsoft.com/office/drawing/2014/main" id="{E9CA24C2-77D9-49E2-B625-BD0FB1CB21B8}"/>
              </a:ext>
            </a:extLst>
          </p:cNvPr>
          <p:cNvCxnSpPr>
            <a:cxnSpLocks/>
          </p:cNvCxnSpPr>
          <p:nvPr/>
        </p:nvCxnSpPr>
        <p:spPr bwMode="auto">
          <a:xfrm>
            <a:off x="1574298" y="1511418"/>
            <a:ext cx="115212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C332EAD5-DAAC-4B11-910F-0DBB5C435189}"/>
              </a:ext>
            </a:extLst>
          </p:cNvPr>
          <p:cNvCxnSpPr/>
          <p:nvPr/>
        </p:nvCxnSpPr>
        <p:spPr bwMode="auto">
          <a:xfrm>
            <a:off x="6228184" y="4310852"/>
            <a:ext cx="86409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532F8A22-0836-4737-AA09-96A68840F2AF}"/>
              </a:ext>
            </a:extLst>
          </p:cNvPr>
          <p:cNvCxnSpPr>
            <a:cxnSpLocks/>
          </p:cNvCxnSpPr>
          <p:nvPr/>
        </p:nvCxnSpPr>
        <p:spPr bwMode="auto">
          <a:xfrm>
            <a:off x="1574298" y="4293096"/>
            <a:ext cx="115212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3FBF8B89-5FD0-442B-8084-65FA748BE87A}"/>
              </a:ext>
            </a:extLst>
          </p:cNvPr>
          <p:cNvCxnSpPr/>
          <p:nvPr/>
        </p:nvCxnSpPr>
        <p:spPr bwMode="auto">
          <a:xfrm>
            <a:off x="8100392" y="4535754"/>
            <a:ext cx="86409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7184A58D-A2F1-4AC8-8817-E7DF7A0CA4B4}"/>
              </a:ext>
            </a:extLst>
          </p:cNvPr>
          <p:cNvCxnSpPr>
            <a:cxnSpLocks/>
          </p:cNvCxnSpPr>
          <p:nvPr/>
        </p:nvCxnSpPr>
        <p:spPr bwMode="auto">
          <a:xfrm>
            <a:off x="3131840" y="4527860"/>
            <a:ext cx="108012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B082FBD3-1F70-46A9-BEB2-BFEE97D38FD8}"/>
              </a:ext>
            </a:extLst>
          </p:cNvPr>
          <p:cNvCxnSpPr>
            <a:cxnSpLocks/>
          </p:cNvCxnSpPr>
          <p:nvPr/>
        </p:nvCxnSpPr>
        <p:spPr bwMode="auto">
          <a:xfrm>
            <a:off x="6974898" y="4553758"/>
            <a:ext cx="792088" cy="0"/>
          </a:xfrm>
          <a:prstGeom prst="line">
            <a:avLst/>
          </a:prstGeom>
          <a:solidFill>
            <a:schemeClr val="accent1"/>
          </a:solidFill>
          <a:ln w="28575" cap="flat" cmpd="sng" algn="ctr">
            <a:solidFill>
              <a:srgbClr val="00CC00"/>
            </a:solidFill>
            <a:prstDash val="solid"/>
            <a:round/>
            <a:headEnd type="none" w="med" len="med"/>
            <a:tailEnd type="none" w="med" len="med"/>
          </a:ln>
          <a:effectLst/>
        </p:spPr>
      </p:cxnSp>
      <p:cxnSp>
        <p:nvCxnSpPr>
          <p:cNvPr id="22" name="直接连接符 21">
            <a:extLst>
              <a:ext uri="{FF2B5EF4-FFF2-40B4-BE49-F238E27FC236}">
                <a16:creationId xmlns:a16="http://schemas.microsoft.com/office/drawing/2014/main" id="{0044AFEA-123E-4366-853B-D6CDCBF23344}"/>
              </a:ext>
            </a:extLst>
          </p:cNvPr>
          <p:cNvCxnSpPr>
            <a:cxnSpLocks/>
          </p:cNvCxnSpPr>
          <p:nvPr/>
        </p:nvCxnSpPr>
        <p:spPr bwMode="auto">
          <a:xfrm>
            <a:off x="1907704" y="4535754"/>
            <a:ext cx="1080120" cy="0"/>
          </a:xfrm>
          <a:prstGeom prst="line">
            <a:avLst/>
          </a:prstGeom>
          <a:solidFill>
            <a:schemeClr val="accent1"/>
          </a:solidFill>
          <a:ln w="28575" cap="flat" cmpd="sng" algn="ctr">
            <a:solidFill>
              <a:srgbClr val="00CC00"/>
            </a:solidFill>
            <a:prstDash val="solid"/>
            <a:round/>
            <a:headEnd type="none" w="med" len="med"/>
            <a:tailEnd type="none" w="med" len="med"/>
          </a:ln>
          <a:effectLst/>
        </p:spPr>
      </p:cxnSp>
    </p:spTree>
    <p:extLst>
      <p:ext uri="{BB962C8B-B14F-4D97-AF65-F5344CB8AC3E}">
        <p14:creationId xmlns:p14="http://schemas.microsoft.com/office/powerpoint/2010/main" val="3205321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17"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17" presetClass="entr" presetSubtype="1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17" presetClass="entr" presetSubtype="1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1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strVal val="#ppt_h"/>
                                          </p:val>
                                        </p:tav>
                                        <p:tav tm="100000">
                                          <p:val>
                                            <p:strVal val="#ppt_h"/>
                                          </p:val>
                                        </p:tav>
                                      </p:tavLst>
                                    </p:anim>
                                  </p:childTnLst>
                                </p:cTn>
                              </p:par>
                            </p:childTnLst>
                          </p:cTn>
                        </p:par>
                        <p:par>
                          <p:cTn id="60" fill="hold">
                            <p:stCondLst>
                              <p:cond delay="500"/>
                            </p:stCondLst>
                            <p:childTnLst>
                              <p:par>
                                <p:cTn id="61" presetID="17" presetClass="entr" presetSubtype="1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PC</a:t>
            </a:r>
            <a:r>
              <a:rPr lang="zh-CN" altLang="en-US" dirty="0"/>
              <a:t>相对寻址举例：</a:t>
            </a:r>
            <a:r>
              <a:rPr lang="en-US" altLang="zh-CN" dirty="0"/>
              <a:t>x86</a:t>
            </a:r>
            <a:r>
              <a:rPr lang="zh-CN" altLang="en-US" dirty="0"/>
              <a:t>处理器的条件转移指令</a:t>
            </a:r>
          </a:p>
        </p:txBody>
      </p:sp>
      <p:sp>
        <p:nvSpPr>
          <p:cNvPr id="3" name="内容占位符 2"/>
          <p:cNvSpPr>
            <a:spLocks noGrp="1"/>
          </p:cNvSpPr>
          <p:nvPr>
            <p:ph idx="1"/>
          </p:nvPr>
        </p:nvSpPr>
        <p:spPr>
          <a:xfrm>
            <a:off x="457200" y="905436"/>
            <a:ext cx="8362950" cy="5475974"/>
          </a:xfrm>
        </p:spPr>
        <p:txBody>
          <a:bodyPr/>
          <a:lstStyle/>
          <a:p>
            <a:pPr>
              <a:spcBef>
                <a:spcPts val="600"/>
              </a:spcBef>
            </a:pPr>
            <a:r>
              <a:rPr lang="en-US" altLang="zh-CN" dirty="0"/>
              <a:t>8</a:t>
            </a:r>
            <a:r>
              <a:rPr lang="zh-CN" altLang="en-US" dirty="0"/>
              <a:t>位补码偏移量。</a:t>
            </a:r>
            <a:endParaRPr lang="en-US" altLang="zh-CN" dirty="0"/>
          </a:p>
          <a:p>
            <a:pPr>
              <a:spcBef>
                <a:spcPts val="600"/>
              </a:spcBef>
            </a:pPr>
            <a:r>
              <a:rPr lang="zh-CN" altLang="en-US" dirty="0"/>
              <a:t>适用于短跳转，比如小循环。</a:t>
            </a:r>
            <a:endParaRPr lang="en-US" altLang="zh-CN" dirty="0"/>
          </a:p>
          <a:p>
            <a:pPr>
              <a:spcBef>
                <a:spcPts val="600"/>
              </a:spcBef>
            </a:pPr>
            <a:r>
              <a:rPr lang="zh-CN" altLang="en-US" dirty="0"/>
              <a:t>优点：</a:t>
            </a:r>
            <a:endParaRPr lang="en-US" altLang="zh-CN" dirty="0"/>
          </a:p>
          <a:p>
            <a:pPr lvl="1">
              <a:spcBef>
                <a:spcPts val="600"/>
              </a:spcBef>
            </a:pPr>
            <a:r>
              <a:rPr lang="zh-CN" altLang="en-US" dirty="0"/>
              <a:t>节省指令的存储空间。</a:t>
            </a:r>
            <a:endParaRPr lang="en-US" altLang="zh-CN" dirty="0"/>
          </a:p>
          <a:p>
            <a:pPr lvl="1">
              <a:spcBef>
                <a:spcPts val="600"/>
              </a:spcBef>
            </a:pPr>
            <a:r>
              <a:rPr lang="zh-CN" altLang="en-US" dirty="0"/>
              <a:t>与程序所在内存位置无关。</a:t>
            </a:r>
            <a:endParaRPr lang="en-US" altLang="zh-CN" dirty="0"/>
          </a:p>
          <a:p>
            <a:pPr>
              <a:spcBef>
                <a:spcPts val="600"/>
              </a:spcBef>
            </a:pPr>
            <a:r>
              <a:rPr lang="zh-CN" altLang="en-US" dirty="0"/>
              <a:t>“与程序所在内存位置无关”的其他解决方案：</a:t>
            </a:r>
            <a:endParaRPr lang="en-US" altLang="zh-CN" dirty="0"/>
          </a:p>
          <a:p>
            <a:pPr lvl="1">
              <a:spcBef>
                <a:spcPts val="600"/>
              </a:spcBef>
            </a:pPr>
            <a:r>
              <a:rPr lang="zh-CN" altLang="en-US" dirty="0"/>
              <a:t>虚拟存储管理：逻辑地址</a:t>
            </a:r>
            <a:endParaRPr lang="en-US" altLang="zh-CN" dirty="0"/>
          </a:p>
          <a:p>
            <a:pPr lvl="1">
              <a:spcBef>
                <a:spcPts val="600"/>
              </a:spcBef>
            </a:pPr>
            <a:r>
              <a:rPr lang="zh-CN" altLang="en-US" dirty="0"/>
              <a:t>内存分段管理：段内偏移</a:t>
            </a:r>
            <a:endParaRPr lang="en-US" altLang="zh-CN" dirty="0"/>
          </a:p>
          <a:p>
            <a:pPr>
              <a:spcBef>
                <a:spcPts val="600"/>
              </a:spcBef>
            </a:pPr>
            <a:r>
              <a:rPr lang="zh-CN" altLang="en-US" dirty="0"/>
              <a:t>逻辑地址、段内偏移：</a:t>
            </a:r>
            <a:br>
              <a:rPr lang="en-US" altLang="zh-CN" dirty="0"/>
            </a:br>
            <a:r>
              <a:rPr lang="zh-CN" altLang="en-US" dirty="0"/>
              <a:t>位数多，占用指令存储空间大。</a:t>
            </a:r>
          </a:p>
        </p:txBody>
      </p:sp>
      <p:sp>
        <p:nvSpPr>
          <p:cNvPr id="4" name="动作按钮: 上一张 3">
            <a:hlinkClick r:id="rId2" action="ppaction://hlinksldjump" highlightClick="1"/>
            <a:extLst>
              <a:ext uri="{FF2B5EF4-FFF2-40B4-BE49-F238E27FC236}">
                <a16:creationId xmlns:a16="http://schemas.microsoft.com/office/drawing/2014/main" id="{65F47793-D50F-4990-811E-F35C21229C79}"/>
              </a:ext>
            </a:extLst>
          </p:cNvPr>
          <p:cNvSpPr/>
          <p:nvPr/>
        </p:nvSpPr>
        <p:spPr bwMode="auto">
          <a:xfrm>
            <a:off x="8316416" y="332656"/>
            <a:ext cx="503734" cy="504056"/>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extLst>
      <p:ext uri="{BB962C8B-B14F-4D97-AF65-F5344CB8AC3E}">
        <p14:creationId xmlns:p14="http://schemas.microsoft.com/office/powerpoint/2010/main" val="40167574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3" end="3"/>
                                            </p:txEl>
                                          </p:spTgt>
                                        </p:tgtEl>
                                      </p:cBhvr>
                                    </p:animEffect>
                                  </p:childTnLst>
                                </p:cTn>
                              </p:par>
                            </p:childTnLst>
                          </p:cTn>
                        </p:par>
                        <p:par>
                          <p:cTn id="15" fill="hold">
                            <p:stCondLst>
                              <p:cond delay="500"/>
                            </p:stCondLst>
                            <p:childTnLst>
                              <p:par>
                                <p:cTn id="16" presetID="12" presetClass="entr" presetSubtype="4"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6" end="6"/>
                                            </p:txEl>
                                          </p:spTgt>
                                        </p:tgtEl>
                                      </p:cBhvr>
                                    </p:animEffect>
                                  </p:childTnLst>
                                </p:cTn>
                              </p:par>
                            </p:childTnLst>
                          </p:cTn>
                        </p:par>
                        <p:par>
                          <p:cTn id="32" fill="hold">
                            <p:stCondLst>
                              <p:cond delay="500"/>
                            </p:stCondLst>
                            <p:childTnLst>
                              <p:par>
                                <p:cTn id="33" presetID="12" presetClass="entr" presetSubtype="4"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50287E9-291E-408A-9D8B-4E35631A9DB0}" type="slidenum">
              <a:rPr lang="zh-CN" altLang="en-US"/>
              <a:pPr/>
              <a:t>15</a:t>
            </a:fld>
            <a:endParaRPr lang="en-US" altLang="zh-CN"/>
          </a:p>
        </p:txBody>
      </p:sp>
      <p:sp>
        <p:nvSpPr>
          <p:cNvPr id="983042" name="Rectangle 2"/>
          <p:cNvSpPr>
            <a:spLocks noGrp="1" noChangeArrowheads="1"/>
          </p:cNvSpPr>
          <p:nvPr>
            <p:ph type="title"/>
          </p:nvPr>
        </p:nvSpPr>
        <p:spPr/>
        <p:txBody>
          <a:bodyPr/>
          <a:lstStyle/>
          <a:p>
            <a:r>
              <a:rPr lang="en-US" altLang="zh-CN"/>
              <a:t>5.2.1 </a:t>
            </a:r>
            <a:r>
              <a:rPr lang="zh-CN" altLang="en-US"/>
              <a:t>存储模式</a:t>
            </a:r>
            <a:r>
              <a:rPr lang="en-US" altLang="zh-CN"/>
              <a:t>	</a:t>
            </a:r>
            <a:r>
              <a:rPr lang="en-US" altLang="zh-CN">
                <a:solidFill>
                  <a:srgbClr val="D60093"/>
                </a:solidFill>
              </a:rPr>
              <a:t>1. </a:t>
            </a:r>
            <a:r>
              <a:rPr lang="zh-CN" altLang="en-US">
                <a:solidFill>
                  <a:srgbClr val="D60093"/>
                </a:solidFill>
              </a:rPr>
              <a:t>数据存储顺序</a:t>
            </a:r>
            <a:endParaRPr lang="zh-CN" altLang="en-US">
              <a:solidFill>
                <a:srgbClr val="006600"/>
              </a:solidFill>
              <a:ea typeface="黑体" pitchFamily="2" charset="-122"/>
            </a:endParaRPr>
          </a:p>
        </p:txBody>
      </p:sp>
      <p:sp>
        <p:nvSpPr>
          <p:cNvPr id="983043" name="Rectangle 3"/>
          <p:cNvSpPr>
            <a:spLocks noGrp="1" noChangeArrowheads="1"/>
          </p:cNvSpPr>
          <p:nvPr>
            <p:ph type="body" idx="1"/>
          </p:nvPr>
        </p:nvSpPr>
        <p:spPr>
          <a:xfrm>
            <a:off x="251520" y="549275"/>
            <a:ext cx="8857232" cy="6119813"/>
          </a:xfrm>
        </p:spPr>
        <p:txBody>
          <a:bodyPr/>
          <a:lstStyle/>
          <a:p>
            <a:pPr>
              <a:spcBef>
                <a:spcPct val="10000"/>
              </a:spcBef>
            </a:pPr>
            <a:r>
              <a:rPr lang="zh-CN" altLang="en-US" sz="2400" dirty="0">
                <a:solidFill>
                  <a:srgbClr val="FF0000"/>
                </a:solidFill>
              </a:rPr>
              <a:t>大端存储</a:t>
            </a:r>
            <a:r>
              <a:rPr lang="zh-CN" altLang="en-US" sz="2400" dirty="0"/>
              <a:t>（</a:t>
            </a:r>
            <a:r>
              <a:rPr lang="en-US" altLang="zh-CN" sz="2400" dirty="0"/>
              <a:t>Big-Endian Ordering</a:t>
            </a:r>
            <a:r>
              <a:rPr lang="zh-CN" altLang="en-US" sz="2400" dirty="0"/>
              <a:t>）</a:t>
            </a:r>
            <a:br>
              <a:rPr lang="zh-CN" altLang="en-US" sz="2400" dirty="0"/>
            </a:br>
            <a:r>
              <a:rPr lang="zh-CN" altLang="en-US" sz="2400" dirty="0"/>
              <a:t>最低有效字节存储在最高地址位置</a:t>
            </a:r>
          </a:p>
          <a:p>
            <a:pPr lvl="1">
              <a:spcBef>
                <a:spcPct val="10000"/>
              </a:spcBef>
            </a:pPr>
            <a:r>
              <a:rPr lang="en-US" altLang="zh-CN" sz="2400" dirty="0"/>
              <a:t>IBM S370/390</a:t>
            </a:r>
            <a:r>
              <a:rPr lang="zh-CN" altLang="en-US" sz="2400" dirty="0"/>
              <a:t>、</a:t>
            </a:r>
            <a:r>
              <a:rPr lang="en-US" altLang="zh-CN" sz="2400" dirty="0"/>
              <a:t>Motorola 680x0</a:t>
            </a:r>
            <a:r>
              <a:rPr lang="zh-CN" altLang="en-US" sz="2400" dirty="0"/>
              <a:t>、大部分</a:t>
            </a:r>
            <a:r>
              <a:rPr lang="en-US" altLang="zh-CN" sz="2400" dirty="0"/>
              <a:t>RISC</a:t>
            </a:r>
          </a:p>
          <a:p>
            <a:pPr lvl="1">
              <a:spcBef>
                <a:spcPct val="10000"/>
              </a:spcBef>
            </a:pPr>
            <a:r>
              <a:rPr lang="zh-CN" altLang="en-US" sz="2400" dirty="0"/>
              <a:t>优点：</a:t>
            </a:r>
          </a:p>
          <a:p>
            <a:pPr lvl="2"/>
            <a:r>
              <a:rPr lang="zh-CN" altLang="en-US" sz="2400" dirty="0"/>
              <a:t>字符串分类</a:t>
            </a:r>
          </a:p>
          <a:p>
            <a:pPr lvl="2"/>
            <a:r>
              <a:rPr lang="zh-CN" altLang="en-US" sz="2400" dirty="0"/>
              <a:t>十进制</a:t>
            </a:r>
            <a:r>
              <a:rPr lang="en-US" altLang="zh-CN" sz="2400" dirty="0"/>
              <a:t>/ASCII</a:t>
            </a:r>
            <a:r>
              <a:rPr lang="zh-CN" altLang="en-US" sz="2400" dirty="0"/>
              <a:t>字符打印</a:t>
            </a:r>
          </a:p>
          <a:p>
            <a:pPr lvl="2"/>
            <a:r>
              <a:rPr lang="zh-CN" altLang="en-US" sz="2400" dirty="0"/>
              <a:t>一致的次序：整数和字符串</a:t>
            </a:r>
          </a:p>
          <a:p>
            <a:pPr>
              <a:spcBef>
                <a:spcPct val="10000"/>
              </a:spcBef>
            </a:pPr>
            <a:r>
              <a:rPr lang="zh-CN" altLang="en-US" sz="2400" dirty="0">
                <a:solidFill>
                  <a:srgbClr val="FF0000"/>
                </a:solidFill>
              </a:rPr>
              <a:t>小端存储</a:t>
            </a:r>
            <a:r>
              <a:rPr lang="zh-CN" altLang="en-US" sz="2400" dirty="0"/>
              <a:t>（</a:t>
            </a:r>
            <a:r>
              <a:rPr lang="en-US" altLang="zh-CN" sz="2400" dirty="0"/>
              <a:t>Little-Endian Ordering</a:t>
            </a:r>
            <a:r>
              <a:rPr lang="zh-CN" altLang="en-US" sz="2400" dirty="0"/>
              <a:t>）</a:t>
            </a:r>
            <a:br>
              <a:rPr lang="zh-CN" altLang="en-US" sz="2400" dirty="0"/>
            </a:br>
            <a:r>
              <a:rPr lang="zh-CN" altLang="en-US" sz="2400" dirty="0"/>
              <a:t>最低有效字节存储在最低地址位置</a:t>
            </a:r>
          </a:p>
          <a:p>
            <a:pPr lvl="1">
              <a:spcBef>
                <a:spcPct val="10000"/>
              </a:spcBef>
            </a:pPr>
            <a:r>
              <a:rPr lang="en-US" altLang="zh-CN" sz="2400" dirty="0"/>
              <a:t>Intel x86</a:t>
            </a:r>
            <a:r>
              <a:rPr lang="zh-CN" altLang="en-US" sz="2400" dirty="0"/>
              <a:t>、</a:t>
            </a:r>
            <a:r>
              <a:rPr lang="en-US" altLang="zh-CN" sz="2400" dirty="0"/>
              <a:t>VAX</a:t>
            </a:r>
            <a:r>
              <a:rPr lang="zh-CN" altLang="en-US" sz="2400" dirty="0"/>
              <a:t>、</a:t>
            </a:r>
            <a:r>
              <a:rPr lang="en-US" altLang="zh-CN" sz="2400" dirty="0"/>
              <a:t>Alpha</a:t>
            </a:r>
            <a:r>
              <a:rPr lang="zh-CN" altLang="en-US" sz="2400" dirty="0"/>
              <a:t>、</a:t>
            </a:r>
            <a:r>
              <a:rPr lang="en-US" altLang="zh-CN" sz="2400" dirty="0"/>
              <a:t>RISC-V</a:t>
            </a:r>
          </a:p>
          <a:p>
            <a:pPr lvl="1">
              <a:spcBef>
                <a:spcPct val="10000"/>
              </a:spcBef>
            </a:pPr>
            <a:r>
              <a:rPr lang="en-US" altLang="zh-CN" sz="2400" dirty="0"/>
              <a:t>Apple iOS</a:t>
            </a:r>
            <a:r>
              <a:rPr lang="zh-CN" altLang="en-US" sz="2400" dirty="0"/>
              <a:t>、</a:t>
            </a:r>
            <a:r>
              <a:rPr lang="en-US" altLang="zh-CN" sz="2400" dirty="0"/>
              <a:t>Google Android</a:t>
            </a:r>
            <a:r>
              <a:rPr lang="zh-CN" altLang="en-US" sz="2400" dirty="0"/>
              <a:t>、</a:t>
            </a:r>
            <a:r>
              <a:rPr lang="en-US" altLang="zh-CN" sz="2400" dirty="0"/>
              <a:t>Microsoft Windows for ARM</a:t>
            </a:r>
          </a:p>
          <a:p>
            <a:pPr lvl="1">
              <a:spcBef>
                <a:spcPct val="10000"/>
              </a:spcBef>
            </a:pPr>
            <a:r>
              <a:rPr lang="zh-CN" altLang="en-US" sz="2400" dirty="0"/>
              <a:t>优点：</a:t>
            </a:r>
          </a:p>
          <a:p>
            <a:pPr lvl="2">
              <a:spcBef>
                <a:spcPct val="10000"/>
              </a:spcBef>
            </a:pPr>
            <a:r>
              <a:rPr lang="zh-CN" altLang="en-US" sz="2400" dirty="0"/>
              <a:t>整数地址转换</a:t>
            </a:r>
          </a:p>
          <a:p>
            <a:pPr lvl="2">
              <a:spcBef>
                <a:spcPct val="10000"/>
              </a:spcBef>
            </a:pPr>
            <a:r>
              <a:rPr lang="zh-CN" altLang="en-US" sz="2400" dirty="0"/>
              <a:t>算术运算</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2B848FB0-8974-4D28-B30F-16EF9C4B0E44}" type="slidenum">
              <a:rPr lang="zh-CN" altLang="en-US"/>
              <a:pPr/>
              <a:t>16</a:t>
            </a:fld>
            <a:endParaRPr lang="en-US" altLang="zh-CN"/>
          </a:p>
        </p:txBody>
      </p:sp>
      <p:sp>
        <p:nvSpPr>
          <p:cNvPr id="1118211" name="Rectangle 3"/>
          <p:cNvSpPr>
            <a:spLocks noGrp="1" noChangeArrowheads="1"/>
          </p:cNvSpPr>
          <p:nvPr>
            <p:ph type="body" idx="1"/>
          </p:nvPr>
        </p:nvSpPr>
        <p:spPr>
          <a:xfrm>
            <a:off x="323850" y="549275"/>
            <a:ext cx="8578850" cy="1079500"/>
          </a:xfrm>
        </p:spPr>
        <p:txBody>
          <a:bodyPr/>
          <a:lstStyle/>
          <a:p>
            <a:pPr marL="0" indent="0">
              <a:buFont typeface="Wingdings" pitchFamily="2" charset="2"/>
              <a:buNone/>
            </a:pPr>
            <a:r>
              <a:rPr lang="zh-CN" altLang="en-US"/>
              <a:t>对下列数据结构，给出数据在以字节编址主存中以</a:t>
            </a:r>
            <a:r>
              <a:rPr lang="zh-CN" altLang="en-US">
                <a:solidFill>
                  <a:srgbClr val="FF0000"/>
                </a:solidFill>
              </a:rPr>
              <a:t>大端</a:t>
            </a:r>
            <a:r>
              <a:rPr lang="zh-CN" altLang="en-US"/>
              <a:t>和</a:t>
            </a:r>
            <a:r>
              <a:rPr lang="zh-CN" altLang="en-US">
                <a:solidFill>
                  <a:srgbClr val="FF0000"/>
                </a:solidFill>
              </a:rPr>
              <a:t>小端</a:t>
            </a:r>
            <a:r>
              <a:rPr lang="zh-CN" altLang="en-US"/>
              <a:t>方式存储的位置情况。（</a:t>
            </a:r>
            <a:r>
              <a:rPr lang="en-US" altLang="zh-CN"/>
              <a:t>32</a:t>
            </a:r>
            <a:r>
              <a:rPr lang="zh-CN" altLang="en-US"/>
              <a:t>位机）</a:t>
            </a:r>
          </a:p>
        </p:txBody>
      </p:sp>
      <p:sp>
        <p:nvSpPr>
          <p:cNvPr id="1118212" name="Text Box 4"/>
          <p:cNvSpPr txBox="1">
            <a:spLocks noChangeArrowheads="1"/>
          </p:cNvSpPr>
          <p:nvPr/>
        </p:nvSpPr>
        <p:spPr bwMode="auto">
          <a:xfrm>
            <a:off x="611188" y="1636713"/>
            <a:ext cx="5184775" cy="1216025"/>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r>
              <a:rPr lang="en-US" altLang="zh-CN"/>
              <a:t>struct {</a:t>
            </a:r>
          </a:p>
          <a:p>
            <a:pPr algn="l"/>
            <a:r>
              <a:rPr lang="en-US" altLang="zh-CN"/>
              <a:t>   double i;     </a:t>
            </a:r>
            <a:r>
              <a:rPr lang="en-US" altLang="zh-CN">
                <a:solidFill>
                  <a:srgbClr val="006600"/>
                </a:solidFill>
              </a:rPr>
              <a:t>//0x1112131415161718</a:t>
            </a:r>
          </a:p>
          <a:p>
            <a:pPr algn="l"/>
            <a:r>
              <a:rPr lang="en-US" altLang="zh-CN"/>
              <a:t>} s1;</a:t>
            </a:r>
            <a:endParaRPr lang="zh-CN" altLang="en-US"/>
          </a:p>
        </p:txBody>
      </p:sp>
      <p:sp>
        <p:nvSpPr>
          <p:cNvPr id="1118213" name="Text Box 5"/>
          <p:cNvSpPr txBox="1">
            <a:spLocks noChangeArrowheads="1"/>
          </p:cNvSpPr>
          <p:nvPr/>
        </p:nvSpPr>
        <p:spPr bwMode="auto">
          <a:xfrm>
            <a:off x="611188" y="3141663"/>
            <a:ext cx="3384550" cy="1581150"/>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r>
              <a:rPr lang="en-US" altLang="zh-CN"/>
              <a:t>struct {</a:t>
            </a:r>
          </a:p>
          <a:p>
            <a:pPr algn="l"/>
            <a:r>
              <a:rPr lang="en-US" altLang="zh-CN"/>
              <a:t>   int i;     </a:t>
            </a:r>
            <a:r>
              <a:rPr lang="en-US" altLang="zh-CN">
                <a:solidFill>
                  <a:srgbClr val="006600"/>
                </a:solidFill>
              </a:rPr>
              <a:t>//0x11121314</a:t>
            </a:r>
          </a:p>
          <a:p>
            <a:pPr algn="l"/>
            <a:r>
              <a:rPr lang="en-US" altLang="zh-CN"/>
              <a:t>   int j;     </a:t>
            </a:r>
            <a:r>
              <a:rPr lang="en-US" altLang="zh-CN">
                <a:solidFill>
                  <a:srgbClr val="006600"/>
                </a:solidFill>
              </a:rPr>
              <a:t>//0x15161718</a:t>
            </a:r>
          </a:p>
          <a:p>
            <a:pPr algn="l"/>
            <a:r>
              <a:rPr lang="en-US" altLang="zh-CN"/>
              <a:t>} s2; </a:t>
            </a:r>
            <a:endParaRPr lang="zh-CN" altLang="en-US"/>
          </a:p>
        </p:txBody>
      </p:sp>
      <p:sp>
        <p:nvSpPr>
          <p:cNvPr id="1118214" name="Text Box 6"/>
          <p:cNvSpPr txBox="1">
            <a:spLocks noChangeArrowheads="1"/>
          </p:cNvSpPr>
          <p:nvPr/>
        </p:nvSpPr>
        <p:spPr bwMode="auto">
          <a:xfrm>
            <a:off x="4284663" y="3141663"/>
            <a:ext cx="3384550" cy="2311400"/>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r>
              <a:rPr lang="en-US" altLang="zh-CN"/>
              <a:t>struct {</a:t>
            </a:r>
          </a:p>
          <a:p>
            <a:pPr algn="l"/>
            <a:r>
              <a:rPr lang="en-US" altLang="zh-CN"/>
              <a:t>   short i;	</a:t>
            </a:r>
            <a:r>
              <a:rPr lang="en-US" altLang="zh-CN">
                <a:solidFill>
                  <a:srgbClr val="006600"/>
                </a:solidFill>
              </a:rPr>
              <a:t>//0x1112</a:t>
            </a:r>
          </a:p>
          <a:p>
            <a:pPr algn="l"/>
            <a:r>
              <a:rPr lang="en-US" altLang="zh-CN"/>
              <a:t>   short j;	</a:t>
            </a:r>
            <a:r>
              <a:rPr lang="en-US" altLang="zh-CN">
                <a:solidFill>
                  <a:srgbClr val="006600"/>
                </a:solidFill>
              </a:rPr>
              <a:t>//0x1314</a:t>
            </a:r>
          </a:p>
          <a:p>
            <a:pPr algn="l"/>
            <a:r>
              <a:rPr lang="en-US" altLang="zh-CN"/>
              <a:t>   short k;	</a:t>
            </a:r>
            <a:r>
              <a:rPr lang="en-US" altLang="zh-CN">
                <a:solidFill>
                  <a:srgbClr val="006600"/>
                </a:solidFill>
              </a:rPr>
              <a:t>//0x1516</a:t>
            </a:r>
          </a:p>
          <a:p>
            <a:pPr algn="l"/>
            <a:r>
              <a:rPr lang="en-US" altLang="zh-CN"/>
              <a:t>   short l;	</a:t>
            </a:r>
            <a:r>
              <a:rPr lang="en-US" altLang="zh-CN">
                <a:solidFill>
                  <a:srgbClr val="006600"/>
                </a:solidFill>
              </a:rPr>
              <a:t>//0x1718</a:t>
            </a:r>
          </a:p>
          <a:p>
            <a:pPr algn="l"/>
            <a:r>
              <a:rPr lang="en-US" altLang="zh-CN"/>
              <a:t>} s3;</a:t>
            </a:r>
          </a:p>
        </p:txBody>
      </p:sp>
      <p:sp>
        <p:nvSpPr>
          <p:cNvPr id="3" name="标题 2">
            <a:extLst>
              <a:ext uri="{FF2B5EF4-FFF2-40B4-BE49-F238E27FC236}">
                <a16:creationId xmlns:a16="http://schemas.microsoft.com/office/drawing/2014/main" id="{E6821545-1D19-4ABA-A86F-39F02987A456}"/>
              </a:ext>
            </a:extLst>
          </p:cNvPr>
          <p:cNvSpPr>
            <a:spLocks noGrp="1"/>
          </p:cNvSpPr>
          <p:nvPr>
            <p:ph type="title"/>
          </p:nvPr>
        </p:nvSpPr>
        <p:spPr/>
        <p:txBody>
          <a:bodyPr/>
          <a:lstStyle/>
          <a:p>
            <a:r>
              <a:rPr lang="en-US" altLang="zh-CN" dirty="0">
                <a:ea typeface="黑体" pitchFamily="2" charset="-122"/>
              </a:rPr>
              <a:t>Page 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5.14</a:t>
            </a:r>
            <a:endParaRPr lang="zh-CN" alt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灯片编号占位符 4"/>
          <p:cNvSpPr>
            <a:spLocks noGrp="1"/>
          </p:cNvSpPr>
          <p:nvPr>
            <p:ph type="sldNum" sz="quarter" idx="11"/>
          </p:nvPr>
        </p:nvSpPr>
        <p:spPr/>
        <p:txBody>
          <a:bodyPr/>
          <a:lstStyle/>
          <a:p>
            <a:fld id="{5F021031-E2C4-4254-B0D6-01D6200490E7}" type="slidenum">
              <a:rPr lang="zh-CN" altLang="en-US"/>
              <a:pPr/>
              <a:t>17</a:t>
            </a:fld>
            <a:endParaRPr lang="en-US" altLang="zh-CN"/>
          </a:p>
        </p:txBody>
      </p:sp>
      <p:sp>
        <p:nvSpPr>
          <p:cNvPr id="1119235" name="Rectangle 3"/>
          <p:cNvSpPr>
            <a:spLocks noGrp="1" noChangeArrowheads="1"/>
          </p:cNvSpPr>
          <p:nvPr>
            <p:ph type="body" idx="1"/>
          </p:nvPr>
        </p:nvSpPr>
        <p:spPr>
          <a:xfrm>
            <a:off x="323850" y="549275"/>
            <a:ext cx="8578850" cy="1079500"/>
          </a:xfrm>
        </p:spPr>
        <p:txBody>
          <a:bodyPr/>
          <a:lstStyle/>
          <a:p>
            <a:pPr marL="0" indent="0">
              <a:buFont typeface="Wingdings" pitchFamily="2" charset="2"/>
              <a:buNone/>
            </a:pPr>
            <a:r>
              <a:rPr lang="zh-CN" altLang="en-US"/>
              <a:t>对下列数据结构，给出数据在以字节编址主存中以</a:t>
            </a:r>
            <a:r>
              <a:rPr lang="zh-CN" altLang="en-US">
                <a:solidFill>
                  <a:srgbClr val="FF0066"/>
                </a:solidFill>
              </a:rPr>
              <a:t>大端</a:t>
            </a:r>
            <a:r>
              <a:rPr lang="zh-CN" altLang="en-US"/>
              <a:t>和</a:t>
            </a:r>
            <a:r>
              <a:rPr lang="zh-CN" altLang="en-US">
                <a:solidFill>
                  <a:srgbClr val="FF0066"/>
                </a:solidFill>
              </a:rPr>
              <a:t>小端</a:t>
            </a:r>
            <a:r>
              <a:rPr lang="zh-CN" altLang="en-US"/>
              <a:t>方式存储的位置情况。</a:t>
            </a:r>
          </a:p>
        </p:txBody>
      </p:sp>
      <p:sp>
        <p:nvSpPr>
          <p:cNvPr id="1119236" name="Text Box 4"/>
          <p:cNvSpPr txBox="1">
            <a:spLocks noChangeArrowheads="1"/>
          </p:cNvSpPr>
          <p:nvPr/>
        </p:nvSpPr>
        <p:spPr bwMode="auto">
          <a:xfrm>
            <a:off x="466725" y="1636713"/>
            <a:ext cx="3384550" cy="1647825"/>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wrap="none"/>
          <a:lstStyle/>
          <a:p>
            <a:pPr algn="l"/>
            <a:r>
              <a:rPr lang="en-US" altLang="zh-CN"/>
              <a:t>struct {</a:t>
            </a:r>
          </a:p>
          <a:p>
            <a:pPr algn="l"/>
            <a:r>
              <a:rPr lang="en-US" altLang="zh-CN"/>
              <a:t>   double i;</a:t>
            </a:r>
          </a:p>
          <a:p>
            <a:pPr algn="l"/>
            <a:r>
              <a:rPr lang="en-US" altLang="zh-CN"/>
              <a:t>   </a:t>
            </a:r>
            <a:r>
              <a:rPr lang="en-US" altLang="zh-CN">
                <a:solidFill>
                  <a:srgbClr val="006600"/>
                </a:solidFill>
              </a:rPr>
              <a:t>//0x1112131415161718</a:t>
            </a:r>
          </a:p>
          <a:p>
            <a:pPr algn="l"/>
            <a:r>
              <a:rPr lang="en-US" altLang="zh-CN"/>
              <a:t>} s1;</a:t>
            </a:r>
            <a:endParaRPr lang="zh-CN" altLang="en-US"/>
          </a:p>
        </p:txBody>
      </p:sp>
      <p:graphicFrame>
        <p:nvGraphicFramePr>
          <p:cNvPr id="1119318" name="Group 86"/>
          <p:cNvGraphicFramePr>
            <a:graphicFrameLocks noGrp="1"/>
          </p:cNvGraphicFramePr>
          <p:nvPr/>
        </p:nvGraphicFramePr>
        <p:xfrm>
          <a:off x="514826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大端存储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19316" name="Line 84"/>
          <p:cNvSpPr>
            <a:spLocks noChangeShapeType="1"/>
          </p:cNvSpPr>
          <p:nvPr/>
        </p:nvSpPr>
        <p:spPr bwMode="auto">
          <a:xfrm>
            <a:off x="4860925" y="2516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17" name="Text Box 85"/>
          <p:cNvSpPr txBox="1">
            <a:spLocks noChangeArrowheads="1"/>
          </p:cNvSpPr>
          <p:nvPr/>
        </p:nvSpPr>
        <p:spPr bwMode="auto">
          <a:xfrm>
            <a:off x="4427538" y="2274888"/>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graphicFrame>
        <p:nvGraphicFramePr>
          <p:cNvPr id="1119319" name="Group 87"/>
          <p:cNvGraphicFramePr>
            <a:graphicFrameLocks noGrp="1"/>
          </p:cNvGraphicFramePr>
          <p:nvPr/>
        </p:nvGraphicFramePr>
        <p:xfrm>
          <a:off x="721201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小端存储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19347" name="Line 115"/>
          <p:cNvSpPr>
            <a:spLocks noChangeShapeType="1"/>
          </p:cNvSpPr>
          <p:nvPr/>
        </p:nvSpPr>
        <p:spPr bwMode="auto">
          <a:xfrm>
            <a:off x="6924675" y="2516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48" name="Text Box 116"/>
          <p:cNvSpPr txBox="1">
            <a:spLocks noChangeArrowheads="1"/>
          </p:cNvSpPr>
          <p:nvPr/>
        </p:nvSpPr>
        <p:spPr bwMode="auto">
          <a:xfrm>
            <a:off x="6491288" y="2274888"/>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sp>
        <p:nvSpPr>
          <p:cNvPr id="1119349" name="Text Box 117"/>
          <p:cNvSpPr txBox="1">
            <a:spLocks noChangeArrowheads="1"/>
          </p:cNvSpPr>
          <p:nvPr/>
        </p:nvSpPr>
        <p:spPr bwMode="auto">
          <a:xfrm>
            <a:off x="4211638" y="27813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19350" name="Line 118"/>
          <p:cNvSpPr>
            <a:spLocks noChangeShapeType="1"/>
          </p:cNvSpPr>
          <p:nvPr/>
        </p:nvSpPr>
        <p:spPr bwMode="auto">
          <a:xfrm>
            <a:off x="4859338" y="29972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51" name="Text Box 119"/>
          <p:cNvSpPr txBox="1">
            <a:spLocks noChangeArrowheads="1"/>
          </p:cNvSpPr>
          <p:nvPr/>
        </p:nvSpPr>
        <p:spPr bwMode="auto">
          <a:xfrm>
            <a:off x="6300788" y="27813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19352" name="Line 120"/>
          <p:cNvSpPr>
            <a:spLocks noChangeShapeType="1"/>
          </p:cNvSpPr>
          <p:nvPr/>
        </p:nvSpPr>
        <p:spPr bwMode="auto">
          <a:xfrm>
            <a:off x="6948488" y="29972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53" name="Text Box 121"/>
          <p:cNvSpPr txBox="1">
            <a:spLocks noChangeArrowheads="1"/>
          </p:cNvSpPr>
          <p:nvPr/>
        </p:nvSpPr>
        <p:spPr bwMode="auto">
          <a:xfrm>
            <a:off x="4211638" y="32131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+2</a:t>
            </a:r>
          </a:p>
        </p:txBody>
      </p:sp>
      <p:sp>
        <p:nvSpPr>
          <p:cNvPr id="1119354" name="Line 122"/>
          <p:cNvSpPr>
            <a:spLocks noChangeShapeType="1"/>
          </p:cNvSpPr>
          <p:nvPr/>
        </p:nvSpPr>
        <p:spPr bwMode="auto">
          <a:xfrm>
            <a:off x="4859338" y="34290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55" name="Text Box 123"/>
          <p:cNvSpPr txBox="1">
            <a:spLocks noChangeArrowheads="1"/>
          </p:cNvSpPr>
          <p:nvPr/>
        </p:nvSpPr>
        <p:spPr bwMode="auto">
          <a:xfrm>
            <a:off x="4211638" y="36449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+3</a:t>
            </a:r>
          </a:p>
        </p:txBody>
      </p:sp>
      <p:sp>
        <p:nvSpPr>
          <p:cNvPr id="1119356" name="Line 124"/>
          <p:cNvSpPr>
            <a:spLocks noChangeShapeType="1"/>
          </p:cNvSpPr>
          <p:nvPr/>
        </p:nvSpPr>
        <p:spPr bwMode="auto">
          <a:xfrm>
            <a:off x="4859338" y="38608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57" name="Text Box 125"/>
          <p:cNvSpPr txBox="1">
            <a:spLocks noChangeArrowheads="1"/>
          </p:cNvSpPr>
          <p:nvPr/>
        </p:nvSpPr>
        <p:spPr bwMode="auto">
          <a:xfrm>
            <a:off x="4211638" y="41497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+4</a:t>
            </a:r>
          </a:p>
        </p:txBody>
      </p:sp>
      <p:sp>
        <p:nvSpPr>
          <p:cNvPr id="1119358" name="Line 126"/>
          <p:cNvSpPr>
            <a:spLocks noChangeShapeType="1"/>
          </p:cNvSpPr>
          <p:nvPr/>
        </p:nvSpPr>
        <p:spPr bwMode="auto">
          <a:xfrm>
            <a:off x="4859338" y="43656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59" name="Text Box 127"/>
          <p:cNvSpPr txBox="1">
            <a:spLocks noChangeArrowheads="1"/>
          </p:cNvSpPr>
          <p:nvPr/>
        </p:nvSpPr>
        <p:spPr bwMode="auto">
          <a:xfrm>
            <a:off x="4211638" y="45815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+5</a:t>
            </a:r>
          </a:p>
        </p:txBody>
      </p:sp>
      <p:sp>
        <p:nvSpPr>
          <p:cNvPr id="1119360" name="Line 128"/>
          <p:cNvSpPr>
            <a:spLocks noChangeShapeType="1"/>
          </p:cNvSpPr>
          <p:nvPr/>
        </p:nvSpPr>
        <p:spPr bwMode="auto">
          <a:xfrm>
            <a:off x="4859338" y="47974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61" name="Text Box 129"/>
          <p:cNvSpPr txBox="1">
            <a:spLocks noChangeArrowheads="1"/>
          </p:cNvSpPr>
          <p:nvPr/>
        </p:nvSpPr>
        <p:spPr bwMode="auto">
          <a:xfrm>
            <a:off x="4211638" y="50133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+6</a:t>
            </a:r>
          </a:p>
        </p:txBody>
      </p:sp>
      <p:sp>
        <p:nvSpPr>
          <p:cNvPr id="1119362" name="Line 130"/>
          <p:cNvSpPr>
            <a:spLocks noChangeShapeType="1"/>
          </p:cNvSpPr>
          <p:nvPr/>
        </p:nvSpPr>
        <p:spPr bwMode="auto">
          <a:xfrm>
            <a:off x="4859338" y="52292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63" name="Text Box 131"/>
          <p:cNvSpPr txBox="1">
            <a:spLocks noChangeArrowheads="1"/>
          </p:cNvSpPr>
          <p:nvPr/>
        </p:nvSpPr>
        <p:spPr bwMode="auto">
          <a:xfrm>
            <a:off x="4211638" y="5516563"/>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+7</a:t>
            </a:r>
          </a:p>
        </p:txBody>
      </p:sp>
      <p:sp>
        <p:nvSpPr>
          <p:cNvPr id="1119364" name="Line 132"/>
          <p:cNvSpPr>
            <a:spLocks noChangeShapeType="1"/>
          </p:cNvSpPr>
          <p:nvPr/>
        </p:nvSpPr>
        <p:spPr bwMode="auto">
          <a:xfrm>
            <a:off x="4859338" y="5732463"/>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65" name="Text Box 133"/>
          <p:cNvSpPr txBox="1">
            <a:spLocks noChangeArrowheads="1"/>
          </p:cNvSpPr>
          <p:nvPr/>
        </p:nvSpPr>
        <p:spPr bwMode="auto">
          <a:xfrm>
            <a:off x="6300788" y="32131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+2</a:t>
            </a:r>
          </a:p>
        </p:txBody>
      </p:sp>
      <p:sp>
        <p:nvSpPr>
          <p:cNvPr id="1119366" name="Line 134"/>
          <p:cNvSpPr>
            <a:spLocks noChangeShapeType="1"/>
          </p:cNvSpPr>
          <p:nvPr/>
        </p:nvSpPr>
        <p:spPr bwMode="auto">
          <a:xfrm>
            <a:off x="6948488" y="34290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67" name="Text Box 135"/>
          <p:cNvSpPr txBox="1">
            <a:spLocks noChangeArrowheads="1"/>
          </p:cNvSpPr>
          <p:nvPr/>
        </p:nvSpPr>
        <p:spPr bwMode="auto">
          <a:xfrm>
            <a:off x="6300788" y="36449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+3</a:t>
            </a:r>
          </a:p>
        </p:txBody>
      </p:sp>
      <p:sp>
        <p:nvSpPr>
          <p:cNvPr id="1119368" name="Line 136"/>
          <p:cNvSpPr>
            <a:spLocks noChangeShapeType="1"/>
          </p:cNvSpPr>
          <p:nvPr/>
        </p:nvSpPr>
        <p:spPr bwMode="auto">
          <a:xfrm>
            <a:off x="6948488" y="38608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69" name="Text Box 137"/>
          <p:cNvSpPr txBox="1">
            <a:spLocks noChangeArrowheads="1"/>
          </p:cNvSpPr>
          <p:nvPr/>
        </p:nvSpPr>
        <p:spPr bwMode="auto">
          <a:xfrm>
            <a:off x="6300788" y="41497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+4</a:t>
            </a:r>
          </a:p>
        </p:txBody>
      </p:sp>
      <p:sp>
        <p:nvSpPr>
          <p:cNvPr id="1119370" name="Line 138"/>
          <p:cNvSpPr>
            <a:spLocks noChangeShapeType="1"/>
          </p:cNvSpPr>
          <p:nvPr/>
        </p:nvSpPr>
        <p:spPr bwMode="auto">
          <a:xfrm>
            <a:off x="6948488" y="43656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71" name="Text Box 139"/>
          <p:cNvSpPr txBox="1">
            <a:spLocks noChangeArrowheads="1"/>
          </p:cNvSpPr>
          <p:nvPr/>
        </p:nvSpPr>
        <p:spPr bwMode="auto">
          <a:xfrm>
            <a:off x="6300788" y="45815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+5</a:t>
            </a:r>
          </a:p>
        </p:txBody>
      </p:sp>
      <p:sp>
        <p:nvSpPr>
          <p:cNvPr id="1119372" name="Line 140"/>
          <p:cNvSpPr>
            <a:spLocks noChangeShapeType="1"/>
          </p:cNvSpPr>
          <p:nvPr/>
        </p:nvSpPr>
        <p:spPr bwMode="auto">
          <a:xfrm>
            <a:off x="6948488" y="47974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73" name="Text Box 141"/>
          <p:cNvSpPr txBox="1">
            <a:spLocks noChangeArrowheads="1"/>
          </p:cNvSpPr>
          <p:nvPr/>
        </p:nvSpPr>
        <p:spPr bwMode="auto">
          <a:xfrm>
            <a:off x="6300788" y="50133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+6</a:t>
            </a:r>
          </a:p>
        </p:txBody>
      </p:sp>
      <p:sp>
        <p:nvSpPr>
          <p:cNvPr id="1119374" name="Line 142"/>
          <p:cNvSpPr>
            <a:spLocks noChangeShapeType="1"/>
          </p:cNvSpPr>
          <p:nvPr/>
        </p:nvSpPr>
        <p:spPr bwMode="auto">
          <a:xfrm>
            <a:off x="6948488" y="52292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19375" name="Text Box 143"/>
          <p:cNvSpPr txBox="1">
            <a:spLocks noChangeArrowheads="1"/>
          </p:cNvSpPr>
          <p:nvPr/>
        </p:nvSpPr>
        <p:spPr bwMode="auto">
          <a:xfrm>
            <a:off x="6300788" y="5516563"/>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+7</a:t>
            </a:r>
          </a:p>
        </p:txBody>
      </p:sp>
      <p:sp>
        <p:nvSpPr>
          <p:cNvPr id="1119376" name="Line 144"/>
          <p:cNvSpPr>
            <a:spLocks noChangeShapeType="1"/>
          </p:cNvSpPr>
          <p:nvPr/>
        </p:nvSpPr>
        <p:spPr bwMode="auto">
          <a:xfrm>
            <a:off x="6948488" y="5732463"/>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3" name="标题 2">
            <a:extLst>
              <a:ext uri="{FF2B5EF4-FFF2-40B4-BE49-F238E27FC236}">
                <a16:creationId xmlns:a16="http://schemas.microsoft.com/office/drawing/2014/main" id="{F11704FE-25CA-4C94-AE4B-9A05DDE18A8B}"/>
              </a:ext>
            </a:extLst>
          </p:cNvPr>
          <p:cNvSpPr>
            <a:spLocks noGrp="1"/>
          </p:cNvSpPr>
          <p:nvPr>
            <p:ph type="title"/>
          </p:nvPr>
        </p:nvSpPr>
        <p:spPr/>
        <p:txBody>
          <a:bodyPr/>
          <a:lstStyle/>
          <a:p>
            <a:r>
              <a:rPr lang="en-US" altLang="zh-CN" dirty="0">
                <a:ea typeface="黑体" pitchFamily="2" charset="-122"/>
              </a:rPr>
              <a:t>Page 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5.14</a:t>
            </a:r>
            <a:endParaRPr lang="zh-CN" alt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4"/>
          <p:cNvSpPr>
            <a:spLocks noGrp="1"/>
          </p:cNvSpPr>
          <p:nvPr>
            <p:ph type="sldNum" sz="quarter" idx="11"/>
          </p:nvPr>
        </p:nvSpPr>
        <p:spPr/>
        <p:txBody>
          <a:bodyPr/>
          <a:lstStyle/>
          <a:p>
            <a:fld id="{67A86221-7309-4F7E-8FED-EAEAFD36D2B2}" type="slidenum">
              <a:rPr lang="zh-CN" altLang="en-US"/>
              <a:pPr/>
              <a:t>18</a:t>
            </a:fld>
            <a:endParaRPr lang="en-US" altLang="zh-CN"/>
          </a:p>
        </p:txBody>
      </p:sp>
      <p:sp>
        <p:nvSpPr>
          <p:cNvPr id="1120259" name="Rectangle 3"/>
          <p:cNvSpPr>
            <a:spLocks noGrp="1" noChangeArrowheads="1"/>
          </p:cNvSpPr>
          <p:nvPr>
            <p:ph type="body" idx="1"/>
          </p:nvPr>
        </p:nvSpPr>
        <p:spPr>
          <a:xfrm>
            <a:off x="323850" y="549275"/>
            <a:ext cx="8578850" cy="1079500"/>
          </a:xfrm>
        </p:spPr>
        <p:txBody>
          <a:bodyPr/>
          <a:lstStyle/>
          <a:p>
            <a:pPr marL="0" indent="0">
              <a:buFont typeface="Wingdings" pitchFamily="2" charset="2"/>
              <a:buNone/>
            </a:pPr>
            <a:r>
              <a:rPr lang="zh-CN" altLang="en-US"/>
              <a:t>对下列数据结构，给出数据在以字节编址主存中以</a:t>
            </a:r>
            <a:r>
              <a:rPr lang="zh-CN" altLang="en-US">
                <a:solidFill>
                  <a:srgbClr val="FF0066"/>
                </a:solidFill>
              </a:rPr>
              <a:t>大端</a:t>
            </a:r>
            <a:r>
              <a:rPr lang="zh-CN" altLang="en-US"/>
              <a:t>和</a:t>
            </a:r>
            <a:r>
              <a:rPr lang="zh-CN" altLang="en-US">
                <a:solidFill>
                  <a:srgbClr val="FF0066"/>
                </a:solidFill>
              </a:rPr>
              <a:t>小端</a:t>
            </a:r>
            <a:r>
              <a:rPr lang="zh-CN" altLang="en-US"/>
              <a:t>方式存储的位置情况。</a:t>
            </a:r>
          </a:p>
        </p:txBody>
      </p:sp>
      <p:graphicFrame>
        <p:nvGraphicFramePr>
          <p:cNvPr id="1120261" name="Group 5"/>
          <p:cNvGraphicFramePr>
            <a:graphicFrameLocks noGrp="1"/>
          </p:cNvGraphicFramePr>
          <p:nvPr/>
        </p:nvGraphicFramePr>
        <p:xfrm>
          <a:off x="514826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大端存储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20289" name="Line 33"/>
          <p:cNvSpPr>
            <a:spLocks noChangeShapeType="1"/>
          </p:cNvSpPr>
          <p:nvPr/>
        </p:nvSpPr>
        <p:spPr bwMode="auto">
          <a:xfrm>
            <a:off x="4860925" y="2516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290" name="Text Box 34"/>
          <p:cNvSpPr txBox="1">
            <a:spLocks noChangeArrowheads="1"/>
          </p:cNvSpPr>
          <p:nvPr/>
        </p:nvSpPr>
        <p:spPr bwMode="auto">
          <a:xfrm>
            <a:off x="4427538" y="2274888"/>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graphicFrame>
        <p:nvGraphicFramePr>
          <p:cNvPr id="1120361" name="Group 105"/>
          <p:cNvGraphicFramePr>
            <a:graphicFrameLocks noGrp="1"/>
          </p:cNvGraphicFramePr>
          <p:nvPr/>
        </p:nvGraphicFramePr>
        <p:xfrm>
          <a:off x="721201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小端存储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20319" name="Line 63"/>
          <p:cNvSpPr>
            <a:spLocks noChangeShapeType="1"/>
          </p:cNvSpPr>
          <p:nvPr/>
        </p:nvSpPr>
        <p:spPr bwMode="auto">
          <a:xfrm>
            <a:off x="6924675" y="2516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20" name="Text Box 64"/>
          <p:cNvSpPr txBox="1">
            <a:spLocks noChangeArrowheads="1"/>
          </p:cNvSpPr>
          <p:nvPr/>
        </p:nvSpPr>
        <p:spPr bwMode="auto">
          <a:xfrm>
            <a:off x="6491288" y="2274888"/>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sp>
        <p:nvSpPr>
          <p:cNvPr id="1120321" name="Text Box 65"/>
          <p:cNvSpPr txBox="1">
            <a:spLocks noChangeArrowheads="1"/>
          </p:cNvSpPr>
          <p:nvPr/>
        </p:nvSpPr>
        <p:spPr bwMode="auto">
          <a:xfrm>
            <a:off x="4211638" y="27813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20322" name="Line 66"/>
          <p:cNvSpPr>
            <a:spLocks noChangeShapeType="1"/>
          </p:cNvSpPr>
          <p:nvPr/>
        </p:nvSpPr>
        <p:spPr bwMode="auto">
          <a:xfrm>
            <a:off x="4859338" y="29972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23" name="Text Box 67"/>
          <p:cNvSpPr txBox="1">
            <a:spLocks noChangeArrowheads="1"/>
          </p:cNvSpPr>
          <p:nvPr/>
        </p:nvSpPr>
        <p:spPr bwMode="auto">
          <a:xfrm>
            <a:off x="6300788" y="27813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20324" name="Line 68"/>
          <p:cNvSpPr>
            <a:spLocks noChangeShapeType="1"/>
          </p:cNvSpPr>
          <p:nvPr/>
        </p:nvSpPr>
        <p:spPr bwMode="auto">
          <a:xfrm>
            <a:off x="6948488" y="29972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25" name="Text Box 69"/>
          <p:cNvSpPr txBox="1">
            <a:spLocks noChangeArrowheads="1"/>
          </p:cNvSpPr>
          <p:nvPr/>
        </p:nvSpPr>
        <p:spPr bwMode="auto">
          <a:xfrm>
            <a:off x="4211638" y="32131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+2</a:t>
            </a:r>
          </a:p>
        </p:txBody>
      </p:sp>
      <p:sp>
        <p:nvSpPr>
          <p:cNvPr id="1120326" name="Line 70"/>
          <p:cNvSpPr>
            <a:spLocks noChangeShapeType="1"/>
          </p:cNvSpPr>
          <p:nvPr/>
        </p:nvSpPr>
        <p:spPr bwMode="auto">
          <a:xfrm>
            <a:off x="4859338" y="34290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27" name="Text Box 71"/>
          <p:cNvSpPr txBox="1">
            <a:spLocks noChangeArrowheads="1"/>
          </p:cNvSpPr>
          <p:nvPr/>
        </p:nvSpPr>
        <p:spPr bwMode="auto">
          <a:xfrm>
            <a:off x="4211638" y="36449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+3</a:t>
            </a:r>
          </a:p>
        </p:txBody>
      </p:sp>
      <p:sp>
        <p:nvSpPr>
          <p:cNvPr id="1120328" name="Line 72"/>
          <p:cNvSpPr>
            <a:spLocks noChangeShapeType="1"/>
          </p:cNvSpPr>
          <p:nvPr/>
        </p:nvSpPr>
        <p:spPr bwMode="auto">
          <a:xfrm>
            <a:off x="4859338" y="38608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37" name="Text Box 81"/>
          <p:cNvSpPr txBox="1">
            <a:spLocks noChangeArrowheads="1"/>
          </p:cNvSpPr>
          <p:nvPr/>
        </p:nvSpPr>
        <p:spPr bwMode="auto">
          <a:xfrm>
            <a:off x="6300788" y="32131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+2</a:t>
            </a:r>
          </a:p>
        </p:txBody>
      </p:sp>
      <p:sp>
        <p:nvSpPr>
          <p:cNvPr id="1120338" name="Line 82"/>
          <p:cNvSpPr>
            <a:spLocks noChangeShapeType="1"/>
          </p:cNvSpPr>
          <p:nvPr/>
        </p:nvSpPr>
        <p:spPr bwMode="auto">
          <a:xfrm>
            <a:off x="6948488" y="34290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39" name="Text Box 83"/>
          <p:cNvSpPr txBox="1">
            <a:spLocks noChangeArrowheads="1"/>
          </p:cNvSpPr>
          <p:nvPr/>
        </p:nvSpPr>
        <p:spPr bwMode="auto">
          <a:xfrm>
            <a:off x="6300788" y="36449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+3</a:t>
            </a:r>
          </a:p>
        </p:txBody>
      </p:sp>
      <p:sp>
        <p:nvSpPr>
          <p:cNvPr id="1120340" name="Line 84"/>
          <p:cNvSpPr>
            <a:spLocks noChangeShapeType="1"/>
          </p:cNvSpPr>
          <p:nvPr/>
        </p:nvSpPr>
        <p:spPr bwMode="auto">
          <a:xfrm>
            <a:off x="6948488" y="38608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41" name="Text Box 85"/>
          <p:cNvSpPr txBox="1">
            <a:spLocks noChangeArrowheads="1"/>
          </p:cNvSpPr>
          <p:nvPr/>
        </p:nvSpPr>
        <p:spPr bwMode="auto">
          <a:xfrm>
            <a:off x="6300788" y="41497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endParaRPr lang="en-US" altLang="zh-CN">
              <a:solidFill>
                <a:srgbClr val="FF0000"/>
              </a:solidFill>
            </a:endParaRPr>
          </a:p>
        </p:txBody>
      </p:sp>
      <p:sp>
        <p:nvSpPr>
          <p:cNvPr id="1120342" name="Line 86"/>
          <p:cNvSpPr>
            <a:spLocks noChangeShapeType="1"/>
          </p:cNvSpPr>
          <p:nvPr/>
        </p:nvSpPr>
        <p:spPr bwMode="auto">
          <a:xfrm>
            <a:off x="6948488" y="43656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43" name="Text Box 87"/>
          <p:cNvSpPr txBox="1">
            <a:spLocks noChangeArrowheads="1"/>
          </p:cNvSpPr>
          <p:nvPr/>
        </p:nvSpPr>
        <p:spPr bwMode="auto">
          <a:xfrm>
            <a:off x="6300788" y="45815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+1</a:t>
            </a:r>
          </a:p>
        </p:txBody>
      </p:sp>
      <p:sp>
        <p:nvSpPr>
          <p:cNvPr id="1120344" name="Line 88"/>
          <p:cNvSpPr>
            <a:spLocks noChangeShapeType="1"/>
          </p:cNvSpPr>
          <p:nvPr/>
        </p:nvSpPr>
        <p:spPr bwMode="auto">
          <a:xfrm>
            <a:off x="6948488" y="47974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45" name="Text Box 89"/>
          <p:cNvSpPr txBox="1">
            <a:spLocks noChangeArrowheads="1"/>
          </p:cNvSpPr>
          <p:nvPr/>
        </p:nvSpPr>
        <p:spPr bwMode="auto">
          <a:xfrm>
            <a:off x="6300788" y="50133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+2</a:t>
            </a:r>
          </a:p>
        </p:txBody>
      </p:sp>
      <p:sp>
        <p:nvSpPr>
          <p:cNvPr id="1120346" name="Line 90"/>
          <p:cNvSpPr>
            <a:spLocks noChangeShapeType="1"/>
          </p:cNvSpPr>
          <p:nvPr/>
        </p:nvSpPr>
        <p:spPr bwMode="auto">
          <a:xfrm>
            <a:off x="6948488" y="52292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47" name="Text Box 91"/>
          <p:cNvSpPr txBox="1">
            <a:spLocks noChangeArrowheads="1"/>
          </p:cNvSpPr>
          <p:nvPr/>
        </p:nvSpPr>
        <p:spPr bwMode="auto">
          <a:xfrm>
            <a:off x="6300788" y="5516563"/>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+3</a:t>
            </a:r>
          </a:p>
        </p:txBody>
      </p:sp>
      <p:sp>
        <p:nvSpPr>
          <p:cNvPr id="1120348" name="Line 92"/>
          <p:cNvSpPr>
            <a:spLocks noChangeShapeType="1"/>
          </p:cNvSpPr>
          <p:nvPr/>
        </p:nvSpPr>
        <p:spPr bwMode="auto">
          <a:xfrm>
            <a:off x="6948488" y="5732463"/>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49" name="Text Box 93"/>
          <p:cNvSpPr txBox="1">
            <a:spLocks noChangeArrowheads="1"/>
          </p:cNvSpPr>
          <p:nvPr/>
        </p:nvSpPr>
        <p:spPr bwMode="auto">
          <a:xfrm>
            <a:off x="611188" y="1700213"/>
            <a:ext cx="3384550" cy="1581150"/>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r>
              <a:rPr lang="en-US" altLang="zh-CN"/>
              <a:t>struct {</a:t>
            </a:r>
          </a:p>
          <a:p>
            <a:pPr algn="l"/>
            <a:r>
              <a:rPr lang="en-US" altLang="zh-CN"/>
              <a:t>   int i;     </a:t>
            </a:r>
            <a:r>
              <a:rPr lang="en-US" altLang="zh-CN">
                <a:solidFill>
                  <a:srgbClr val="006600"/>
                </a:solidFill>
              </a:rPr>
              <a:t>//0x11121314</a:t>
            </a:r>
          </a:p>
          <a:p>
            <a:pPr algn="l"/>
            <a:r>
              <a:rPr lang="en-US" altLang="zh-CN"/>
              <a:t>   int j;     </a:t>
            </a:r>
            <a:r>
              <a:rPr lang="en-US" altLang="zh-CN">
                <a:solidFill>
                  <a:srgbClr val="006600"/>
                </a:solidFill>
              </a:rPr>
              <a:t>//0x15161718</a:t>
            </a:r>
          </a:p>
          <a:p>
            <a:pPr algn="l"/>
            <a:r>
              <a:rPr lang="en-US" altLang="zh-CN"/>
              <a:t>} s2; </a:t>
            </a:r>
            <a:endParaRPr lang="zh-CN" altLang="en-US"/>
          </a:p>
        </p:txBody>
      </p:sp>
      <p:sp>
        <p:nvSpPr>
          <p:cNvPr id="1120362" name="Text Box 106"/>
          <p:cNvSpPr txBox="1">
            <a:spLocks noChangeArrowheads="1"/>
          </p:cNvSpPr>
          <p:nvPr/>
        </p:nvSpPr>
        <p:spPr bwMode="auto">
          <a:xfrm>
            <a:off x="4211638" y="41497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endParaRPr lang="en-US" altLang="zh-CN">
              <a:solidFill>
                <a:srgbClr val="FF0000"/>
              </a:solidFill>
            </a:endParaRPr>
          </a:p>
        </p:txBody>
      </p:sp>
      <p:sp>
        <p:nvSpPr>
          <p:cNvPr id="1120363" name="Line 107"/>
          <p:cNvSpPr>
            <a:spLocks noChangeShapeType="1"/>
          </p:cNvSpPr>
          <p:nvPr/>
        </p:nvSpPr>
        <p:spPr bwMode="auto">
          <a:xfrm>
            <a:off x="4859338" y="43656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64" name="Text Box 108"/>
          <p:cNvSpPr txBox="1">
            <a:spLocks noChangeArrowheads="1"/>
          </p:cNvSpPr>
          <p:nvPr/>
        </p:nvSpPr>
        <p:spPr bwMode="auto">
          <a:xfrm>
            <a:off x="4211638" y="45815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+1</a:t>
            </a:r>
          </a:p>
        </p:txBody>
      </p:sp>
      <p:sp>
        <p:nvSpPr>
          <p:cNvPr id="1120365" name="Line 109"/>
          <p:cNvSpPr>
            <a:spLocks noChangeShapeType="1"/>
          </p:cNvSpPr>
          <p:nvPr/>
        </p:nvSpPr>
        <p:spPr bwMode="auto">
          <a:xfrm>
            <a:off x="4859338" y="47974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66" name="Text Box 110"/>
          <p:cNvSpPr txBox="1">
            <a:spLocks noChangeArrowheads="1"/>
          </p:cNvSpPr>
          <p:nvPr/>
        </p:nvSpPr>
        <p:spPr bwMode="auto">
          <a:xfrm>
            <a:off x="4211638" y="50133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+2</a:t>
            </a:r>
          </a:p>
        </p:txBody>
      </p:sp>
      <p:sp>
        <p:nvSpPr>
          <p:cNvPr id="1120367" name="Line 111"/>
          <p:cNvSpPr>
            <a:spLocks noChangeShapeType="1"/>
          </p:cNvSpPr>
          <p:nvPr/>
        </p:nvSpPr>
        <p:spPr bwMode="auto">
          <a:xfrm>
            <a:off x="4859338" y="52292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0368" name="Text Box 112"/>
          <p:cNvSpPr txBox="1">
            <a:spLocks noChangeArrowheads="1"/>
          </p:cNvSpPr>
          <p:nvPr/>
        </p:nvSpPr>
        <p:spPr bwMode="auto">
          <a:xfrm>
            <a:off x="4211638" y="5516563"/>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+3</a:t>
            </a:r>
          </a:p>
        </p:txBody>
      </p:sp>
      <p:sp>
        <p:nvSpPr>
          <p:cNvPr id="1120369" name="Line 113"/>
          <p:cNvSpPr>
            <a:spLocks noChangeShapeType="1"/>
          </p:cNvSpPr>
          <p:nvPr/>
        </p:nvSpPr>
        <p:spPr bwMode="auto">
          <a:xfrm>
            <a:off x="4859338" y="5732463"/>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3" name="标题 2">
            <a:extLst>
              <a:ext uri="{FF2B5EF4-FFF2-40B4-BE49-F238E27FC236}">
                <a16:creationId xmlns:a16="http://schemas.microsoft.com/office/drawing/2014/main" id="{4EA92A14-E02C-4288-AEE9-D2C304114173}"/>
              </a:ext>
            </a:extLst>
          </p:cNvPr>
          <p:cNvSpPr>
            <a:spLocks noGrp="1"/>
          </p:cNvSpPr>
          <p:nvPr>
            <p:ph type="title"/>
          </p:nvPr>
        </p:nvSpPr>
        <p:spPr/>
        <p:txBody>
          <a:bodyPr/>
          <a:lstStyle/>
          <a:p>
            <a:r>
              <a:rPr lang="en-US" altLang="zh-CN" dirty="0">
                <a:ea typeface="黑体" pitchFamily="2" charset="-122"/>
              </a:rPr>
              <a:t>Page 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5.14</a:t>
            </a:r>
            <a:endParaRPr lang="zh-CN" alt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4"/>
          <p:cNvSpPr>
            <a:spLocks noGrp="1"/>
          </p:cNvSpPr>
          <p:nvPr>
            <p:ph type="sldNum" sz="quarter" idx="11"/>
          </p:nvPr>
        </p:nvSpPr>
        <p:spPr/>
        <p:txBody>
          <a:bodyPr/>
          <a:lstStyle/>
          <a:p>
            <a:fld id="{2064E896-6EB6-483C-B98D-E5ABCAB25F51}" type="slidenum">
              <a:rPr lang="zh-CN" altLang="en-US"/>
              <a:pPr/>
              <a:t>19</a:t>
            </a:fld>
            <a:endParaRPr lang="en-US" altLang="zh-CN"/>
          </a:p>
        </p:txBody>
      </p:sp>
      <p:sp>
        <p:nvSpPr>
          <p:cNvPr id="1121283" name="Rectangle 3"/>
          <p:cNvSpPr>
            <a:spLocks noGrp="1" noChangeArrowheads="1"/>
          </p:cNvSpPr>
          <p:nvPr>
            <p:ph type="body" idx="1"/>
          </p:nvPr>
        </p:nvSpPr>
        <p:spPr>
          <a:xfrm>
            <a:off x="323850" y="549275"/>
            <a:ext cx="8578850" cy="1079500"/>
          </a:xfrm>
        </p:spPr>
        <p:txBody>
          <a:bodyPr/>
          <a:lstStyle/>
          <a:p>
            <a:pPr marL="0" indent="0">
              <a:buFont typeface="Wingdings" pitchFamily="2" charset="2"/>
              <a:buNone/>
            </a:pPr>
            <a:r>
              <a:rPr lang="zh-CN" altLang="en-US"/>
              <a:t>对下列数据结构，给出数据在以字节编址主存中以</a:t>
            </a:r>
            <a:r>
              <a:rPr lang="zh-CN" altLang="en-US">
                <a:solidFill>
                  <a:srgbClr val="FF0066"/>
                </a:solidFill>
              </a:rPr>
              <a:t>大端</a:t>
            </a:r>
            <a:r>
              <a:rPr lang="zh-CN" altLang="en-US"/>
              <a:t>和</a:t>
            </a:r>
            <a:r>
              <a:rPr lang="zh-CN" altLang="en-US">
                <a:solidFill>
                  <a:srgbClr val="FF0066"/>
                </a:solidFill>
              </a:rPr>
              <a:t>小端</a:t>
            </a:r>
            <a:r>
              <a:rPr lang="zh-CN" altLang="en-US"/>
              <a:t>方式存储的位置情况。</a:t>
            </a:r>
          </a:p>
        </p:txBody>
      </p:sp>
      <p:graphicFrame>
        <p:nvGraphicFramePr>
          <p:cNvPr id="1121284" name="Group 4"/>
          <p:cNvGraphicFramePr>
            <a:graphicFrameLocks noGrp="1"/>
          </p:cNvGraphicFramePr>
          <p:nvPr/>
        </p:nvGraphicFramePr>
        <p:xfrm>
          <a:off x="514826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大端存储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21312" name="Line 32"/>
          <p:cNvSpPr>
            <a:spLocks noChangeShapeType="1"/>
          </p:cNvSpPr>
          <p:nvPr/>
        </p:nvSpPr>
        <p:spPr bwMode="auto">
          <a:xfrm>
            <a:off x="4860925" y="2516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13" name="Text Box 33"/>
          <p:cNvSpPr txBox="1">
            <a:spLocks noChangeArrowheads="1"/>
          </p:cNvSpPr>
          <p:nvPr/>
        </p:nvSpPr>
        <p:spPr bwMode="auto">
          <a:xfrm>
            <a:off x="4427538" y="2274888"/>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graphicFrame>
        <p:nvGraphicFramePr>
          <p:cNvPr id="1121314" name="Group 34"/>
          <p:cNvGraphicFramePr>
            <a:graphicFrameLocks noGrp="1"/>
          </p:cNvGraphicFramePr>
          <p:nvPr/>
        </p:nvGraphicFramePr>
        <p:xfrm>
          <a:off x="7212013" y="1004888"/>
          <a:ext cx="960437" cy="5394960"/>
        </p:xfrm>
        <a:graphic>
          <a:graphicData uri="http://schemas.openxmlformats.org/drawingml/2006/table">
            <a:tbl>
              <a:tblPr/>
              <a:tblGrid>
                <a:gridCol w="960437">
                  <a:extLst>
                    <a:ext uri="{9D8B030D-6E8A-4147-A177-3AD203B41FA5}">
                      <a16:colId xmlns:a16="http://schemas.microsoft.com/office/drawing/2014/main" val="20000"/>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rgbClr val="0000FF"/>
                          </a:solidFill>
                          <a:effectLst/>
                          <a:latin typeface="Times New Roman" pitchFamily="18" charset="0"/>
                          <a:ea typeface="楷体" panose="02010609060101010101" pitchFamily="49" charset="-122"/>
                        </a:rPr>
                        <a:t>小端存储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11</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14</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13</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16</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15</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18</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17</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9"/>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21348" name="Text Box 68"/>
          <p:cNvSpPr txBox="1">
            <a:spLocks noChangeArrowheads="1"/>
          </p:cNvSpPr>
          <p:nvPr/>
        </p:nvSpPr>
        <p:spPr bwMode="auto">
          <a:xfrm>
            <a:off x="4211638" y="27813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21349" name="Line 69"/>
          <p:cNvSpPr>
            <a:spLocks noChangeShapeType="1"/>
          </p:cNvSpPr>
          <p:nvPr/>
        </p:nvSpPr>
        <p:spPr bwMode="auto">
          <a:xfrm>
            <a:off x="4859338" y="29972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52" name="Text Box 72"/>
          <p:cNvSpPr txBox="1">
            <a:spLocks noChangeArrowheads="1"/>
          </p:cNvSpPr>
          <p:nvPr/>
        </p:nvSpPr>
        <p:spPr bwMode="auto">
          <a:xfrm>
            <a:off x="4211638" y="32131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endParaRPr lang="en-US" altLang="zh-CN">
              <a:solidFill>
                <a:srgbClr val="FF0000"/>
              </a:solidFill>
            </a:endParaRPr>
          </a:p>
        </p:txBody>
      </p:sp>
      <p:sp>
        <p:nvSpPr>
          <p:cNvPr id="1121353" name="Line 73"/>
          <p:cNvSpPr>
            <a:spLocks noChangeShapeType="1"/>
          </p:cNvSpPr>
          <p:nvPr/>
        </p:nvSpPr>
        <p:spPr bwMode="auto">
          <a:xfrm>
            <a:off x="4859338" y="34290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54" name="Text Box 74"/>
          <p:cNvSpPr txBox="1">
            <a:spLocks noChangeArrowheads="1"/>
          </p:cNvSpPr>
          <p:nvPr/>
        </p:nvSpPr>
        <p:spPr bwMode="auto">
          <a:xfrm>
            <a:off x="4211638" y="3644900"/>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+1</a:t>
            </a:r>
          </a:p>
        </p:txBody>
      </p:sp>
      <p:sp>
        <p:nvSpPr>
          <p:cNvPr id="1121355" name="Line 75"/>
          <p:cNvSpPr>
            <a:spLocks noChangeShapeType="1"/>
          </p:cNvSpPr>
          <p:nvPr/>
        </p:nvSpPr>
        <p:spPr bwMode="auto">
          <a:xfrm>
            <a:off x="4859338" y="3860800"/>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69" name="Text Box 89"/>
          <p:cNvSpPr txBox="1">
            <a:spLocks noChangeArrowheads="1"/>
          </p:cNvSpPr>
          <p:nvPr/>
        </p:nvSpPr>
        <p:spPr bwMode="auto">
          <a:xfrm>
            <a:off x="4211638" y="41497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k</a:t>
            </a:r>
            <a:endParaRPr lang="en-US" altLang="zh-CN">
              <a:solidFill>
                <a:srgbClr val="FF0000"/>
              </a:solidFill>
            </a:endParaRPr>
          </a:p>
        </p:txBody>
      </p:sp>
      <p:sp>
        <p:nvSpPr>
          <p:cNvPr id="1121370" name="Line 90"/>
          <p:cNvSpPr>
            <a:spLocks noChangeShapeType="1"/>
          </p:cNvSpPr>
          <p:nvPr/>
        </p:nvSpPr>
        <p:spPr bwMode="auto">
          <a:xfrm>
            <a:off x="4859338" y="43656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71" name="Text Box 91"/>
          <p:cNvSpPr txBox="1">
            <a:spLocks noChangeArrowheads="1"/>
          </p:cNvSpPr>
          <p:nvPr/>
        </p:nvSpPr>
        <p:spPr bwMode="auto">
          <a:xfrm>
            <a:off x="4211638" y="45815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k</a:t>
            </a:r>
            <a:r>
              <a:rPr lang="en-US" altLang="zh-CN">
                <a:solidFill>
                  <a:srgbClr val="FF0000"/>
                </a:solidFill>
              </a:rPr>
              <a:t>+1</a:t>
            </a:r>
          </a:p>
        </p:txBody>
      </p:sp>
      <p:sp>
        <p:nvSpPr>
          <p:cNvPr id="1121372" name="Line 92"/>
          <p:cNvSpPr>
            <a:spLocks noChangeShapeType="1"/>
          </p:cNvSpPr>
          <p:nvPr/>
        </p:nvSpPr>
        <p:spPr bwMode="auto">
          <a:xfrm>
            <a:off x="4859338" y="47974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73" name="Text Box 93"/>
          <p:cNvSpPr txBox="1">
            <a:spLocks noChangeArrowheads="1"/>
          </p:cNvSpPr>
          <p:nvPr/>
        </p:nvSpPr>
        <p:spPr bwMode="auto">
          <a:xfrm>
            <a:off x="4211638" y="5013325"/>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l</a:t>
            </a:r>
            <a:endParaRPr lang="en-US" altLang="zh-CN">
              <a:solidFill>
                <a:srgbClr val="FF0000"/>
              </a:solidFill>
            </a:endParaRPr>
          </a:p>
        </p:txBody>
      </p:sp>
      <p:sp>
        <p:nvSpPr>
          <p:cNvPr id="1121374" name="Line 94"/>
          <p:cNvSpPr>
            <a:spLocks noChangeShapeType="1"/>
          </p:cNvSpPr>
          <p:nvPr/>
        </p:nvSpPr>
        <p:spPr bwMode="auto">
          <a:xfrm>
            <a:off x="4859338" y="522922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75" name="Text Box 95"/>
          <p:cNvSpPr txBox="1">
            <a:spLocks noChangeArrowheads="1"/>
          </p:cNvSpPr>
          <p:nvPr/>
        </p:nvSpPr>
        <p:spPr bwMode="auto">
          <a:xfrm>
            <a:off x="4211638" y="5516563"/>
            <a:ext cx="719137"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l</a:t>
            </a:r>
            <a:r>
              <a:rPr lang="en-US" altLang="zh-CN">
                <a:solidFill>
                  <a:srgbClr val="FF0000"/>
                </a:solidFill>
              </a:rPr>
              <a:t>+1</a:t>
            </a:r>
          </a:p>
        </p:txBody>
      </p:sp>
      <p:sp>
        <p:nvSpPr>
          <p:cNvPr id="1121376" name="Line 96"/>
          <p:cNvSpPr>
            <a:spLocks noChangeShapeType="1"/>
          </p:cNvSpPr>
          <p:nvPr/>
        </p:nvSpPr>
        <p:spPr bwMode="auto">
          <a:xfrm>
            <a:off x="4859338" y="5732463"/>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77" name="Text Box 97"/>
          <p:cNvSpPr txBox="1">
            <a:spLocks noChangeArrowheads="1"/>
          </p:cNvSpPr>
          <p:nvPr/>
        </p:nvSpPr>
        <p:spPr bwMode="auto">
          <a:xfrm>
            <a:off x="395288" y="1773238"/>
            <a:ext cx="3384550" cy="2311400"/>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lgn="l"/>
            <a:r>
              <a:rPr lang="en-US" altLang="zh-CN"/>
              <a:t>struct {</a:t>
            </a:r>
          </a:p>
          <a:p>
            <a:pPr algn="l"/>
            <a:r>
              <a:rPr lang="en-US" altLang="zh-CN"/>
              <a:t>   short i;	</a:t>
            </a:r>
            <a:r>
              <a:rPr lang="en-US" altLang="zh-CN">
                <a:solidFill>
                  <a:srgbClr val="006600"/>
                </a:solidFill>
              </a:rPr>
              <a:t>//0x1112</a:t>
            </a:r>
          </a:p>
          <a:p>
            <a:pPr algn="l"/>
            <a:r>
              <a:rPr lang="en-US" altLang="zh-CN"/>
              <a:t>   short j;	</a:t>
            </a:r>
            <a:r>
              <a:rPr lang="en-US" altLang="zh-CN">
                <a:solidFill>
                  <a:srgbClr val="006600"/>
                </a:solidFill>
              </a:rPr>
              <a:t>//0x1314</a:t>
            </a:r>
          </a:p>
          <a:p>
            <a:pPr algn="l"/>
            <a:r>
              <a:rPr lang="en-US" altLang="zh-CN"/>
              <a:t>   short k;	</a:t>
            </a:r>
            <a:r>
              <a:rPr lang="en-US" altLang="zh-CN">
                <a:solidFill>
                  <a:srgbClr val="006600"/>
                </a:solidFill>
              </a:rPr>
              <a:t>//0x1516</a:t>
            </a:r>
          </a:p>
          <a:p>
            <a:pPr algn="l"/>
            <a:r>
              <a:rPr lang="en-US" altLang="zh-CN"/>
              <a:t>   short l;	</a:t>
            </a:r>
            <a:r>
              <a:rPr lang="en-US" altLang="zh-CN">
                <a:solidFill>
                  <a:srgbClr val="006600"/>
                </a:solidFill>
              </a:rPr>
              <a:t>//0x1718</a:t>
            </a:r>
          </a:p>
          <a:p>
            <a:pPr algn="l"/>
            <a:r>
              <a:rPr lang="en-US" altLang="zh-CN"/>
              <a:t>} s3;</a:t>
            </a:r>
          </a:p>
        </p:txBody>
      </p:sp>
      <p:sp>
        <p:nvSpPr>
          <p:cNvPr id="1121378" name="Line 98"/>
          <p:cNvSpPr>
            <a:spLocks noChangeShapeType="1"/>
          </p:cNvSpPr>
          <p:nvPr/>
        </p:nvSpPr>
        <p:spPr bwMode="auto">
          <a:xfrm>
            <a:off x="6948488" y="2492375"/>
            <a:ext cx="287337"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79" name="Text Box 99"/>
          <p:cNvSpPr txBox="1">
            <a:spLocks noChangeArrowheads="1"/>
          </p:cNvSpPr>
          <p:nvPr/>
        </p:nvSpPr>
        <p:spPr bwMode="auto">
          <a:xfrm>
            <a:off x="6515100" y="2251075"/>
            <a:ext cx="431800"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p>
        </p:txBody>
      </p:sp>
      <p:sp>
        <p:nvSpPr>
          <p:cNvPr id="1121380" name="Text Box 100"/>
          <p:cNvSpPr txBox="1">
            <a:spLocks noChangeArrowheads="1"/>
          </p:cNvSpPr>
          <p:nvPr/>
        </p:nvSpPr>
        <p:spPr bwMode="auto">
          <a:xfrm>
            <a:off x="6299200" y="2757488"/>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i</a:t>
            </a:r>
            <a:r>
              <a:rPr lang="en-US" altLang="zh-CN">
                <a:solidFill>
                  <a:srgbClr val="FF0000"/>
                </a:solidFill>
              </a:rPr>
              <a:t>+1</a:t>
            </a:r>
          </a:p>
        </p:txBody>
      </p:sp>
      <p:sp>
        <p:nvSpPr>
          <p:cNvPr id="1121381" name="Line 101"/>
          <p:cNvSpPr>
            <a:spLocks noChangeShapeType="1"/>
          </p:cNvSpPr>
          <p:nvPr/>
        </p:nvSpPr>
        <p:spPr bwMode="auto">
          <a:xfrm>
            <a:off x="6946900" y="29733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82" name="Text Box 102"/>
          <p:cNvSpPr txBox="1">
            <a:spLocks noChangeArrowheads="1"/>
          </p:cNvSpPr>
          <p:nvPr/>
        </p:nvSpPr>
        <p:spPr bwMode="auto">
          <a:xfrm>
            <a:off x="6299200" y="3189288"/>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endParaRPr lang="en-US" altLang="zh-CN">
              <a:solidFill>
                <a:srgbClr val="FF0000"/>
              </a:solidFill>
            </a:endParaRPr>
          </a:p>
        </p:txBody>
      </p:sp>
      <p:sp>
        <p:nvSpPr>
          <p:cNvPr id="1121383" name="Line 103"/>
          <p:cNvSpPr>
            <a:spLocks noChangeShapeType="1"/>
          </p:cNvSpPr>
          <p:nvPr/>
        </p:nvSpPr>
        <p:spPr bwMode="auto">
          <a:xfrm>
            <a:off x="6946900" y="34051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84" name="Text Box 104"/>
          <p:cNvSpPr txBox="1">
            <a:spLocks noChangeArrowheads="1"/>
          </p:cNvSpPr>
          <p:nvPr/>
        </p:nvSpPr>
        <p:spPr bwMode="auto">
          <a:xfrm>
            <a:off x="6299200" y="3621088"/>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j</a:t>
            </a:r>
            <a:r>
              <a:rPr lang="en-US" altLang="zh-CN">
                <a:solidFill>
                  <a:srgbClr val="FF0000"/>
                </a:solidFill>
              </a:rPr>
              <a:t>+1</a:t>
            </a:r>
          </a:p>
        </p:txBody>
      </p:sp>
      <p:sp>
        <p:nvSpPr>
          <p:cNvPr id="1121385" name="Line 105"/>
          <p:cNvSpPr>
            <a:spLocks noChangeShapeType="1"/>
          </p:cNvSpPr>
          <p:nvPr/>
        </p:nvSpPr>
        <p:spPr bwMode="auto">
          <a:xfrm>
            <a:off x="6946900" y="3836988"/>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86" name="Text Box 106"/>
          <p:cNvSpPr txBox="1">
            <a:spLocks noChangeArrowheads="1"/>
          </p:cNvSpPr>
          <p:nvPr/>
        </p:nvSpPr>
        <p:spPr bwMode="auto">
          <a:xfrm>
            <a:off x="6299200" y="4125913"/>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k</a:t>
            </a:r>
            <a:endParaRPr lang="en-US" altLang="zh-CN">
              <a:solidFill>
                <a:srgbClr val="FF0000"/>
              </a:solidFill>
            </a:endParaRPr>
          </a:p>
        </p:txBody>
      </p:sp>
      <p:sp>
        <p:nvSpPr>
          <p:cNvPr id="1121387" name="Line 107"/>
          <p:cNvSpPr>
            <a:spLocks noChangeShapeType="1"/>
          </p:cNvSpPr>
          <p:nvPr/>
        </p:nvSpPr>
        <p:spPr bwMode="auto">
          <a:xfrm>
            <a:off x="6946900" y="4341813"/>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88" name="Text Box 108"/>
          <p:cNvSpPr txBox="1">
            <a:spLocks noChangeArrowheads="1"/>
          </p:cNvSpPr>
          <p:nvPr/>
        </p:nvSpPr>
        <p:spPr bwMode="auto">
          <a:xfrm>
            <a:off x="6299200" y="4557713"/>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k</a:t>
            </a:r>
            <a:r>
              <a:rPr lang="en-US" altLang="zh-CN">
                <a:solidFill>
                  <a:srgbClr val="FF0000"/>
                </a:solidFill>
              </a:rPr>
              <a:t>+1</a:t>
            </a:r>
          </a:p>
        </p:txBody>
      </p:sp>
      <p:sp>
        <p:nvSpPr>
          <p:cNvPr id="1121389" name="Line 109"/>
          <p:cNvSpPr>
            <a:spLocks noChangeShapeType="1"/>
          </p:cNvSpPr>
          <p:nvPr/>
        </p:nvSpPr>
        <p:spPr bwMode="auto">
          <a:xfrm>
            <a:off x="6946900" y="4773613"/>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90" name="Text Box 110"/>
          <p:cNvSpPr txBox="1">
            <a:spLocks noChangeArrowheads="1"/>
          </p:cNvSpPr>
          <p:nvPr/>
        </p:nvSpPr>
        <p:spPr bwMode="auto">
          <a:xfrm>
            <a:off x="6299200" y="4989513"/>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l</a:t>
            </a:r>
            <a:endParaRPr lang="en-US" altLang="zh-CN">
              <a:solidFill>
                <a:srgbClr val="FF0000"/>
              </a:solidFill>
            </a:endParaRPr>
          </a:p>
        </p:txBody>
      </p:sp>
      <p:sp>
        <p:nvSpPr>
          <p:cNvPr id="1121391" name="Line 111"/>
          <p:cNvSpPr>
            <a:spLocks noChangeShapeType="1"/>
          </p:cNvSpPr>
          <p:nvPr/>
        </p:nvSpPr>
        <p:spPr bwMode="auto">
          <a:xfrm>
            <a:off x="6946900" y="5205413"/>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1121392" name="Text Box 112"/>
          <p:cNvSpPr txBox="1">
            <a:spLocks noChangeArrowheads="1"/>
          </p:cNvSpPr>
          <p:nvPr/>
        </p:nvSpPr>
        <p:spPr bwMode="auto">
          <a:xfrm>
            <a:off x="6299200" y="5492750"/>
            <a:ext cx="719138" cy="457200"/>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i="1">
                <a:solidFill>
                  <a:srgbClr val="FF0000"/>
                </a:solidFill>
              </a:rPr>
              <a:t>l</a:t>
            </a:r>
            <a:r>
              <a:rPr lang="en-US" altLang="zh-CN">
                <a:solidFill>
                  <a:srgbClr val="FF0000"/>
                </a:solidFill>
              </a:rPr>
              <a:t>+1</a:t>
            </a:r>
          </a:p>
        </p:txBody>
      </p:sp>
      <p:sp>
        <p:nvSpPr>
          <p:cNvPr id="1121393" name="Line 113"/>
          <p:cNvSpPr>
            <a:spLocks noChangeShapeType="1"/>
          </p:cNvSpPr>
          <p:nvPr/>
        </p:nvSpPr>
        <p:spPr bwMode="auto">
          <a:xfrm>
            <a:off x="6946900" y="5708650"/>
            <a:ext cx="287338" cy="0"/>
          </a:xfrm>
          <a:prstGeom prst="line">
            <a:avLst/>
          </a:prstGeom>
          <a:noFill/>
          <a:ln w="28575">
            <a:solidFill>
              <a:srgbClr val="FF0066"/>
            </a:solidFill>
            <a:round/>
            <a:headEnd/>
            <a:tailEnd type="triangle" w="med" len="lg"/>
          </a:ln>
          <a:effectLst/>
        </p:spPr>
        <p:txBody>
          <a:bodyPr>
            <a:spAutoFit/>
          </a:bodyPr>
          <a:lstStyle/>
          <a:p>
            <a:endParaRPr lang="zh-CN" altLang="en-US"/>
          </a:p>
        </p:txBody>
      </p:sp>
      <p:sp>
        <p:nvSpPr>
          <p:cNvPr id="3" name="标题 2">
            <a:extLst>
              <a:ext uri="{FF2B5EF4-FFF2-40B4-BE49-F238E27FC236}">
                <a16:creationId xmlns:a16="http://schemas.microsoft.com/office/drawing/2014/main" id="{531918E3-DBA1-4404-BA65-9888AB255D50}"/>
              </a:ext>
            </a:extLst>
          </p:cNvPr>
          <p:cNvSpPr>
            <a:spLocks noGrp="1"/>
          </p:cNvSpPr>
          <p:nvPr>
            <p:ph type="title"/>
          </p:nvPr>
        </p:nvSpPr>
        <p:spPr/>
        <p:txBody>
          <a:bodyPr/>
          <a:lstStyle/>
          <a:p>
            <a:r>
              <a:rPr lang="en-US" altLang="zh-CN" dirty="0">
                <a:ea typeface="黑体" pitchFamily="2" charset="-122"/>
              </a:rPr>
              <a:t>Page 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5.14</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p>
            <a:fld id="{E26C52A2-EC2F-431C-8990-7ADBD7450E77}" type="slidenum">
              <a:rPr lang="zh-CN" altLang="en-US"/>
              <a:pPr/>
              <a:t>2</a:t>
            </a:fld>
            <a:endParaRPr lang="en-US" altLang="zh-CN"/>
          </a:p>
        </p:txBody>
      </p:sp>
      <p:sp>
        <p:nvSpPr>
          <p:cNvPr id="1095684" name="Rectangle 4" descr="横向砖形"/>
          <p:cNvSpPr>
            <a:spLocks noChangeArrowheads="1"/>
          </p:cNvSpPr>
          <p:nvPr/>
        </p:nvSpPr>
        <p:spPr bwMode="auto">
          <a:xfrm>
            <a:off x="1187450" y="2781300"/>
            <a:ext cx="7272338" cy="576263"/>
          </a:xfrm>
          <a:prstGeom prst="rect">
            <a:avLst/>
          </a:prstGeom>
          <a:pattFill prst="horzBrick">
            <a:fgClr>
              <a:srgbClr val="FF6600"/>
            </a:fgClr>
            <a:bgClr>
              <a:schemeClr val="bg1"/>
            </a:bgClr>
          </a:pattFill>
          <a:ln w="28575" algn="ctr">
            <a:solidFill>
              <a:srgbClr val="FF6600"/>
            </a:solidFill>
            <a:miter lim="800000"/>
            <a:headEnd/>
            <a:tailEnd type="none" w="med" len="lg"/>
          </a:ln>
          <a:effectLst/>
        </p:spPr>
        <p:txBody>
          <a:bodyPr wrap="none" anchor="ctr"/>
          <a:lstStyle/>
          <a:p>
            <a:r>
              <a:rPr lang="zh-CN" altLang="en-US" sz="2800">
                <a:solidFill>
                  <a:schemeClr val="bg2"/>
                </a:solidFill>
                <a:latin typeface="Arial" charset="0"/>
                <a:ea typeface="黑体" pitchFamily="2" charset="-122"/>
              </a:rPr>
              <a:t>指令系统</a:t>
            </a:r>
          </a:p>
        </p:txBody>
      </p:sp>
      <p:grpSp>
        <p:nvGrpSpPr>
          <p:cNvPr id="1095685" name="Group 5"/>
          <p:cNvGrpSpPr>
            <a:grpSpLocks/>
          </p:cNvGrpSpPr>
          <p:nvPr/>
        </p:nvGrpSpPr>
        <p:grpSpPr bwMode="auto">
          <a:xfrm>
            <a:off x="3851275" y="3357563"/>
            <a:ext cx="1893888" cy="1511300"/>
            <a:chOff x="2426" y="2024"/>
            <a:chExt cx="1193" cy="952"/>
          </a:xfrm>
        </p:grpSpPr>
        <p:sp>
          <p:nvSpPr>
            <p:cNvPr id="1095686" name="Oval 6"/>
            <p:cNvSpPr>
              <a:spLocks noChangeArrowheads="1"/>
            </p:cNvSpPr>
            <p:nvPr/>
          </p:nvSpPr>
          <p:spPr bwMode="auto">
            <a:xfrm>
              <a:off x="2871" y="2122"/>
              <a:ext cx="297" cy="297"/>
            </a:xfrm>
            <a:prstGeom prst="ellipse">
              <a:avLst/>
            </a:prstGeom>
            <a:noFill/>
            <a:ln w="38100" algn="ctr">
              <a:solidFill>
                <a:schemeClr val="tx1"/>
              </a:solidFill>
              <a:round/>
              <a:headEnd/>
              <a:tailEnd type="none" w="med" len="lg"/>
            </a:ln>
            <a:effectLst/>
          </p:spPr>
          <p:txBody>
            <a:bodyPr wrap="none" anchor="ctr"/>
            <a:lstStyle/>
            <a:p>
              <a:endParaRPr lang="zh-CN" altLang="en-US"/>
            </a:p>
          </p:txBody>
        </p:sp>
        <p:sp>
          <p:nvSpPr>
            <p:cNvPr id="1095687" name="Line 7"/>
            <p:cNvSpPr>
              <a:spLocks noChangeShapeType="1"/>
            </p:cNvSpPr>
            <p:nvPr/>
          </p:nvSpPr>
          <p:spPr bwMode="auto">
            <a:xfrm>
              <a:off x="2909" y="2233"/>
              <a:ext cx="73" cy="0"/>
            </a:xfrm>
            <a:prstGeom prst="line">
              <a:avLst/>
            </a:prstGeom>
            <a:noFill/>
            <a:ln w="38100">
              <a:solidFill>
                <a:schemeClr val="tx1"/>
              </a:solidFill>
              <a:round/>
              <a:headEnd/>
              <a:tailEnd type="none" w="med" len="lg"/>
            </a:ln>
            <a:effectLst/>
          </p:spPr>
          <p:txBody>
            <a:bodyPr/>
            <a:lstStyle/>
            <a:p>
              <a:endParaRPr lang="zh-CN" altLang="en-US"/>
            </a:p>
          </p:txBody>
        </p:sp>
        <p:sp>
          <p:nvSpPr>
            <p:cNvPr id="1095688" name="Line 8"/>
            <p:cNvSpPr>
              <a:spLocks noChangeShapeType="1"/>
            </p:cNvSpPr>
            <p:nvPr/>
          </p:nvSpPr>
          <p:spPr bwMode="auto">
            <a:xfrm>
              <a:off x="3058" y="2233"/>
              <a:ext cx="73" cy="0"/>
            </a:xfrm>
            <a:prstGeom prst="line">
              <a:avLst/>
            </a:prstGeom>
            <a:noFill/>
            <a:ln w="38100">
              <a:solidFill>
                <a:schemeClr val="tx1"/>
              </a:solidFill>
              <a:round/>
              <a:headEnd/>
              <a:tailEnd type="none" w="med" len="lg"/>
            </a:ln>
            <a:effectLst/>
          </p:spPr>
          <p:txBody>
            <a:bodyPr/>
            <a:lstStyle/>
            <a:p>
              <a:endParaRPr lang="zh-CN" altLang="en-US"/>
            </a:p>
          </p:txBody>
        </p:sp>
        <p:sp>
          <p:nvSpPr>
            <p:cNvPr id="1095689" name="Freeform 9"/>
            <p:cNvSpPr>
              <a:spLocks/>
            </p:cNvSpPr>
            <p:nvPr/>
          </p:nvSpPr>
          <p:spPr bwMode="auto">
            <a:xfrm>
              <a:off x="2946" y="2308"/>
              <a:ext cx="148" cy="37"/>
            </a:xfrm>
            <a:custGeom>
              <a:avLst/>
              <a:gdLst/>
              <a:ahLst/>
              <a:cxnLst>
                <a:cxn ang="0">
                  <a:pos x="0" y="91"/>
                </a:cxn>
                <a:cxn ang="0">
                  <a:pos x="136" y="0"/>
                </a:cxn>
                <a:cxn ang="0">
                  <a:pos x="272" y="91"/>
                </a:cxn>
              </a:cxnLst>
              <a:rect l="0" t="0" r="r" b="b"/>
              <a:pathLst>
                <a:path w="272" h="91">
                  <a:moveTo>
                    <a:pt x="0" y="91"/>
                  </a:moveTo>
                  <a:cubicBezTo>
                    <a:pt x="45" y="45"/>
                    <a:pt x="91" y="0"/>
                    <a:pt x="136" y="0"/>
                  </a:cubicBezTo>
                  <a:cubicBezTo>
                    <a:pt x="181" y="0"/>
                    <a:pt x="226" y="45"/>
                    <a:pt x="272" y="91"/>
                  </a:cubicBezTo>
                </a:path>
              </a:pathLst>
            </a:custGeom>
            <a:noFill/>
            <a:ln w="38100" cap="flat" cmpd="sng">
              <a:solidFill>
                <a:schemeClr val="tx1"/>
              </a:solidFill>
              <a:prstDash val="solid"/>
              <a:round/>
              <a:headEnd type="none" w="med" len="med"/>
              <a:tailEnd type="none" w="med" len="lg"/>
            </a:ln>
            <a:effectLst/>
          </p:spPr>
          <p:txBody>
            <a:bodyPr/>
            <a:lstStyle/>
            <a:p>
              <a:endParaRPr lang="zh-CN" altLang="en-US"/>
            </a:p>
          </p:txBody>
        </p:sp>
        <p:sp>
          <p:nvSpPr>
            <p:cNvPr id="1095690" name="Line 10"/>
            <p:cNvSpPr>
              <a:spLocks noChangeShapeType="1"/>
            </p:cNvSpPr>
            <p:nvPr/>
          </p:nvSpPr>
          <p:spPr bwMode="auto">
            <a:xfrm>
              <a:off x="3020" y="2419"/>
              <a:ext cx="0" cy="297"/>
            </a:xfrm>
            <a:prstGeom prst="line">
              <a:avLst/>
            </a:prstGeom>
            <a:noFill/>
            <a:ln w="38100">
              <a:solidFill>
                <a:schemeClr val="tx1"/>
              </a:solidFill>
              <a:round/>
              <a:headEnd/>
              <a:tailEnd type="none" w="med" len="lg"/>
            </a:ln>
            <a:effectLst/>
          </p:spPr>
          <p:txBody>
            <a:bodyPr/>
            <a:lstStyle/>
            <a:p>
              <a:endParaRPr lang="zh-CN" altLang="en-US"/>
            </a:p>
          </p:txBody>
        </p:sp>
        <p:sp>
          <p:nvSpPr>
            <p:cNvPr id="1095691" name="Line 11"/>
            <p:cNvSpPr>
              <a:spLocks noChangeShapeType="1"/>
            </p:cNvSpPr>
            <p:nvPr/>
          </p:nvSpPr>
          <p:spPr bwMode="auto">
            <a:xfrm>
              <a:off x="2834" y="2716"/>
              <a:ext cx="372" cy="0"/>
            </a:xfrm>
            <a:prstGeom prst="line">
              <a:avLst/>
            </a:prstGeom>
            <a:noFill/>
            <a:ln w="38100">
              <a:solidFill>
                <a:schemeClr val="tx1"/>
              </a:solidFill>
              <a:round/>
              <a:headEnd/>
              <a:tailEnd type="none" w="med" len="lg"/>
            </a:ln>
            <a:effectLst/>
          </p:spPr>
          <p:txBody>
            <a:bodyPr/>
            <a:lstStyle/>
            <a:p>
              <a:endParaRPr lang="zh-CN" altLang="en-US"/>
            </a:p>
          </p:txBody>
        </p:sp>
        <p:sp>
          <p:nvSpPr>
            <p:cNvPr id="1095692" name="Line 12"/>
            <p:cNvSpPr>
              <a:spLocks noChangeShapeType="1"/>
            </p:cNvSpPr>
            <p:nvPr/>
          </p:nvSpPr>
          <p:spPr bwMode="auto">
            <a:xfrm>
              <a:off x="3198" y="2716"/>
              <a:ext cx="74" cy="260"/>
            </a:xfrm>
            <a:prstGeom prst="line">
              <a:avLst/>
            </a:prstGeom>
            <a:noFill/>
            <a:ln w="38100">
              <a:solidFill>
                <a:schemeClr val="tx1"/>
              </a:solidFill>
              <a:round/>
              <a:headEnd/>
              <a:tailEnd type="none" w="med" len="lg"/>
            </a:ln>
            <a:effectLst/>
          </p:spPr>
          <p:txBody>
            <a:bodyPr/>
            <a:lstStyle/>
            <a:p>
              <a:endParaRPr lang="zh-CN" altLang="en-US"/>
            </a:p>
          </p:txBody>
        </p:sp>
        <p:sp>
          <p:nvSpPr>
            <p:cNvPr id="1095693" name="Line 13"/>
            <p:cNvSpPr>
              <a:spLocks noChangeShapeType="1"/>
            </p:cNvSpPr>
            <p:nvPr/>
          </p:nvSpPr>
          <p:spPr bwMode="auto">
            <a:xfrm flipH="1">
              <a:off x="2761" y="2716"/>
              <a:ext cx="74" cy="260"/>
            </a:xfrm>
            <a:prstGeom prst="line">
              <a:avLst/>
            </a:prstGeom>
            <a:noFill/>
            <a:ln w="38100">
              <a:solidFill>
                <a:schemeClr val="tx1"/>
              </a:solidFill>
              <a:round/>
              <a:headEnd/>
              <a:tailEnd type="none" w="med" len="lg"/>
            </a:ln>
            <a:effectLst/>
          </p:spPr>
          <p:txBody>
            <a:bodyPr/>
            <a:lstStyle/>
            <a:p>
              <a:endParaRPr lang="zh-CN" altLang="en-US"/>
            </a:p>
          </p:txBody>
        </p:sp>
        <p:sp>
          <p:nvSpPr>
            <p:cNvPr id="1095694" name="Line 14"/>
            <p:cNvSpPr>
              <a:spLocks noChangeShapeType="1"/>
            </p:cNvSpPr>
            <p:nvPr/>
          </p:nvSpPr>
          <p:spPr bwMode="auto">
            <a:xfrm>
              <a:off x="2650" y="2976"/>
              <a:ext cx="111" cy="0"/>
            </a:xfrm>
            <a:prstGeom prst="line">
              <a:avLst/>
            </a:prstGeom>
            <a:noFill/>
            <a:ln w="38100">
              <a:solidFill>
                <a:schemeClr val="tx1"/>
              </a:solidFill>
              <a:round/>
              <a:headEnd/>
              <a:tailEnd type="none" w="med" len="lg"/>
            </a:ln>
            <a:effectLst/>
          </p:spPr>
          <p:txBody>
            <a:bodyPr/>
            <a:lstStyle/>
            <a:p>
              <a:endParaRPr lang="zh-CN" altLang="en-US"/>
            </a:p>
          </p:txBody>
        </p:sp>
        <p:sp>
          <p:nvSpPr>
            <p:cNvPr id="1095695" name="Line 15"/>
            <p:cNvSpPr>
              <a:spLocks noChangeShapeType="1"/>
            </p:cNvSpPr>
            <p:nvPr/>
          </p:nvSpPr>
          <p:spPr bwMode="auto">
            <a:xfrm>
              <a:off x="3271" y="2976"/>
              <a:ext cx="112" cy="0"/>
            </a:xfrm>
            <a:prstGeom prst="line">
              <a:avLst/>
            </a:prstGeom>
            <a:noFill/>
            <a:ln w="38100">
              <a:solidFill>
                <a:schemeClr val="tx1"/>
              </a:solidFill>
              <a:round/>
              <a:headEnd/>
              <a:tailEnd type="none" w="med" len="lg"/>
            </a:ln>
            <a:effectLst/>
          </p:spPr>
          <p:txBody>
            <a:bodyPr/>
            <a:lstStyle/>
            <a:p>
              <a:endParaRPr lang="zh-CN" altLang="en-US"/>
            </a:p>
          </p:txBody>
        </p:sp>
        <p:sp>
          <p:nvSpPr>
            <p:cNvPr id="1095696" name="Line 16"/>
            <p:cNvSpPr>
              <a:spLocks noChangeShapeType="1"/>
            </p:cNvSpPr>
            <p:nvPr/>
          </p:nvSpPr>
          <p:spPr bwMode="auto">
            <a:xfrm>
              <a:off x="2760" y="2493"/>
              <a:ext cx="557" cy="0"/>
            </a:xfrm>
            <a:prstGeom prst="line">
              <a:avLst/>
            </a:prstGeom>
            <a:noFill/>
            <a:ln w="38100">
              <a:solidFill>
                <a:schemeClr val="tx1"/>
              </a:solidFill>
              <a:round/>
              <a:headEnd/>
              <a:tailEnd type="none" w="med" len="lg"/>
            </a:ln>
            <a:effectLst/>
          </p:spPr>
          <p:txBody>
            <a:bodyPr/>
            <a:lstStyle/>
            <a:p>
              <a:endParaRPr lang="zh-CN" altLang="en-US"/>
            </a:p>
          </p:txBody>
        </p:sp>
        <p:sp>
          <p:nvSpPr>
            <p:cNvPr id="1095697" name="Line 17"/>
            <p:cNvSpPr>
              <a:spLocks noChangeShapeType="1"/>
            </p:cNvSpPr>
            <p:nvPr/>
          </p:nvSpPr>
          <p:spPr bwMode="auto">
            <a:xfrm flipV="1">
              <a:off x="3317" y="2024"/>
              <a:ext cx="153" cy="469"/>
            </a:xfrm>
            <a:prstGeom prst="line">
              <a:avLst/>
            </a:prstGeom>
            <a:noFill/>
            <a:ln w="38100">
              <a:solidFill>
                <a:schemeClr val="tx1"/>
              </a:solidFill>
              <a:round/>
              <a:headEnd/>
              <a:tailEnd type="none" w="med" len="lg"/>
            </a:ln>
            <a:effectLst/>
          </p:spPr>
          <p:txBody>
            <a:bodyPr/>
            <a:lstStyle/>
            <a:p>
              <a:endParaRPr lang="zh-CN" altLang="en-US"/>
            </a:p>
          </p:txBody>
        </p:sp>
        <p:sp>
          <p:nvSpPr>
            <p:cNvPr id="1095698" name="Line 18"/>
            <p:cNvSpPr>
              <a:spLocks noChangeShapeType="1"/>
            </p:cNvSpPr>
            <p:nvPr/>
          </p:nvSpPr>
          <p:spPr bwMode="auto">
            <a:xfrm>
              <a:off x="3470" y="2024"/>
              <a:ext cx="149" cy="0"/>
            </a:xfrm>
            <a:prstGeom prst="line">
              <a:avLst/>
            </a:prstGeom>
            <a:noFill/>
            <a:ln w="38100">
              <a:solidFill>
                <a:schemeClr val="tx1"/>
              </a:solidFill>
              <a:round/>
              <a:headEnd/>
              <a:tailEnd type="none" w="med" len="lg"/>
            </a:ln>
            <a:effectLst/>
          </p:spPr>
          <p:txBody>
            <a:bodyPr/>
            <a:lstStyle/>
            <a:p>
              <a:endParaRPr lang="zh-CN" altLang="en-US"/>
            </a:p>
          </p:txBody>
        </p:sp>
        <p:sp>
          <p:nvSpPr>
            <p:cNvPr id="1095699" name="Line 19"/>
            <p:cNvSpPr>
              <a:spLocks noChangeShapeType="1"/>
            </p:cNvSpPr>
            <p:nvPr/>
          </p:nvSpPr>
          <p:spPr bwMode="auto">
            <a:xfrm flipH="1" flipV="1">
              <a:off x="2562" y="2024"/>
              <a:ext cx="198" cy="469"/>
            </a:xfrm>
            <a:prstGeom prst="line">
              <a:avLst/>
            </a:prstGeom>
            <a:noFill/>
            <a:ln w="38100">
              <a:solidFill>
                <a:schemeClr val="tx1"/>
              </a:solidFill>
              <a:round/>
              <a:headEnd/>
              <a:tailEnd type="none" w="med" len="lg"/>
            </a:ln>
            <a:effectLst/>
          </p:spPr>
          <p:txBody>
            <a:bodyPr/>
            <a:lstStyle/>
            <a:p>
              <a:endParaRPr lang="zh-CN" altLang="en-US"/>
            </a:p>
          </p:txBody>
        </p:sp>
        <p:sp>
          <p:nvSpPr>
            <p:cNvPr id="1095700" name="Line 20"/>
            <p:cNvSpPr>
              <a:spLocks noChangeShapeType="1"/>
            </p:cNvSpPr>
            <p:nvPr/>
          </p:nvSpPr>
          <p:spPr bwMode="auto">
            <a:xfrm flipH="1">
              <a:off x="2426" y="2024"/>
              <a:ext cx="149" cy="0"/>
            </a:xfrm>
            <a:prstGeom prst="line">
              <a:avLst/>
            </a:prstGeom>
            <a:noFill/>
            <a:ln w="38100">
              <a:solidFill>
                <a:schemeClr val="tx1"/>
              </a:solidFill>
              <a:round/>
              <a:headEnd/>
              <a:tailEnd type="none" w="med" len="lg"/>
            </a:ln>
            <a:effectLst/>
          </p:spPr>
          <p:txBody>
            <a:bodyPr/>
            <a:lstStyle/>
            <a:p>
              <a:endParaRPr lang="zh-CN" altLang="en-US"/>
            </a:p>
          </p:txBody>
        </p:sp>
      </p:grpSp>
      <p:sp>
        <p:nvSpPr>
          <p:cNvPr id="1095701" name="Text Box 21"/>
          <p:cNvSpPr txBox="1">
            <a:spLocks noChangeArrowheads="1"/>
          </p:cNvSpPr>
          <p:nvPr/>
        </p:nvSpPr>
        <p:spPr bwMode="auto">
          <a:xfrm>
            <a:off x="1403350" y="3716338"/>
            <a:ext cx="1152525"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solidFill>
                  <a:schemeClr val="bg2"/>
                </a:solidFill>
                <a:latin typeface="Arial" charset="0"/>
                <a:ea typeface="黑体" pitchFamily="2" charset="-122"/>
              </a:rPr>
              <a:t>硬件</a:t>
            </a:r>
          </a:p>
        </p:txBody>
      </p:sp>
      <p:sp>
        <p:nvSpPr>
          <p:cNvPr id="1095702" name="Text Box 22"/>
          <p:cNvSpPr txBox="1">
            <a:spLocks noChangeArrowheads="1"/>
          </p:cNvSpPr>
          <p:nvPr/>
        </p:nvSpPr>
        <p:spPr bwMode="auto">
          <a:xfrm>
            <a:off x="1403350" y="1844675"/>
            <a:ext cx="1081088" cy="519113"/>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solidFill>
                  <a:schemeClr val="bg2"/>
                </a:solidFill>
                <a:latin typeface="Arial" charset="0"/>
                <a:ea typeface="黑体" pitchFamily="2" charset="-122"/>
              </a:rPr>
              <a:t>软件</a:t>
            </a:r>
          </a:p>
        </p:txBody>
      </p:sp>
      <p:grpSp>
        <p:nvGrpSpPr>
          <p:cNvPr id="1095703" name="Group 23"/>
          <p:cNvGrpSpPr>
            <a:grpSpLocks/>
          </p:cNvGrpSpPr>
          <p:nvPr/>
        </p:nvGrpSpPr>
        <p:grpSpPr bwMode="auto">
          <a:xfrm>
            <a:off x="3708400" y="1343025"/>
            <a:ext cx="792163" cy="1438275"/>
            <a:chOff x="2336" y="846"/>
            <a:chExt cx="499" cy="906"/>
          </a:xfrm>
        </p:grpSpPr>
        <p:sp>
          <p:nvSpPr>
            <p:cNvPr id="1095704" name="Oval 24"/>
            <p:cNvSpPr>
              <a:spLocks noChangeArrowheads="1"/>
            </p:cNvSpPr>
            <p:nvPr/>
          </p:nvSpPr>
          <p:spPr bwMode="auto">
            <a:xfrm flipH="1">
              <a:off x="2426" y="890"/>
              <a:ext cx="227" cy="227"/>
            </a:xfrm>
            <a:prstGeom prst="ellipse">
              <a:avLst/>
            </a:prstGeom>
            <a:noFill/>
            <a:ln w="38100" algn="ctr">
              <a:solidFill>
                <a:schemeClr val="tx1"/>
              </a:solidFill>
              <a:round/>
              <a:headEnd/>
              <a:tailEnd type="none" w="med" len="lg"/>
            </a:ln>
            <a:effectLst/>
          </p:spPr>
          <p:txBody>
            <a:bodyPr wrap="none" anchor="ctr"/>
            <a:lstStyle/>
            <a:p>
              <a:endParaRPr lang="zh-CN" altLang="en-US"/>
            </a:p>
          </p:txBody>
        </p:sp>
        <p:sp>
          <p:nvSpPr>
            <p:cNvPr id="1095705" name="Line 25"/>
            <p:cNvSpPr>
              <a:spLocks noChangeShapeType="1"/>
            </p:cNvSpPr>
            <p:nvPr/>
          </p:nvSpPr>
          <p:spPr bwMode="auto">
            <a:xfrm flipH="1" flipV="1">
              <a:off x="2569" y="1052"/>
              <a:ext cx="56" cy="20"/>
            </a:xfrm>
            <a:prstGeom prst="line">
              <a:avLst/>
            </a:prstGeom>
            <a:noFill/>
            <a:ln w="38100">
              <a:solidFill>
                <a:schemeClr val="tx1"/>
              </a:solidFill>
              <a:round/>
              <a:headEnd/>
              <a:tailEnd type="none" w="med" len="lg"/>
            </a:ln>
            <a:effectLst/>
          </p:spPr>
          <p:txBody>
            <a:bodyPr/>
            <a:lstStyle/>
            <a:p>
              <a:endParaRPr lang="zh-CN" altLang="en-US"/>
            </a:p>
          </p:txBody>
        </p:sp>
        <p:sp>
          <p:nvSpPr>
            <p:cNvPr id="1095706" name="Line 26"/>
            <p:cNvSpPr>
              <a:spLocks noChangeShapeType="1"/>
            </p:cNvSpPr>
            <p:nvPr/>
          </p:nvSpPr>
          <p:spPr bwMode="auto">
            <a:xfrm flipH="1">
              <a:off x="2517" y="1117"/>
              <a:ext cx="45" cy="363"/>
            </a:xfrm>
            <a:prstGeom prst="line">
              <a:avLst/>
            </a:prstGeom>
            <a:noFill/>
            <a:ln w="38100">
              <a:solidFill>
                <a:schemeClr val="tx1"/>
              </a:solidFill>
              <a:round/>
              <a:headEnd/>
              <a:tailEnd type="none" w="med" len="lg"/>
            </a:ln>
            <a:effectLst/>
          </p:spPr>
          <p:txBody>
            <a:bodyPr/>
            <a:lstStyle/>
            <a:p>
              <a:endParaRPr lang="zh-CN" altLang="en-US"/>
            </a:p>
          </p:txBody>
        </p:sp>
        <p:sp>
          <p:nvSpPr>
            <p:cNvPr id="1095707" name="Line 27"/>
            <p:cNvSpPr>
              <a:spLocks noChangeShapeType="1"/>
            </p:cNvSpPr>
            <p:nvPr/>
          </p:nvSpPr>
          <p:spPr bwMode="auto">
            <a:xfrm>
              <a:off x="2517" y="1480"/>
              <a:ext cx="182" cy="0"/>
            </a:xfrm>
            <a:prstGeom prst="line">
              <a:avLst/>
            </a:prstGeom>
            <a:noFill/>
            <a:ln w="38100">
              <a:solidFill>
                <a:schemeClr val="tx1"/>
              </a:solidFill>
              <a:round/>
              <a:headEnd/>
              <a:tailEnd type="none" w="med" len="lg"/>
            </a:ln>
            <a:effectLst/>
          </p:spPr>
          <p:txBody>
            <a:bodyPr/>
            <a:lstStyle/>
            <a:p>
              <a:endParaRPr lang="zh-CN" altLang="en-US"/>
            </a:p>
          </p:txBody>
        </p:sp>
        <p:sp>
          <p:nvSpPr>
            <p:cNvPr id="1095708" name="Line 28"/>
            <p:cNvSpPr>
              <a:spLocks noChangeShapeType="1"/>
            </p:cNvSpPr>
            <p:nvPr/>
          </p:nvSpPr>
          <p:spPr bwMode="auto">
            <a:xfrm>
              <a:off x="2699" y="1480"/>
              <a:ext cx="0" cy="181"/>
            </a:xfrm>
            <a:prstGeom prst="line">
              <a:avLst/>
            </a:prstGeom>
            <a:noFill/>
            <a:ln w="38100">
              <a:solidFill>
                <a:schemeClr val="tx1"/>
              </a:solidFill>
              <a:round/>
              <a:headEnd/>
              <a:tailEnd type="none" w="med" len="lg"/>
            </a:ln>
            <a:effectLst/>
          </p:spPr>
          <p:txBody>
            <a:bodyPr/>
            <a:lstStyle/>
            <a:p>
              <a:endParaRPr lang="zh-CN" altLang="en-US"/>
            </a:p>
          </p:txBody>
        </p:sp>
        <p:sp>
          <p:nvSpPr>
            <p:cNvPr id="1095709" name="Line 29"/>
            <p:cNvSpPr>
              <a:spLocks noChangeShapeType="1"/>
            </p:cNvSpPr>
            <p:nvPr/>
          </p:nvSpPr>
          <p:spPr bwMode="auto">
            <a:xfrm>
              <a:off x="2699" y="1661"/>
              <a:ext cx="90" cy="0"/>
            </a:xfrm>
            <a:prstGeom prst="line">
              <a:avLst/>
            </a:prstGeom>
            <a:noFill/>
            <a:ln w="38100">
              <a:solidFill>
                <a:schemeClr val="tx1"/>
              </a:solidFill>
              <a:round/>
              <a:headEnd/>
              <a:tailEnd type="none" w="med" len="lg"/>
            </a:ln>
            <a:effectLst/>
          </p:spPr>
          <p:txBody>
            <a:bodyPr/>
            <a:lstStyle/>
            <a:p>
              <a:endParaRPr lang="zh-CN" altLang="en-US"/>
            </a:p>
          </p:txBody>
        </p:sp>
        <p:sp>
          <p:nvSpPr>
            <p:cNvPr id="1095710" name="Line 30"/>
            <p:cNvSpPr>
              <a:spLocks noChangeShapeType="1"/>
            </p:cNvSpPr>
            <p:nvPr/>
          </p:nvSpPr>
          <p:spPr bwMode="auto">
            <a:xfrm flipH="1">
              <a:off x="2426" y="1480"/>
              <a:ext cx="91" cy="226"/>
            </a:xfrm>
            <a:prstGeom prst="line">
              <a:avLst/>
            </a:prstGeom>
            <a:noFill/>
            <a:ln w="38100">
              <a:solidFill>
                <a:schemeClr val="tx1"/>
              </a:solidFill>
              <a:round/>
              <a:headEnd/>
              <a:tailEnd type="none" w="med" len="lg"/>
            </a:ln>
            <a:effectLst/>
          </p:spPr>
          <p:txBody>
            <a:bodyPr/>
            <a:lstStyle/>
            <a:p>
              <a:endParaRPr lang="zh-CN" altLang="en-US"/>
            </a:p>
          </p:txBody>
        </p:sp>
        <p:sp>
          <p:nvSpPr>
            <p:cNvPr id="1095711" name="Line 31"/>
            <p:cNvSpPr>
              <a:spLocks noChangeShapeType="1"/>
            </p:cNvSpPr>
            <p:nvPr/>
          </p:nvSpPr>
          <p:spPr bwMode="auto">
            <a:xfrm flipH="1">
              <a:off x="2336" y="1706"/>
              <a:ext cx="90" cy="46"/>
            </a:xfrm>
            <a:prstGeom prst="line">
              <a:avLst/>
            </a:prstGeom>
            <a:noFill/>
            <a:ln w="38100">
              <a:solidFill>
                <a:schemeClr val="tx1"/>
              </a:solidFill>
              <a:round/>
              <a:headEnd/>
              <a:tailEnd type="none" w="med" len="lg"/>
            </a:ln>
            <a:effectLst/>
          </p:spPr>
          <p:txBody>
            <a:bodyPr/>
            <a:lstStyle/>
            <a:p>
              <a:endParaRPr lang="zh-CN" altLang="en-US"/>
            </a:p>
          </p:txBody>
        </p:sp>
        <p:sp>
          <p:nvSpPr>
            <p:cNvPr id="1095712" name="Line 32"/>
            <p:cNvSpPr>
              <a:spLocks noChangeShapeType="1"/>
            </p:cNvSpPr>
            <p:nvPr/>
          </p:nvSpPr>
          <p:spPr bwMode="auto">
            <a:xfrm>
              <a:off x="2562" y="1207"/>
              <a:ext cx="137" cy="0"/>
            </a:xfrm>
            <a:prstGeom prst="line">
              <a:avLst/>
            </a:prstGeom>
            <a:noFill/>
            <a:ln w="38100">
              <a:solidFill>
                <a:schemeClr val="tx1"/>
              </a:solidFill>
              <a:round/>
              <a:headEnd/>
              <a:tailEnd type="none" w="med" len="lg"/>
            </a:ln>
            <a:effectLst/>
          </p:spPr>
          <p:txBody>
            <a:bodyPr/>
            <a:lstStyle/>
            <a:p>
              <a:endParaRPr lang="zh-CN" altLang="en-US"/>
            </a:p>
          </p:txBody>
        </p:sp>
        <p:sp>
          <p:nvSpPr>
            <p:cNvPr id="1095713" name="Line 33"/>
            <p:cNvSpPr>
              <a:spLocks noChangeShapeType="1"/>
            </p:cNvSpPr>
            <p:nvPr/>
          </p:nvSpPr>
          <p:spPr bwMode="auto">
            <a:xfrm flipV="1">
              <a:off x="2699" y="1116"/>
              <a:ext cx="90" cy="91"/>
            </a:xfrm>
            <a:prstGeom prst="line">
              <a:avLst/>
            </a:prstGeom>
            <a:noFill/>
            <a:ln w="38100">
              <a:solidFill>
                <a:schemeClr val="tx1"/>
              </a:solidFill>
              <a:round/>
              <a:headEnd/>
              <a:tailEnd type="none" w="med" len="lg"/>
            </a:ln>
            <a:effectLst/>
          </p:spPr>
          <p:txBody>
            <a:bodyPr/>
            <a:lstStyle/>
            <a:p>
              <a:endParaRPr lang="zh-CN" altLang="en-US"/>
            </a:p>
          </p:txBody>
        </p:sp>
        <p:sp>
          <p:nvSpPr>
            <p:cNvPr id="1095714" name="Line 34"/>
            <p:cNvSpPr>
              <a:spLocks noChangeShapeType="1"/>
            </p:cNvSpPr>
            <p:nvPr/>
          </p:nvSpPr>
          <p:spPr bwMode="auto">
            <a:xfrm>
              <a:off x="2562" y="1298"/>
              <a:ext cx="182" cy="91"/>
            </a:xfrm>
            <a:prstGeom prst="line">
              <a:avLst/>
            </a:prstGeom>
            <a:noFill/>
            <a:ln w="38100">
              <a:solidFill>
                <a:schemeClr val="tx1"/>
              </a:solidFill>
              <a:round/>
              <a:headEnd/>
              <a:tailEnd type="none" w="med" len="lg"/>
            </a:ln>
            <a:effectLst/>
          </p:spPr>
          <p:txBody>
            <a:bodyPr/>
            <a:lstStyle/>
            <a:p>
              <a:endParaRPr lang="zh-CN" altLang="en-US"/>
            </a:p>
          </p:txBody>
        </p:sp>
        <p:sp>
          <p:nvSpPr>
            <p:cNvPr id="1095715" name="Line 35"/>
            <p:cNvSpPr>
              <a:spLocks noChangeShapeType="1"/>
            </p:cNvSpPr>
            <p:nvPr/>
          </p:nvSpPr>
          <p:spPr bwMode="auto">
            <a:xfrm flipV="1">
              <a:off x="2744" y="1298"/>
              <a:ext cx="91" cy="91"/>
            </a:xfrm>
            <a:prstGeom prst="line">
              <a:avLst/>
            </a:prstGeom>
            <a:noFill/>
            <a:ln w="38100">
              <a:solidFill>
                <a:schemeClr val="tx1"/>
              </a:solidFill>
              <a:round/>
              <a:headEnd/>
              <a:tailEnd type="none" w="med" len="lg"/>
            </a:ln>
            <a:effectLst/>
          </p:spPr>
          <p:txBody>
            <a:bodyPr/>
            <a:lstStyle/>
            <a:p>
              <a:endParaRPr lang="zh-CN" altLang="en-US"/>
            </a:p>
          </p:txBody>
        </p:sp>
        <p:sp>
          <p:nvSpPr>
            <p:cNvPr id="1095716" name="Text Box 36"/>
            <p:cNvSpPr txBox="1">
              <a:spLocks noChangeArrowheads="1"/>
            </p:cNvSpPr>
            <p:nvPr/>
          </p:nvSpPr>
          <p:spPr bwMode="auto">
            <a:xfrm>
              <a:off x="2457" y="846"/>
              <a:ext cx="258" cy="231"/>
            </a:xfrm>
            <a:prstGeom prst="rect">
              <a:avLst/>
            </a:prstGeom>
            <a:noFill/>
            <a:ln w="28575" algn="ctr">
              <a:noFill/>
              <a:miter lim="800000"/>
              <a:headEnd/>
              <a:tailEnd type="none" w="med" len="lg"/>
            </a:ln>
            <a:effectLst/>
          </p:spPr>
          <p:txBody>
            <a:bodyPr>
              <a:spAutoFit/>
            </a:bodyPr>
            <a:lstStyle/>
            <a:p>
              <a:pPr>
                <a:spcBef>
                  <a:spcPct val="50000"/>
                </a:spcBef>
              </a:pPr>
              <a:r>
                <a:rPr lang="en-US" altLang="zh-CN" sz="1800" b="0">
                  <a:latin typeface="宋体"/>
                </a:rPr>
                <a:t>·</a:t>
              </a:r>
              <a:endParaRPr lang="en-US" altLang="zh-CN" sz="1800" b="0">
                <a:latin typeface="Arial" charset="0"/>
              </a:endParaRPr>
            </a:p>
          </p:txBody>
        </p:sp>
      </p:grpSp>
      <p:grpSp>
        <p:nvGrpSpPr>
          <p:cNvPr id="1095717" name="Group 37"/>
          <p:cNvGrpSpPr>
            <a:grpSpLocks/>
          </p:cNvGrpSpPr>
          <p:nvPr/>
        </p:nvGrpSpPr>
        <p:grpSpPr bwMode="auto">
          <a:xfrm>
            <a:off x="5003800" y="1409700"/>
            <a:ext cx="1296988" cy="1371600"/>
            <a:chOff x="3152" y="888"/>
            <a:chExt cx="817" cy="864"/>
          </a:xfrm>
        </p:grpSpPr>
        <p:sp>
          <p:nvSpPr>
            <p:cNvPr id="1095718" name="Oval 38"/>
            <p:cNvSpPr>
              <a:spLocks noChangeArrowheads="1"/>
            </p:cNvSpPr>
            <p:nvPr/>
          </p:nvSpPr>
          <p:spPr bwMode="auto">
            <a:xfrm>
              <a:off x="3379" y="935"/>
              <a:ext cx="227" cy="227"/>
            </a:xfrm>
            <a:prstGeom prst="ellipse">
              <a:avLst/>
            </a:prstGeom>
            <a:noFill/>
            <a:ln w="38100" algn="ctr">
              <a:solidFill>
                <a:schemeClr val="tx1"/>
              </a:solidFill>
              <a:round/>
              <a:headEnd/>
              <a:tailEnd type="none" w="med" len="lg"/>
            </a:ln>
            <a:effectLst/>
          </p:spPr>
          <p:txBody>
            <a:bodyPr wrap="none" anchor="ctr"/>
            <a:lstStyle/>
            <a:p>
              <a:endParaRPr lang="zh-CN" altLang="en-US"/>
            </a:p>
          </p:txBody>
        </p:sp>
        <p:sp>
          <p:nvSpPr>
            <p:cNvPr id="1095719" name="Line 39"/>
            <p:cNvSpPr>
              <a:spLocks noChangeShapeType="1"/>
            </p:cNvSpPr>
            <p:nvPr/>
          </p:nvSpPr>
          <p:spPr bwMode="auto">
            <a:xfrm flipV="1">
              <a:off x="3414" y="1094"/>
              <a:ext cx="59" cy="29"/>
            </a:xfrm>
            <a:prstGeom prst="line">
              <a:avLst/>
            </a:prstGeom>
            <a:noFill/>
            <a:ln w="38100">
              <a:solidFill>
                <a:schemeClr val="tx1"/>
              </a:solidFill>
              <a:round/>
              <a:headEnd/>
              <a:tailEnd type="none" w="med" len="lg"/>
            </a:ln>
            <a:effectLst/>
          </p:spPr>
          <p:txBody>
            <a:bodyPr/>
            <a:lstStyle/>
            <a:p>
              <a:endParaRPr lang="zh-CN" altLang="en-US"/>
            </a:p>
          </p:txBody>
        </p:sp>
        <p:sp>
          <p:nvSpPr>
            <p:cNvPr id="1095720" name="Line 40"/>
            <p:cNvSpPr>
              <a:spLocks noChangeShapeType="1"/>
            </p:cNvSpPr>
            <p:nvPr/>
          </p:nvSpPr>
          <p:spPr bwMode="auto">
            <a:xfrm>
              <a:off x="3515" y="1162"/>
              <a:ext cx="45" cy="363"/>
            </a:xfrm>
            <a:prstGeom prst="line">
              <a:avLst/>
            </a:prstGeom>
            <a:noFill/>
            <a:ln w="38100">
              <a:solidFill>
                <a:schemeClr val="tx1"/>
              </a:solidFill>
              <a:round/>
              <a:headEnd/>
              <a:tailEnd type="none" w="med" len="lg"/>
            </a:ln>
            <a:effectLst/>
          </p:spPr>
          <p:txBody>
            <a:bodyPr/>
            <a:lstStyle/>
            <a:p>
              <a:endParaRPr lang="zh-CN" altLang="en-US"/>
            </a:p>
          </p:txBody>
        </p:sp>
        <p:sp>
          <p:nvSpPr>
            <p:cNvPr id="1095721" name="Line 41"/>
            <p:cNvSpPr>
              <a:spLocks noChangeShapeType="1"/>
            </p:cNvSpPr>
            <p:nvPr/>
          </p:nvSpPr>
          <p:spPr bwMode="auto">
            <a:xfrm flipH="1">
              <a:off x="3334" y="1525"/>
              <a:ext cx="226" cy="136"/>
            </a:xfrm>
            <a:prstGeom prst="line">
              <a:avLst/>
            </a:prstGeom>
            <a:noFill/>
            <a:ln w="38100">
              <a:solidFill>
                <a:schemeClr val="tx1"/>
              </a:solidFill>
              <a:round/>
              <a:headEnd/>
              <a:tailEnd type="none" w="med" len="lg"/>
            </a:ln>
            <a:effectLst/>
          </p:spPr>
          <p:txBody>
            <a:bodyPr/>
            <a:lstStyle/>
            <a:p>
              <a:endParaRPr lang="zh-CN" altLang="en-US"/>
            </a:p>
          </p:txBody>
        </p:sp>
        <p:sp>
          <p:nvSpPr>
            <p:cNvPr id="1095722" name="Line 42"/>
            <p:cNvSpPr>
              <a:spLocks noChangeShapeType="1"/>
            </p:cNvSpPr>
            <p:nvPr/>
          </p:nvSpPr>
          <p:spPr bwMode="auto">
            <a:xfrm>
              <a:off x="3334" y="1661"/>
              <a:ext cx="45" cy="91"/>
            </a:xfrm>
            <a:prstGeom prst="line">
              <a:avLst/>
            </a:prstGeom>
            <a:noFill/>
            <a:ln w="38100">
              <a:solidFill>
                <a:schemeClr val="tx1"/>
              </a:solidFill>
              <a:round/>
              <a:headEnd/>
              <a:tailEnd type="none" w="med" len="lg"/>
            </a:ln>
            <a:effectLst/>
          </p:spPr>
          <p:txBody>
            <a:bodyPr/>
            <a:lstStyle/>
            <a:p>
              <a:endParaRPr lang="zh-CN" altLang="en-US"/>
            </a:p>
          </p:txBody>
        </p:sp>
        <p:sp>
          <p:nvSpPr>
            <p:cNvPr id="1095723" name="Line 43"/>
            <p:cNvSpPr>
              <a:spLocks noChangeShapeType="1"/>
            </p:cNvSpPr>
            <p:nvPr/>
          </p:nvSpPr>
          <p:spPr bwMode="auto">
            <a:xfrm>
              <a:off x="3560" y="1525"/>
              <a:ext cx="227" cy="136"/>
            </a:xfrm>
            <a:prstGeom prst="line">
              <a:avLst/>
            </a:prstGeom>
            <a:noFill/>
            <a:ln w="38100">
              <a:solidFill>
                <a:schemeClr val="tx1"/>
              </a:solidFill>
              <a:round/>
              <a:headEnd/>
              <a:tailEnd type="none" w="med" len="lg"/>
            </a:ln>
            <a:effectLst/>
          </p:spPr>
          <p:txBody>
            <a:bodyPr/>
            <a:lstStyle/>
            <a:p>
              <a:endParaRPr lang="zh-CN" altLang="en-US"/>
            </a:p>
          </p:txBody>
        </p:sp>
        <p:sp>
          <p:nvSpPr>
            <p:cNvPr id="1095724" name="Line 44"/>
            <p:cNvSpPr>
              <a:spLocks noChangeShapeType="1"/>
            </p:cNvSpPr>
            <p:nvPr/>
          </p:nvSpPr>
          <p:spPr bwMode="auto">
            <a:xfrm flipV="1">
              <a:off x="3787" y="1570"/>
              <a:ext cx="136" cy="91"/>
            </a:xfrm>
            <a:prstGeom prst="line">
              <a:avLst/>
            </a:prstGeom>
            <a:noFill/>
            <a:ln w="38100">
              <a:solidFill>
                <a:schemeClr val="tx1"/>
              </a:solidFill>
              <a:round/>
              <a:headEnd/>
              <a:tailEnd type="none" w="med" len="lg"/>
            </a:ln>
            <a:effectLst/>
          </p:spPr>
          <p:txBody>
            <a:bodyPr/>
            <a:lstStyle/>
            <a:p>
              <a:endParaRPr lang="zh-CN" altLang="en-US"/>
            </a:p>
          </p:txBody>
        </p:sp>
        <p:sp>
          <p:nvSpPr>
            <p:cNvPr id="1095725" name="Line 45"/>
            <p:cNvSpPr>
              <a:spLocks noChangeShapeType="1"/>
            </p:cNvSpPr>
            <p:nvPr/>
          </p:nvSpPr>
          <p:spPr bwMode="auto">
            <a:xfrm>
              <a:off x="3923" y="1570"/>
              <a:ext cx="46" cy="46"/>
            </a:xfrm>
            <a:prstGeom prst="line">
              <a:avLst/>
            </a:prstGeom>
            <a:noFill/>
            <a:ln w="38100">
              <a:solidFill>
                <a:schemeClr val="tx1"/>
              </a:solidFill>
              <a:round/>
              <a:headEnd/>
              <a:tailEnd type="none" w="med" len="lg"/>
            </a:ln>
            <a:effectLst/>
          </p:spPr>
          <p:txBody>
            <a:bodyPr/>
            <a:lstStyle/>
            <a:p>
              <a:endParaRPr lang="zh-CN" altLang="en-US"/>
            </a:p>
          </p:txBody>
        </p:sp>
        <p:sp>
          <p:nvSpPr>
            <p:cNvPr id="1095726" name="Line 46"/>
            <p:cNvSpPr>
              <a:spLocks noChangeShapeType="1"/>
            </p:cNvSpPr>
            <p:nvPr/>
          </p:nvSpPr>
          <p:spPr bwMode="auto">
            <a:xfrm flipH="1">
              <a:off x="3288" y="1252"/>
              <a:ext cx="227" cy="0"/>
            </a:xfrm>
            <a:prstGeom prst="line">
              <a:avLst/>
            </a:prstGeom>
            <a:noFill/>
            <a:ln w="38100">
              <a:solidFill>
                <a:schemeClr val="tx1"/>
              </a:solidFill>
              <a:round/>
              <a:headEnd/>
              <a:tailEnd type="none" w="med" len="lg"/>
            </a:ln>
            <a:effectLst/>
          </p:spPr>
          <p:txBody>
            <a:bodyPr/>
            <a:lstStyle/>
            <a:p>
              <a:endParaRPr lang="zh-CN" altLang="en-US"/>
            </a:p>
          </p:txBody>
        </p:sp>
        <p:sp>
          <p:nvSpPr>
            <p:cNvPr id="1095727" name="Line 47"/>
            <p:cNvSpPr>
              <a:spLocks noChangeShapeType="1"/>
            </p:cNvSpPr>
            <p:nvPr/>
          </p:nvSpPr>
          <p:spPr bwMode="auto">
            <a:xfrm flipH="1" flipV="1">
              <a:off x="3152" y="1162"/>
              <a:ext cx="136" cy="90"/>
            </a:xfrm>
            <a:prstGeom prst="line">
              <a:avLst/>
            </a:prstGeom>
            <a:noFill/>
            <a:ln w="38100">
              <a:solidFill>
                <a:schemeClr val="tx1"/>
              </a:solidFill>
              <a:round/>
              <a:headEnd/>
              <a:tailEnd type="none" w="med" len="lg"/>
            </a:ln>
            <a:effectLst/>
          </p:spPr>
          <p:txBody>
            <a:bodyPr/>
            <a:lstStyle/>
            <a:p>
              <a:endParaRPr lang="zh-CN" altLang="en-US"/>
            </a:p>
          </p:txBody>
        </p:sp>
        <p:sp>
          <p:nvSpPr>
            <p:cNvPr id="1095728" name="Line 48"/>
            <p:cNvSpPr>
              <a:spLocks noChangeShapeType="1"/>
            </p:cNvSpPr>
            <p:nvPr/>
          </p:nvSpPr>
          <p:spPr bwMode="auto">
            <a:xfrm flipH="1">
              <a:off x="3424" y="1298"/>
              <a:ext cx="91" cy="136"/>
            </a:xfrm>
            <a:prstGeom prst="line">
              <a:avLst/>
            </a:prstGeom>
            <a:noFill/>
            <a:ln w="38100">
              <a:solidFill>
                <a:schemeClr val="tx1"/>
              </a:solidFill>
              <a:round/>
              <a:headEnd/>
              <a:tailEnd type="none" w="med" len="lg"/>
            </a:ln>
            <a:effectLst/>
          </p:spPr>
          <p:txBody>
            <a:bodyPr/>
            <a:lstStyle/>
            <a:p>
              <a:endParaRPr lang="zh-CN" altLang="en-US"/>
            </a:p>
          </p:txBody>
        </p:sp>
        <p:sp>
          <p:nvSpPr>
            <p:cNvPr id="1095729" name="Line 49"/>
            <p:cNvSpPr>
              <a:spLocks noChangeShapeType="1"/>
            </p:cNvSpPr>
            <p:nvPr/>
          </p:nvSpPr>
          <p:spPr bwMode="auto">
            <a:xfrm flipH="1" flipV="1">
              <a:off x="3243" y="1389"/>
              <a:ext cx="181" cy="45"/>
            </a:xfrm>
            <a:prstGeom prst="line">
              <a:avLst/>
            </a:prstGeom>
            <a:noFill/>
            <a:ln w="38100">
              <a:solidFill>
                <a:schemeClr val="tx1"/>
              </a:solidFill>
              <a:round/>
              <a:headEnd/>
              <a:tailEnd type="none" w="med" len="lg"/>
            </a:ln>
            <a:effectLst/>
          </p:spPr>
          <p:txBody>
            <a:bodyPr/>
            <a:lstStyle/>
            <a:p>
              <a:endParaRPr lang="zh-CN" altLang="en-US"/>
            </a:p>
          </p:txBody>
        </p:sp>
        <p:sp>
          <p:nvSpPr>
            <p:cNvPr id="1095730" name="Text Box 50"/>
            <p:cNvSpPr txBox="1">
              <a:spLocks noChangeArrowheads="1"/>
            </p:cNvSpPr>
            <p:nvPr/>
          </p:nvSpPr>
          <p:spPr bwMode="auto">
            <a:xfrm>
              <a:off x="3325" y="888"/>
              <a:ext cx="258" cy="231"/>
            </a:xfrm>
            <a:prstGeom prst="rect">
              <a:avLst/>
            </a:prstGeom>
            <a:noFill/>
            <a:ln w="28575" algn="ctr">
              <a:noFill/>
              <a:miter lim="800000"/>
              <a:headEnd/>
              <a:tailEnd type="none" w="med" len="lg"/>
            </a:ln>
            <a:effectLst/>
          </p:spPr>
          <p:txBody>
            <a:bodyPr>
              <a:spAutoFit/>
            </a:bodyPr>
            <a:lstStyle/>
            <a:p>
              <a:pPr>
                <a:spcBef>
                  <a:spcPct val="50000"/>
                </a:spcBef>
              </a:pPr>
              <a:r>
                <a:rPr lang="en-US" altLang="zh-CN" sz="1800" b="0">
                  <a:latin typeface="宋体"/>
                </a:rPr>
                <a:t>·</a:t>
              </a:r>
              <a:endParaRPr lang="en-US" altLang="zh-CN" sz="1800" b="0">
                <a:latin typeface="Arial"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095702"/>
                                        </p:tgtEl>
                                        <p:attrNameLst>
                                          <p:attrName>style.visibility</p:attrName>
                                        </p:attrNameLst>
                                      </p:cBhvr>
                                      <p:to>
                                        <p:strVal val="visible"/>
                                      </p:to>
                                    </p:set>
                                    <p:anim calcmode="discrete" valueType="clr">
                                      <p:cBhvr override="childStyle">
                                        <p:cTn id="7" dur="80"/>
                                        <p:tgtEl>
                                          <p:spTgt spid="109570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95702"/>
                                        </p:tgtEl>
                                        <p:attrNameLst>
                                          <p:attrName>fillcolor</p:attrName>
                                        </p:attrNameLst>
                                      </p:cBhvr>
                                      <p:tavLst>
                                        <p:tav tm="0">
                                          <p:val>
                                            <p:clrVal>
                                              <a:schemeClr val="accent2"/>
                                            </p:clrVal>
                                          </p:val>
                                        </p:tav>
                                        <p:tav tm="50000">
                                          <p:val>
                                            <p:clrVal>
                                              <a:schemeClr val="hlink"/>
                                            </p:clrVal>
                                          </p:val>
                                        </p:tav>
                                      </p:tavLst>
                                    </p:anim>
                                    <p:set>
                                      <p:cBhvr>
                                        <p:cTn id="9" dur="80"/>
                                        <p:tgtEl>
                                          <p:spTgt spid="1095702"/>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1095701"/>
                                        </p:tgtEl>
                                        <p:attrNameLst>
                                          <p:attrName>style.visibility</p:attrName>
                                        </p:attrNameLst>
                                      </p:cBhvr>
                                      <p:to>
                                        <p:strVal val="visible"/>
                                      </p:to>
                                    </p:set>
                                    <p:anim calcmode="discrete" valueType="clr">
                                      <p:cBhvr override="childStyle">
                                        <p:cTn id="12" dur="80"/>
                                        <p:tgtEl>
                                          <p:spTgt spid="109570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95701"/>
                                        </p:tgtEl>
                                        <p:attrNameLst>
                                          <p:attrName>fillcolor</p:attrName>
                                        </p:attrNameLst>
                                      </p:cBhvr>
                                      <p:tavLst>
                                        <p:tav tm="0">
                                          <p:val>
                                            <p:clrVal>
                                              <a:schemeClr val="accent2"/>
                                            </p:clrVal>
                                          </p:val>
                                        </p:tav>
                                        <p:tav tm="50000">
                                          <p:val>
                                            <p:clrVal>
                                              <a:schemeClr val="hlink"/>
                                            </p:clrVal>
                                          </p:val>
                                        </p:tav>
                                      </p:tavLst>
                                    </p:anim>
                                    <p:set>
                                      <p:cBhvr>
                                        <p:cTn id="14" dur="80"/>
                                        <p:tgtEl>
                                          <p:spTgt spid="1095701"/>
                                        </p:tgtEl>
                                        <p:attrNameLst>
                                          <p:attrName>fill.type</p:attrName>
                                        </p:attrNameLst>
                                      </p:cBhvr>
                                      <p:to>
                                        <p:strVal val="solid"/>
                                      </p:to>
                                    </p:set>
                                  </p:childTnLst>
                                </p:cTn>
                              </p:par>
                            </p:childTnLst>
                          </p:cTn>
                        </p:par>
                        <p:par>
                          <p:cTn id="15" fill="hold">
                            <p:stCondLst>
                              <p:cond delay="120"/>
                            </p:stCondLst>
                            <p:childTnLst>
                              <p:par>
                                <p:cTn id="16" presetID="23" presetClass="entr" presetSubtype="16" fill="hold" nodeType="afterEffect">
                                  <p:stCondLst>
                                    <p:cond delay="0"/>
                                  </p:stCondLst>
                                  <p:childTnLst>
                                    <p:set>
                                      <p:cBhvr>
                                        <p:cTn id="17" dur="1" fill="hold">
                                          <p:stCondLst>
                                            <p:cond delay="0"/>
                                          </p:stCondLst>
                                        </p:cTn>
                                        <p:tgtEl>
                                          <p:spTgt spid="1095685"/>
                                        </p:tgtEl>
                                        <p:attrNameLst>
                                          <p:attrName>style.visibility</p:attrName>
                                        </p:attrNameLst>
                                      </p:cBhvr>
                                      <p:to>
                                        <p:strVal val="visible"/>
                                      </p:to>
                                    </p:set>
                                    <p:anim calcmode="lin" valueType="num">
                                      <p:cBhvr>
                                        <p:cTn id="18" dur="500" fill="hold"/>
                                        <p:tgtEl>
                                          <p:spTgt spid="1095685"/>
                                        </p:tgtEl>
                                        <p:attrNameLst>
                                          <p:attrName>ppt_w</p:attrName>
                                        </p:attrNameLst>
                                      </p:cBhvr>
                                      <p:tavLst>
                                        <p:tav tm="0">
                                          <p:val>
                                            <p:fltVal val="0"/>
                                          </p:val>
                                        </p:tav>
                                        <p:tav tm="100000">
                                          <p:val>
                                            <p:strVal val="#ppt_w"/>
                                          </p:val>
                                        </p:tav>
                                      </p:tavLst>
                                    </p:anim>
                                    <p:anim calcmode="lin" valueType="num">
                                      <p:cBhvr>
                                        <p:cTn id="19" dur="500" fill="hold"/>
                                        <p:tgtEl>
                                          <p:spTgt spid="1095685"/>
                                        </p:tgtEl>
                                        <p:attrNameLst>
                                          <p:attrName>ppt_h</p:attrName>
                                        </p:attrNameLst>
                                      </p:cBhvr>
                                      <p:tavLst>
                                        <p:tav tm="0">
                                          <p:val>
                                            <p:fltVal val="0"/>
                                          </p:val>
                                        </p:tav>
                                        <p:tav tm="100000">
                                          <p:val>
                                            <p:strVal val="#ppt_h"/>
                                          </p:val>
                                        </p:tav>
                                      </p:tavLst>
                                    </p:anim>
                                  </p:childTnLst>
                                </p:cTn>
                              </p:par>
                            </p:childTnLst>
                          </p:cTn>
                        </p:par>
                        <p:par>
                          <p:cTn id="20" fill="hold">
                            <p:stCondLst>
                              <p:cond delay="620"/>
                            </p:stCondLst>
                            <p:childTnLst>
                              <p:par>
                                <p:cTn id="21" presetID="17" presetClass="entr" presetSubtype="10" fill="hold" grpId="0" nodeType="afterEffect">
                                  <p:stCondLst>
                                    <p:cond delay="0"/>
                                  </p:stCondLst>
                                  <p:childTnLst>
                                    <p:set>
                                      <p:cBhvr>
                                        <p:cTn id="22" dur="1" fill="hold">
                                          <p:stCondLst>
                                            <p:cond delay="0"/>
                                          </p:stCondLst>
                                        </p:cTn>
                                        <p:tgtEl>
                                          <p:spTgt spid="1095684"/>
                                        </p:tgtEl>
                                        <p:attrNameLst>
                                          <p:attrName>style.visibility</p:attrName>
                                        </p:attrNameLst>
                                      </p:cBhvr>
                                      <p:to>
                                        <p:strVal val="visible"/>
                                      </p:to>
                                    </p:set>
                                    <p:anim calcmode="lin" valueType="num">
                                      <p:cBhvr>
                                        <p:cTn id="23" dur="500" fill="hold"/>
                                        <p:tgtEl>
                                          <p:spTgt spid="1095684"/>
                                        </p:tgtEl>
                                        <p:attrNameLst>
                                          <p:attrName>ppt_w</p:attrName>
                                        </p:attrNameLst>
                                      </p:cBhvr>
                                      <p:tavLst>
                                        <p:tav tm="0">
                                          <p:val>
                                            <p:fltVal val="0"/>
                                          </p:val>
                                        </p:tav>
                                        <p:tav tm="100000">
                                          <p:val>
                                            <p:strVal val="#ppt_w"/>
                                          </p:val>
                                        </p:tav>
                                      </p:tavLst>
                                    </p:anim>
                                    <p:anim calcmode="lin" valueType="num">
                                      <p:cBhvr>
                                        <p:cTn id="24" dur="500" fill="hold"/>
                                        <p:tgtEl>
                                          <p:spTgt spid="1095684"/>
                                        </p:tgtEl>
                                        <p:attrNameLst>
                                          <p:attrName>ppt_h</p:attrName>
                                        </p:attrNameLst>
                                      </p:cBhvr>
                                      <p:tavLst>
                                        <p:tav tm="0">
                                          <p:val>
                                            <p:strVal val="#ppt_h"/>
                                          </p:val>
                                        </p:tav>
                                        <p:tav tm="100000">
                                          <p:val>
                                            <p:strVal val="#ppt_h"/>
                                          </p:val>
                                        </p:tav>
                                      </p:tavLst>
                                    </p:anim>
                                  </p:childTnLst>
                                </p:cTn>
                              </p:par>
                            </p:childTnLst>
                          </p:cTn>
                        </p:par>
                        <p:par>
                          <p:cTn id="25" fill="hold">
                            <p:stCondLst>
                              <p:cond delay="1120"/>
                            </p:stCondLst>
                            <p:childTnLst>
                              <p:par>
                                <p:cTn id="26" presetID="2" presetClass="entr" presetSubtype="8" fill="hold" nodeType="afterEffect">
                                  <p:stCondLst>
                                    <p:cond delay="0"/>
                                  </p:stCondLst>
                                  <p:childTnLst>
                                    <p:set>
                                      <p:cBhvr>
                                        <p:cTn id="27" dur="1" fill="hold">
                                          <p:stCondLst>
                                            <p:cond delay="0"/>
                                          </p:stCondLst>
                                        </p:cTn>
                                        <p:tgtEl>
                                          <p:spTgt spid="1095703"/>
                                        </p:tgtEl>
                                        <p:attrNameLst>
                                          <p:attrName>style.visibility</p:attrName>
                                        </p:attrNameLst>
                                      </p:cBhvr>
                                      <p:to>
                                        <p:strVal val="visible"/>
                                      </p:to>
                                    </p:set>
                                    <p:anim calcmode="lin" valueType="num">
                                      <p:cBhvr additive="base">
                                        <p:cTn id="28" dur="500" fill="hold"/>
                                        <p:tgtEl>
                                          <p:spTgt spid="1095703"/>
                                        </p:tgtEl>
                                        <p:attrNameLst>
                                          <p:attrName>ppt_x</p:attrName>
                                        </p:attrNameLst>
                                      </p:cBhvr>
                                      <p:tavLst>
                                        <p:tav tm="0">
                                          <p:val>
                                            <p:strVal val="0-#ppt_w/2"/>
                                          </p:val>
                                        </p:tav>
                                        <p:tav tm="100000">
                                          <p:val>
                                            <p:strVal val="#ppt_x"/>
                                          </p:val>
                                        </p:tav>
                                      </p:tavLst>
                                    </p:anim>
                                    <p:anim calcmode="lin" valueType="num">
                                      <p:cBhvr additive="base">
                                        <p:cTn id="29" dur="500" fill="hold"/>
                                        <p:tgtEl>
                                          <p:spTgt spid="1095703"/>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095717"/>
                                        </p:tgtEl>
                                        <p:attrNameLst>
                                          <p:attrName>style.visibility</p:attrName>
                                        </p:attrNameLst>
                                      </p:cBhvr>
                                      <p:to>
                                        <p:strVal val="visible"/>
                                      </p:to>
                                    </p:set>
                                    <p:anim calcmode="lin" valueType="num">
                                      <p:cBhvr additive="base">
                                        <p:cTn id="32" dur="500" fill="hold"/>
                                        <p:tgtEl>
                                          <p:spTgt spid="1095717"/>
                                        </p:tgtEl>
                                        <p:attrNameLst>
                                          <p:attrName>ppt_x</p:attrName>
                                        </p:attrNameLst>
                                      </p:cBhvr>
                                      <p:tavLst>
                                        <p:tav tm="0">
                                          <p:val>
                                            <p:strVal val="1+#ppt_w/2"/>
                                          </p:val>
                                        </p:tav>
                                        <p:tav tm="100000">
                                          <p:val>
                                            <p:strVal val="#ppt_x"/>
                                          </p:val>
                                        </p:tav>
                                      </p:tavLst>
                                    </p:anim>
                                    <p:anim calcmode="lin" valueType="num">
                                      <p:cBhvr additive="base">
                                        <p:cTn id="33" dur="500" fill="hold"/>
                                        <p:tgtEl>
                                          <p:spTgt spid="10957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4" grpId="0" animBg="1"/>
      <p:bldP spid="1095701" grpId="0"/>
      <p:bldP spid="10957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2. </a:t>
            </a:r>
            <a:r>
              <a:rPr lang="zh-CN" altLang="en-US" dirty="0">
                <a:solidFill>
                  <a:srgbClr val="D60093"/>
                </a:solidFill>
              </a:rPr>
              <a:t>边界对齐</a:t>
            </a:r>
            <a:endParaRPr lang="zh-CN" altLang="en-US" dirty="0"/>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20</a:t>
            </a:fld>
            <a:endParaRPr lang="en-US" altLang="zh-CN"/>
          </a:p>
        </p:txBody>
      </p:sp>
      <p:sp>
        <p:nvSpPr>
          <p:cNvPr id="8" name="内容占位符 7">
            <a:extLst>
              <a:ext uri="{FF2B5EF4-FFF2-40B4-BE49-F238E27FC236}">
                <a16:creationId xmlns:a16="http://schemas.microsoft.com/office/drawing/2014/main" id="{CB389F56-6435-4217-ADAB-AA91C1496446}"/>
              </a:ext>
            </a:extLst>
          </p:cNvPr>
          <p:cNvSpPr>
            <a:spLocks noGrp="1"/>
          </p:cNvSpPr>
          <p:nvPr>
            <p:ph idx="1"/>
          </p:nvPr>
        </p:nvSpPr>
        <p:spPr>
          <a:xfrm>
            <a:off x="457200" y="1071343"/>
            <a:ext cx="8578850" cy="1637578"/>
          </a:xfrm>
        </p:spPr>
        <p:txBody>
          <a:bodyPr/>
          <a:lstStyle/>
          <a:p>
            <a:r>
              <a:rPr lang="en-US" altLang="zh-CN" dirty="0"/>
              <a:t>16</a:t>
            </a:r>
            <a:r>
              <a:rPr lang="zh-CN" altLang="en-US" dirty="0"/>
              <a:t>位字长的数据：起始地址为</a:t>
            </a:r>
            <a:r>
              <a:rPr lang="en-US" altLang="zh-CN" dirty="0"/>
              <a:t>2</a:t>
            </a:r>
            <a:r>
              <a:rPr lang="zh-CN" altLang="en-US" dirty="0"/>
              <a:t>的整数倍。</a:t>
            </a:r>
            <a:endParaRPr lang="en-US" altLang="zh-CN" dirty="0"/>
          </a:p>
          <a:p>
            <a:r>
              <a:rPr lang="en-US" altLang="zh-CN" dirty="0"/>
              <a:t>32</a:t>
            </a:r>
            <a:r>
              <a:rPr lang="zh-CN" altLang="en-US" dirty="0"/>
              <a:t>位字长的数据：起始地址为</a:t>
            </a:r>
            <a:r>
              <a:rPr lang="en-US" altLang="zh-CN" dirty="0"/>
              <a:t>4</a:t>
            </a:r>
            <a:r>
              <a:rPr lang="zh-CN" altLang="en-US" dirty="0"/>
              <a:t>的整数倍。</a:t>
            </a:r>
          </a:p>
          <a:p>
            <a:r>
              <a:rPr lang="en-US" altLang="zh-CN" dirty="0"/>
              <a:t>64</a:t>
            </a:r>
            <a:r>
              <a:rPr lang="zh-CN" altLang="en-US" dirty="0"/>
              <a:t>位字长的数据：起始地址为</a:t>
            </a:r>
            <a:r>
              <a:rPr lang="en-US" altLang="zh-CN" dirty="0"/>
              <a:t>8</a:t>
            </a:r>
            <a:r>
              <a:rPr lang="zh-CN" altLang="en-US" dirty="0"/>
              <a:t>的整数倍。</a:t>
            </a:r>
          </a:p>
          <a:p>
            <a:endParaRPr lang="zh-CN" altLang="en-US" dirty="0"/>
          </a:p>
        </p:txBody>
      </p:sp>
      <p:sp>
        <p:nvSpPr>
          <p:cNvPr id="13" name="标题 1">
            <a:extLst>
              <a:ext uri="{FF2B5EF4-FFF2-40B4-BE49-F238E27FC236}">
                <a16:creationId xmlns:a16="http://schemas.microsoft.com/office/drawing/2014/main" id="{929F21A8-25BB-4625-B7EF-B5A10BA5A1AB}"/>
              </a:ext>
            </a:extLst>
          </p:cNvPr>
          <p:cNvSpPr txBox="1">
            <a:spLocks/>
          </p:cNvSpPr>
          <p:nvPr/>
        </p:nvSpPr>
        <p:spPr bwMode="auto">
          <a:xfrm>
            <a:off x="457201" y="550642"/>
            <a:ext cx="8578850" cy="520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zh-CN" altLang="en-US" kern="0" dirty="0">
                <a:solidFill>
                  <a:srgbClr val="008000"/>
                </a:solidFill>
              </a:rPr>
              <a:t>按字节编址</a:t>
            </a:r>
            <a:r>
              <a:rPr lang="zh-CN" altLang="en-US" kern="0" dirty="0">
                <a:solidFill>
                  <a:srgbClr val="008000"/>
                </a:solidFill>
                <a:latin typeface="宋体" panose="02010600030101010101" pitchFamily="2" charset="-122"/>
                <a:ea typeface="宋体" panose="02010600030101010101" pitchFamily="2" charset="-122"/>
              </a:rPr>
              <a:t>，</a:t>
            </a:r>
            <a:r>
              <a:rPr lang="zh-CN" altLang="en-US" kern="0" dirty="0">
                <a:solidFill>
                  <a:srgbClr val="008000"/>
                </a:solidFill>
              </a:rPr>
              <a:t>边界对齐：</a:t>
            </a:r>
          </a:p>
        </p:txBody>
      </p:sp>
      <p:sp>
        <p:nvSpPr>
          <p:cNvPr id="14" name="内容占位符 7">
            <a:extLst>
              <a:ext uri="{FF2B5EF4-FFF2-40B4-BE49-F238E27FC236}">
                <a16:creationId xmlns:a16="http://schemas.microsoft.com/office/drawing/2014/main" id="{FF73D029-DDD4-4938-A994-7572475D5248}"/>
              </a:ext>
            </a:extLst>
          </p:cNvPr>
          <p:cNvSpPr txBox="1">
            <a:spLocks/>
          </p:cNvSpPr>
          <p:nvPr/>
        </p:nvSpPr>
        <p:spPr bwMode="auto">
          <a:xfrm>
            <a:off x="457200" y="3231582"/>
            <a:ext cx="8578850" cy="16375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宋体" panose="02010600030101010101" pitchFamily="2" charset="-122"/>
                <a:cs typeface="+mn-cs"/>
              </a:defRPr>
            </a:lvl1pPr>
            <a:lvl2pPr marL="719138" indent="-363538"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宋体" panose="02010600030101010101" pitchFamily="2" charset="-122"/>
              </a:defRPr>
            </a:lvl2pPr>
            <a:lvl3pPr marL="1074738" indent="-355600" algn="l" rtl="0" fontAlgn="base">
              <a:spcBef>
                <a:spcPct val="20000"/>
              </a:spcBef>
              <a:spcAft>
                <a:spcPct val="0"/>
              </a:spcAft>
              <a:buClr>
                <a:srgbClr val="FF6600"/>
              </a:buClr>
              <a:buSzPct val="65000"/>
              <a:buFont typeface="Wingdings" pitchFamily="2" charset="2"/>
              <a:buChar char="p"/>
              <a:defRPr sz="2800" b="1">
                <a:solidFill>
                  <a:schemeClr val="tx1"/>
                </a:solidFill>
                <a:latin typeface="+mn-lt"/>
                <a:ea typeface="楷体" panose="02010609060101010101" pitchFamily="49" charset="-122"/>
              </a:defRPr>
            </a:lvl3pPr>
            <a:lvl4pPr marL="1439863" indent="-365125"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宋体" panose="02010600030101010101" pitchFamily="2" charset="-122"/>
              </a:defRPr>
            </a:lvl4pPr>
            <a:lvl5pPr marL="1795463" indent="-355600"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9pPr>
          </a:lstStyle>
          <a:p>
            <a:pPr marL="447675" indent="-447675">
              <a:buClr>
                <a:srgbClr val="FF6600"/>
              </a:buClr>
              <a:buSzPct val="100000"/>
              <a:buFont typeface="Wingdings" panose="05000000000000000000" pitchFamily="2" charset="2"/>
              <a:buChar char="v"/>
            </a:pPr>
            <a:r>
              <a:rPr lang="en-US" altLang="zh-CN" kern="0" dirty="0"/>
              <a:t>Intel x86</a:t>
            </a:r>
            <a:r>
              <a:rPr lang="zh-CN" altLang="en-US" kern="0" dirty="0"/>
              <a:t>、</a:t>
            </a:r>
            <a:r>
              <a:rPr lang="en-US" altLang="zh-CN" kern="0" dirty="0"/>
              <a:t>RISC-V </a:t>
            </a:r>
            <a:r>
              <a:rPr lang="zh-CN" altLang="en-US" kern="0" dirty="0"/>
              <a:t>没有边界对齐限制。</a:t>
            </a:r>
            <a:endParaRPr lang="en-US" altLang="zh-CN" kern="0" dirty="0"/>
          </a:p>
          <a:p>
            <a:pPr marL="447675" indent="-447675">
              <a:buClr>
                <a:srgbClr val="FF6600"/>
              </a:buClr>
              <a:buSzPct val="100000"/>
              <a:buFont typeface="Wingdings" panose="05000000000000000000" pitchFamily="2" charset="2"/>
              <a:buChar char="v"/>
            </a:pPr>
            <a:r>
              <a:rPr lang="en-US" altLang="zh-CN" kern="0" dirty="0"/>
              <a:t>MIPS</a:t>
            </a:r>
            <a:r>
              <a:rPr lang="zh-CN" altLang="en-US" kern="0" dirty="0"/>
              <a:t>系统有对齐限制。</a:t>
            </a:r>
          </a:p>
          <a:p>
            <a:endParaRPr lang="zh-CN" altLang="en-US" kern="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2. </a:t>
            </a:r>
            <a:r>
              <a:rPr lang="zh-CN" altLang="en-US" dirty="0">
                <a:solidFill>
                  <a:srgbClr val="D60093"/>
                </a:solidFill>
              </a:rPr>
              <a:t>边界对齐</a:t>
            </a:r>
            <a:endParaRPr lang="zh-CN" altLang="en-US" dirty="0"/>
          </a:p>
        </p:txBody>
      </p:sp>
      <p:sp>
        <p:nvSpPr>
          <p:cNvPr id="3" name="内容占位符 2"/>
          <p:cNvSpPr>
            <a:spLocks noGrp="1"/>
          </p:cNvSpPr>
          <p:nvPr>
            <p:ph idx="1"/>
          </p:nvPr>
        </p:nvSpPr>
        <p:spPr>
          <a:xfrm>
            <a:off x="107950" y="549275"/>
            <a:ext cx="8928100" cy="1007517"/>
          </a:xfrm>
        </p:spPr>
        <p:txBody>
          <a:bodyPr/>
          <a:lstStyle/>
          <a:p>
            <a:pPr marL="0" indent="0">
              <a:buNone/>
            </a:pPr>
            <a:r>
              <a:rPr lang="zh-CN" altLang="en-US" dirty="0"/>
              <a:t>以小端模式存储数据</a:t>
            </a:r>
            <a:br>
              <a:rPr lang="en-US" altLang="zh-CN" dirty="0"/>
            </a:br>
            <a:r>
              <a:rPr lang="en-US" altLang="zh-CN" dirty="0">
                <a:solidFill>
                  <a:srgbClr val="FF0000"/>
                </a:solidFill>
              </a:rPr>
              <a:t>0807060504030201H</a:t>
            </a:r>
            <a:r>
              <a:rPr lang="zh-CN" altLang="en-US" dirty="0"/>
              <a:t>、</a:t>
            </a:r>
            <a:r>
              <a:rPr lang="en-US" altLang="zh-CN" dirty="0">
                <a:solidFill>
                  <a:srgbClr val="FF0000"/>
                </a:solidFill>
              </a:rPr>
              <a:t>04030201H</a:t>
            </a:r>
            <a:r>
              <a:rPr lang="zh-CN" altLang="en-US" dirty="0"/>
              <a:t>、</a:t>
            </a:r>
            <a:r>
              <a:rPr lang="en-US" altLang="zh-CN" dirty="0">
                <a:solidFill>
                  <a:srgbClr val="FF0000"/>
                </a:solidFill>
              </a:rPr>
              <a:t>0201H</a:t>
            </a:r>
            <a:r>
              <a:rPr lang="zh-CN" altLang="en-US" dirty="0"/>
              <a:t>、</a:t>
            </a:r>
            <a:r>
              <a:rPr lang="en-US" altLang="zh-CN" dirty="0">
                <a:solidFill>
                  <a:srgbClr val="FF0000"/>
                </a:solidFill>
              </a:rPr>
              <a:t>01H</a:t>
            </a:r>
            <a:r>
              <a:rPr lang="en-US" altLang="zh-CN" dirty="0"/>
              <a:t> </a:t>
            </a:r>
            <a:r>
              <a:rPr lang="zh-CN" altLang="en-US" dirty="0"/>
              <a:t>：</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21</a:t>
            </a:fld>
            <a:endParaRPr lang="en-US" altLang="zh-CN"/>
          </a:p>
        </p:txBody>
      </p:sp>
      <p:graphicFrame>
        <p:nvGraphicFramePr>
          <p:cNvPr id="13" name="表格 12">
            <a:extLst>
              <a:ext uri="{FF2B5EF4-FFF2-40B4-BE49-F238E27FC236}">
                <a16:creationId xmlns:a16="http://schemas.microsoft.com/office/drawing/2014/main" id="{FE23B54B-72C3-4E99-AADA-5A07B6DBEB91}"/>
              </a:ext>
            </a:extLst>
          </p:cNvPr>
          <p:cNvGraphicFramePr>
            <a:graphicFrameLocks noGrp="1"/>
          </p:cNvGraphicFramePr>
          <p:nvPr>
            <p:extLst>
              <p:ext uri="{D42A27DB-BD31-4B8C-83A1-F6EECF244321}">
                <p14:modId xmlns:p14="http://schemas.microsoft.com/office/powerpoint/2010/main" val="492265718"/>
              </p:ext>
            </p:extLst>
          </p:nvPr>
        </p:nvGraphicFramePr>
        <p:xfrm>
          <a:off x="1585181" y="1885454"/>
          <a:ext cx="5976661" cy="3729608"/>
        </p:xfrm>
        <a:graphic>
          <a:graphicData uri="http://schemas.openxmlformats.org/drawingml/2006/table">
            <a:tbl>
              <a:tblPr firstRow="1" bandRow="1"/>
              <a:tblGrid>
                <a:gridCol w="657312">
                  <a:extLst>
                    <a:ext uri="{9D8B030D-6E8A-4147-A177-3AD203B41FA5}">
                      <a16:colId xmlns:a16="http://schemas.microsoft.com/office/drawing/2014/main" val="20000"/>
                    </a:ext>
                  </a:extLst>
                </a:gridCol>
                <a:gridCol w="657312">
                  <a:extLst>
                    <a:ext uri="{9D8B030D-6E8A-4147-A177-3AD203B41FA5}">
                      <a16:colId xmlns:a16="http://schemas.microsoft.com/office/drawing/2014/main" val="20001"/>
                    </a:ext>
                  </a:extLst>
                </a:gridCol>
                <a:gridCol w="657312">
                  <a:extLst>
                    <a:ext uri="{9D8B030D-6E8A-4147-A177-3AD203B41FA5}">
                      <a16:colId xmlns:a16="http://schemas.microsoft.com/office/drawing/2014/main" val="20002"/>
                    </a:ext>
                  </a:extLst>
                </a:gridCol>
                <a:gridCol w="657312">
                  <a:extLst>
                    <a:ext uri="{9D8B030D-6E8A-4147-A177-3AD203B41FA5}">
                      <a16:colId xmlns:a16="http://schemas.microsoft.com/office/drawing/2014/main" val="20003"/>
                    </a:ext>
                  </a:extLst>
                </a:gridCol>
                <a:gridCol w="657312">
                  <a:extLst>
                    <a:ext uri="{9D8B030D-6E8A-4147-A177-3AD203B41FA5}">
                      <a16:colId xmlns:a16="http://schemas.microsoft.com/office/drawing/2014/main" val="20004"/>
                    </a:ext>
                  </a:extLst>
                </a:gridCol>
                <a:gridCol w="657312">
                  <a:extLst>
                    <a:ext uri="{9D8B030D-6E8A-4147-A177-3AD203B41FA5}">
                      <a16:colId xmlns:a16="http://schemas.microsoft.com/office/drawing/2014/main" val="20005"/>
                    </a:ext>
                  </a:extLst>
                </a:gridCol>
                <a:gridCol w="657312">
                  <a:extLst>
                    <a:ext uri="{9D8B030D-6E8A-4147-A177-3AD203B41FA5}">
                      <a16:colId xmlns:a16="http://schemas.microsoft.com/office/drawing/2014/main" val="20006"/>
                    </a:ext>
                  </a:extLst>
                </a:gridCol>
                <a:gridCol w="657312">
                  <a:extLst>
                    <a:ext uri="{9D8B030D-6E8A-4147-A177-3AD203B41FA5}">
                      <a16:colId xmlns:a16="http://schemas.microsoft.com/office/drawing/2014/main" val="20007"/>
                    </a:ext>
                  </a:extLst>
                </a:gridCol>
                <a:gridCol w="718165">
                  <a:extLst>
                    <a:ext uri="{9D8B030D-6E8A-4147-A177-3AD203B41FA5}">
                      <a16:colId xmlns:a16="http://schemas.microsoft.com/office/drawing/2014/main" val="20008"/>
                    </a:ext>
                  </a:extLst>
                </a:gridCol>
              </a:tblGrid>
              <a:tr h="529208">
                <a:tc gridSpan="8">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8</a:t>
                      </a:r>
                      <a:r>
                        <a:rPr lang="zh-CN" altLang="en-US" sz="2400" b="1" kern="1200">
                          <a:solidFill>
                            <a:schemeClr val="tx1"/>
                          </a:solidFill>
                          <a:latin typeface="+mn-lt"/>
                          <a:ea typeface="宋体" pitchFamily="2" charset="-122"/>
                          <a:cs typeface="+mn-cs"/>
                        </a:rPr>
                        <a:t>字节</a:t>
                      </a:r>
                    </a:p>
                  </a:txBody>
                  <a:tcPr marL="0" marR="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no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zh-CN" altLang="en-US" sz="2400" b="1" kern="1200" dirty="0">
                          <a:solidFill>
                            <a:schemeClr val="tx1"/>
                          </a:solidFill>
                          <a:latin typeface="+mn-lt"/>
                          <a:ea typeface="宋体" pitchFamily="2" charset="-122"/>
                          <a:cs typeface="+mn-cs"/>
                        </a:rPr>
                        <a:t>地址</a:t>
                      </a:r>
                    </a:p>
                  </a:txBody>
                  <a:tcPr marL="0" marR="0" anchor="ctr">
                    <a:lnL w="12700"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40</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01H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32</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02H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01H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24</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04H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03H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02H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01H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16</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08H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07H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06H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05H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04H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03H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02H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a:solidFill>
                            <a:schemeClr val="tx1"/>
                          </a:solidFill>
                          <a:latin typeface="+mn-lt"/>
                          <a:ea typeface="宋体" pitchFamily="2" charset="-122"/>
                          <a:cs typeface="+mn-cs"/>
                        </a:rPr>
                        <a:t>01H</a:t>
                      </a: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8</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gridSpan="9">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Times New Roman"/>
                          <a:ea typeface="宋体" pitchFamily="2" charset="-122"/>
                          <a:cs typeface="+mn-cs"/>
                        </a:rPr>
                        <a:t>64</a:t>
                      </a:r>
                      <a:r>
                        <a:rPr lang="zh-CN" altLang="en-US" sz="2400" b="1" kern="1200" dirty="0">
                          <a:solidFill>
                            <a:schemeClr val="tx1"/>
                          </a:solidFill>
                          <a:latin typeface="Times New Roman"/>
                          <a:ea typeface="宋体" pitchFamily="2" charset="-122"/>
                          <a:cs typeface="+mn-cs"/>
                        </a:rPr>
                        <a:t>位机 </a:t>
                      </a:r>
                      <a:r>
                        <a:rPr lang="zh-CN" altLang="en-US" sz="2400" b="1" dirty="0">
                          <a:latin typeface="+mn-lt"/>
                          <a:ea typeface="宋体" pitchFamily="2" charset="-122"/>
                        </a:rPr>
                        <a:t>边界</a:t>
                      </a:r>
                      <a:r>
                        <a:rPr lang="zh-CN" altLang="en-US" sz="2400" b="1" dirty="0">
                          <a:solidFill>
                            <a:srgbClr val="FF0000"/>
                          </a:solidFill>
                          <a:latin typeface="+mn-lt"/>
                          <a:ea typeface="宋体" pitchFamily="2" charset="-122"/>
                        </a:rPr>
                        <a:t>对齐</a:t>
                      </a:r>
                      <a:r>
                        <a:rPr lang="zh-CN" altLang="en-US" sz="2400" b="1" dirty="0">
                          <a:latin typeface="+mn-lt"/>
                          <a:ea typeface="宋体" pitchFamily="2" charset="-122"/>
                        </a:rPr>
                        <a:t> 的数据存储</a:t>
                      </a:r>
                    </a:p>
                  </a:txBody>
                  <a:tcPr marL="0" marR="0" anchor="ctr">
                    <a:lnL w="12700" cmpd="sng">
                      <a:noFill/>
                    </a:lnL>
                    <a:lnR w="12700" cmpd="sng">
                      <a:noFill/>
                    </a:lnR>
                    <a:lnT w="28575"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extLst>
                  <a:ext uri="{0D108BD9-81ED-4DB2-BD59-A6C34878D82A}">
                    <a16:rowId xmlns:a16="http://schemas.microsoft.com/office/drawing/2014/main" val="10007"/>
                  </a:ext>
                </a:extLst>
              </a:tr>
            </a:tbl>
          </a:graphicData>
        </a:graphic>
      </p:graphicFrame>
      <p:sp>
        <p:nvSpPr>
          <p:cNvPr id="14" name="矩形 13">
            <a:extLst>
              <a:ext uri="{FF2B5EF4-FFF2-40B4-BE49-F238E27FC236}">
                <a16:creationId xmlns:a16="http://schemas.microsoft.com/office/drawing/2014/main" id="{8CC79708-F7A2-4A4C-81AE-658490DA53C7}"/>
              </a:ext>
            </a:extLst>
          </p:cNvPr>
          <p:cNvSpPr/>
          <p:nvPr/>
        </p:nvSpPr>
        <p:spPr bwMode="auto">
          <a:xfrm>
            <a:off x="1619672" y="4293096"/>
            <a:ext cx="5181600" cy="361950"/>
          </a:xfrm>
          <a:prstGeom prst="rect">
            <a:avLst/>
          </a:prstGeom>
          <a:no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5" name="矩形 14">
            <a:extLst>
              <a:ext uri="{FF2B5EF4-FFF2-40B4-BE49-F238E27FC236}">
                <a16:creationId xmlns:a16="http://schemas.microsoft.com/office/drawing/2014/main" id="{6035DD15-9A02-4626-9FEC-D06E4E157B7F}"/>
              </a:ext>
            </a:extLst>
          </p:cNvPr>
          <p:cNvSpPr/>
          <p:nvPr/>
        </p:nvSpPr>
        <p:spPr bwMode="auto">
          <a:xfrm>
            <a:off x="4248572" y="3827610"/>
            <a:ext cx="2552700" cy="361950"/>
          </a:xfrm>
          <a:prstGeom prst="rect">
            <a:avLst/>
          </a:prstGeom>
          <a:noFill/>
          <a:ln w="28575" cap="flat" cmpd="sng" algn="ctr">
            <a:solidFill>
              <a:srgbClr val="FF00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6" name="矩形 15">
            <a:extLst>
              <a:ext uri="{FF2B5EF4-FFF2-40B4-BE49-F238E27FC236}">
                <a16:creationId xmlns:a16="http://schemas.microsoft.com/office/drawing/2014/main" id="{BCB9A334-CAD7-4423-93B8-03232C2E5112}"/>
              </a:ext>
            </a:extLst>
          </p:cNvPr>
          <p:cNvSpPr/>
          <p:nvPr/>
        </p:nvSpPr>
        <p:spPr bwMode="auto">
          <a:xfrm>
            <a:off x="1619672" y="3827610"/>
            <a:ext cx="2552700" cy="361950"/>
          </a:xfrm>
          <a:prstGeom prst="rect">
            <a:avLst/>
          </a:prstGeom>
          <a:noFill/>
          <a:ln w="28575" cap="flat" cmpd="sng" algn="ctr">
            <a:solidFill>
              <a:srgbClr val="FF00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7" name="矩形 16">
            <a:extLst>
              <a:ext uri="{FF2B5EF4-FFF2-40B4-BE49-F238E27FC236}">
                <a16:creationId xmlns:a16="http://schemas.microsoft.com/office/drawing/2014/main" id="{CD07093E-954D-4BEC-BBF2-F2ED352CE140}"/>
              </a:ext>
            </a:extLst>
          </p:cNvPr>
          <p:cNvSpPr/>
          <p:nvPr/>
        </p:nvSpPr>
        <p:spPr bwMode="auto">
          <a:xfrm>
            <a:off x="5569372" y="3374824"/>
            <a:ext cx="1223442" cy="361950"/>
          </a:xfrm>
          <a:prstGeom prst="rect">
            <a:avLst/>
          </a:prstGeom>
          <a:noFill/>
          <a:ln w="28575" cap="flat" cmpd="sng" algn="ctr">
            <a:solidFill>
              <a:srgbClr val="00CC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8" name="矩形 17">
            <a:extLst>
              <a:ext uri="{FF2B5EF4-FFF2-40B4-BE49-F238E27FC236}">
                <a16:creationId xmlns:a16="http://schemas.microsoft.com/office/drawing/2014/main" id="{DD58F0CC-EC8A-4BDA-8D4F-B41F5B5FCC29}"/>
              </a:ext>
            </a:extLst>
          </p:cNvPr>
          <p:cNvSpPr/>
          <p:nvPr/>
        </p:nvSpPr>
        <p:spPr bwMode="auto">
          <a:xfrm>
            <a:off x="4248572" y="3374824"/>
            <a:ext cx="1223442" cy="361950"/>
          </a:xfrm>
          <a:prstGeom prst="rect">
            <a:avLst/>
          </a:prstGeom>
          <a:noFill/>
          <a:ln w="28575" cap="flat" cmpd="sng" algn="ctr">
            <a:solidFill>
              <a:srgbClr val="00CC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19" name="矩形 18">
            <a:extLst>
              <a:ext uri="{FF2B5EF4-FFF2-40B4-BE49-F238E27FC236}">
                <a16:creationId xmlns:a16="http://schemas.microsoft.com/office/drawing/2014/main" id="{868E9C09-B066-4A16-BD30-E7386AC6B191}"/>
              </a:ext>
            </a:extLst>
          </p:cNvPr>
          <p:cNvSpPr/>
          <p:nvPr/>
        </p:nvSpPr>
        <p:spPr bwMode="auto">
          <a:xfrm>
            <a:off x="2940578" y="3374824"/>
            <a:ext cx="1223442" cy="361950"/>
          </a:xfrm>
          <a:prstGeom prst="rect">
            <a:avLst/>
          </a:prstGeom>
          <a:noFill/>
          <a:ln w="28575" cap="flat" cmpd="sng" algn="ctr">
            <a:solidFill>
              <a:srgbClr val="00CC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0" name="矩形 19">
            <a:extLst>
              <a:ext uri="{FF2B5EF4-FFF2-40B4-BE49-F238E27FC236}">
                <a16:creationId xmlns:a16="http://schemas.microsoft.com/office/drawing/2014/main" id="{29CFBB33-553D-48B6-95D4-C3A8ADFA7C3F}"/>
              </a:ext>
            </a:extLst>
          </p:cNvPr>
          <p:cNvSpPr/>
          <p:nvPr/>
        </p:nvSpPr>
        <p:spPr bwMode="auto">
          <a:xfrm>
            <a:off x="1619778" y="3374824"/>
            <a:ext cx="1223442" cy="361950"/>
          </a:xfrm>
          <a:prstGeom prst="rect">
            <a:avLst/>
          </a:prstGeom>
          <a:noFill/>
          <a:ln w="28575" cap="flat" cmpd="sng" algn="ctr">
            <a:solidFill>
              <a:srgbClr val="00CC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1" name="矩形 20">
            <a:extLst>
              <a:ext uri="{FF2B5EF4-FFF2-40B4-BE49-F238E27FC236}">
                <a16:creationId xmlns:a16="http://schemas.microsoft.com/office/drawing/2014/main" id="{460A0345-B4F0-4871-826E-86CD49EE0C69}"/>
              </a:ext>
            </a:extLst>
          </p:cNvPr>
          <p:cNvSpPr/>
          <p:nvPr/>
        </p:nvSpPr>
        <p:spPr bwMode="auto">
          <a:xfrm>
            <a:off x="6217072" y="2915688"/>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2" name="矩形 21">
            <a:extLst>
              <a:ext uri="{FF2B5EF4-FFF2-40B4-BE49-F238E27FC236}">
                <a16:creationId xmlns:a16="http://schemas.microsoft.com/office/drawing/2014/main" id="{6A074651-5654-4D85-BB68-742AEF5F6447}"/>
              </a:ext>
            </a:extLst>
          </p:cNvPr>
          <p:cNvSpPr/>
          <p:nvPr/>
        </p:nvSpPr>
        <p:spPr bwMode="auto">
          <a:xfrm>
            <a:off x="5560207"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3" name="矩形 22">
            <a:extLst>
              <a:ext uri="{FF2B5EF4-FFF2-40B4-BE49-F238E27FC236}">
                <a16:creationId xmlns:a16="http://schemas.microsoft.com/office/drawing/2014/main" id="{D4AE2031-AF05-4E4B-8102-735B333F4FF0}"/>
              </a:ext>
            </a:extLst>
          </p:cNvPr>
          <p:cNvSpPr/>
          <p:nvPr/>
        </p:nvSpPr>
        <p:spPr bwMode="auto">
          <a:xfrm>
            <a:off x="4899807"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4" name="矩形 23">
            <a:extLst>
              <a:ext uri="{FF2B5EF4-FFF2-40B4-BE49-F238E27FC236}">
                <a16:creationId xmlns:a16="http://schemas.microsoft.com/office/drawing/2014/main" id="{38C40C6E-69BE-4136-9CAF-45AF3D5B7BA3}"/>
              </a:ext>
            </a:extLst>
          </p:cNvPr>
          <p:cNvSpPr/>
          <p:nvPr/>
        </p:nvSpPr>
        <p:spPr bwMode="auto">
          <a:xfrm>
            <a:off x="4249661"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5" name="矩形 24">
            <a:extLst>
              <a:ext uri="{FF2B5EF4-FFF2-40B4-BE49-F238E27FC236}">
                <a16:creationId xmlns:a16="http://schemas.microsoft.com/office/drawing/2014/main" id="{2F515664-C602-470C-94EA-9F7ACF6389DA}"/>
              </a:ext>
            </a:extLst>
          </p:cNvPr>
          <p:cNvSpPr/>
          <p:nvPr/>
        </p:nvSpPr>
        <p:spPr bwMode="auto">
          <a:xfrm>
            <a:off x="3587507"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6" name="矩形 25">
            <a:extLst>
              <a:ext uri="{FF2B5EF4-FFF2-40B4-BE49-F238E27FC236}">
                <a16:creationId xmlns:a16="http://schemas.microsoft.com/office/drawing/2014/main" id="{BA8C1F61-233E-409A-9CE5-2008AA504374}"/>
              </a:ext>
            </a:extLst>
          </p:cNvPr>
          <p:cNvSpPr/>
          <p:nvPr/>
        </p:nvSpPr>
        <p:spPr bwMode="auto">
          <a:xfrm>
            <a:off x="2933457"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7" name="矩形 26">
            <a:extLst>
              <a:ext uri="{FF2B5EF4-FFF2-40B4-BE49-F238E27FC236}">
                <a16:creationId xmlns:a16="http://schemas.microsoft.com/office/drawing/2014/main" id="{80235F34-F7ED-4BAE-835B-E36AF4417CE5}"/>
              </a:ext>
            </a:extLst>
          </p:cNvPr>
          <p:cNvSpPr/>
          <p:nvPr/>
        </p:nvSpPr>
        <p:spPr bwMode="auto">
          <a:xfrm>
            <a:off x="2273426"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
        <p:nvSpPr>
          <p:cNvPr id="28" name="矩形 27">
            <a:extLst>
              <a:ext uri="{FF2B5EF4-FFF2-40B4-BE49-F238E27FC236}">
                <a16:creationId xmlns:a16="http://schemas.microsoft.com/office/drawing/2014/main" id="{52E691E5-B861-4E68-9CC6-88B85C0FED05}"/>
              </a:ext>
            </a:extLst>
          </p:cNvPr>
          <p:cNvSpPr/>
          <p:nvPr/>
        </p:nvSpPr>
        <p:spPr bwMode="auto">
          <a:xfrm>
            <a:off x="1622777" y="2915192"/>
            <a:ext cx="584200" cy="361950"/>
          </a:xfrm>
          <a:prstGeom prst="rect">
            <a:avLst/>
          </a:prstGeom>
          <a:noFill/>
          <a:ln w="28575"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pPr>
            <a:endParaRPr lang="zh-CN" altLang="en-US" sz="2800">
              <a:solidFill>
                <a:srgbClr val="000000"/>
              </a:solidFill>
              <a:ea typeface="宋体" pitchFamily="2" charset="-122"/>
            </a:endParaRPr>
          </a:p>
        </p:txBody>
      </p:sp>
    </p:spTree>
    <p:extLst>
      <p:ext uri="{BB962C8B-B14F-4D97-AF65-F5344CB8AC3E}">
        <p14:creationId xmlns:p14="http://schemas.microsoft.com/office/powerpoint/2010/main" val="28286910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2. </a:t>
            </a:r>
            <a:r>
              <a:rPr lang="zh-CN" altLang="en-US" dirty="0">
                <a:solidFill>
                  <a:srgbClr val="D60093"/>
                </a:solidFill>
              </a:rPr>
              <a:t>边界对齐</a:t>
            </a:r>
            <a:endParaRPr lang="zh-CN" altLang="en-US" dirty="0"/>
          </a:p>
        </p:txBody>
      </p:sp>
      <p:sp>
        <p:nvSpPr>
          <p:cNvPr id="3" name="内容占位符 2"/>
          <p:cNvSpPr>
            <a:spLocks noGrp="1"/>
          </p:cNvSpPr>
          <p:nvPr>
            <p:ph idx="1"/>
          </p:nvPr>
        </p:nvSpPr>
        <p:spPr>
          <a:xfrm>
            <a:off x="107950" y="549275"/>
            <a:ext cx="8928100" cy="1007517"/>
          </a:xfrm>
        </p:spPr>
        <p:txBody>
          <a:bodyPr/>
          <a:lstStyle/>
          <a:p>
            <a:pPr marL="0" indent="0">
              <a:buNone/>
            </a:pPr>
            <a:r>
              <a:rPr lang="zh-CN" altLang="en-US" dirty="0"/>
              <a:t>以小端模式存储数据</a:t>
            </a:r>
            <a:br>
              <a:rPr lang="en-US" altLang="zh-CN" dirty="0"/>
            </a:br>
            <a:r>
              <a:rPr lang="en-US" altLang="zh-CN" dirty="0">
                <a:solidFill>
                  <a:srgbClr val="FF0000"/>
                </a:solidFill>
              </a:rPr>
              <a:t>0807060504030201H</a:t>
            </a:r>
            <a:r>
              <a:rPr lang="zh-CN" altLang="en-US" dirty="0"/>
              <a:t>、</a:t>
            </a:r>
            <a:r>
              <a:rPr lang="en-US" altLang="zh-CN" dirty="0">
                <a:solidFill>
                  <a:srgbClr val="FF0000"/>
                </a:solidFill>
              </a:rPr>
              <a:t>04030201H</a:t>
            </a:r>
            <a:r>
              <a:rPr lang="zh-CN" altLang="en-US" dirty="0"/>
              <a:t>、</a:t>
            </a:r>
            <a:r>
              <a:rPr lang="en-US" altLang="zh-CN" dirty="0">
                <a:solidFill>
                  <a:srgbClr val="FF0000"/>
                </a:solidFill>
              </a:rPr>
              <a:t>0201H</a:t>
            </a:r>
            <a:r>
              <a:rPr lang="zh-CN" altLang="en-US" dirty="0"/>
              <a:t>、</a:t>
            </a:r>
            <a:r>
              <a:rPr lang="en-US" altLang="zh-CN" dirty="0">
                <a:solidFill>
                  <a:srgbClr val="FF0000"/>
                </a:solidFill>
              </a:rPr>
              <a:t>01H</a:t>
            </a:r>
            <a:r>
              <a:rPr lang="en-US" altLang="zh-CN" dirty="0"/>
              <a:t> </a:t>
            </a:r>
            <a:r>
              <a:rPr lang="zh-CN" altLang="en-US" dirty="0"/>
              <a:t>：</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22</a:t>
            </a:fld>
            <a:endParaRPr lang="en-US" altLang="zh-CN"/>
          </a:p>
        </p:txBody>
      </p:sp>
      <p:graphicFrame>
        <p:nvGraphicFramePr>
          <p:cNvPr id="29" name="表格 28">
            <a:extLst>
              <a:ext uri="{FF2B5EF4-FFF2-40B4-BE49-F238E27FC236}">
                <a16:creationId xmlns:a16="http://schemas.microsoft.com/office/drawing/2014/main" id="{4D79C2A4-A990-4FB8-AB0F-FECD14ED6861}"/>
              </a:ext>
            </a:extLst>
          </p:cNvPr>
          <p:cNvGraphicFramePr>
            <a:graphicFrameLocks noGrp="1"/>
          </p:cNvGraphicFramePr>
          <p:nvPr>
            <p:extLst>
              <p:ext uri="{D42A27DB-BD31-4B8C-83A1-F6EECF244321}">
                <p14:modId xmlns:p14="http://schemas.microsoft.com/office/powerpoint/2010/main" val="2991068646"/>
              </p:ext>
            </p:extLst>
          </p:nvPr>
        </p:nvGraphicFramePr>
        <p:xfrm>
          <a:off x="1587437" y="1889649"/>
          <a:ext cx="5924260" cy="3729608"/>
        </p:xfrm>
        <a:graphic>
          <a:graphicData uri="http://schemas.openxmlformats.org/drawingml/2006/table">
            <a:tbl>
              <a:tblPr firstRow="1" bandRow="1"/>
              <a:tblGrid>
                <a:gridCol w="657312">
                  <a:extLst>
                    <a:ext uri="{9D8B030D-6E8A-4147-A177-3AD203B41FA5}">
                      <a16:colId xmlns:a16="http://schemas.microsoft.com/office/drawing/2014/main" val="20000"/>
                    </a:ext>
                  </a:extLst>
                </a:gridCol>
                <a:gridCol w="657312">
                  <a:extLst>
                    <a:ext uri="{9D8B030D-6E8A-4147-A177-3AD203B41FA5}">
                      <a16:colId xmlns:a16="http://schemas.microsoft.com/office/drawing/2014/main" val="20001"/>
                    </a:ext>
                  </a:extLst>
                </a:gridCol>
                <a:gridCol w="657312">
                  <a:extLst>
                    <a:ext uri="{9D8B030D-6E8A-4147-A177-3AD203B41FA5}">
                      <a16:colId xmlns:a16="http://schemas.microsoft.com/office/drawing/2014/main" val="20002"/>
                    </a:ext>
                  </a:extLst>
                </a:gridCol>
                <a:gridCol w="657312">
                  <a:extLst>
                    <a:ext uri="{9D8B030D-6E8A-4147-A177-3AD203B41FA5}">
                      <a16:colId xmlns:a16="http://schemas.microsoft.com/office/drawing/2014/main" val="20003"/>
                    </a:ext>
                  </a:extLst>
                </a:gridCol>
                <a:gridCol w="657312">
                  <a:extLst>
                    <a:ext uri="{9D8B030D-6E8A-4147-A177-3AD203B41FA5}">
                      <a16:colId xmlns:a16="http://schemas.microsoft.com/office/drawing/2014/main" val="20004"/>
                    </a:ext>
                  </a:extLst>
                </a:gridCol>
                <a:gridCol w="657312">
                  <a:extLst>
                    <a:ext uri="{9D8B030D-6E8A-4147-A177-3AD203B41FA5}">
                      <a16:colId xmlns:a16="http://schemas.microsoft.com/office/drawing/2014/main" val="20005"/>
                    </a:ext>
                  </a:extLst>
                </a:gridCol>
                <a:gridCol w="657312">
                  <a:extLst>
                    <a:ext uri="{9D8B030D-6E8A-4147-A177-3AD203B41FA5}">
                      <a16:colId xmlns:a16="http://schemas.microsoft.com/office/drawing/2014/main" val="20006"/>
                    </a:ext>
                  </a:extLst>
                </a:gridCol>
                <a:gridCol w="675004">
                  <a:extLst>
                    <a:ext uri="{9D8B030D-6E8A-4147-A177-3AD203B41FA5}">
                      <a16:colId xmlns:a16="http://schemas.microsoft.com/office/drawing/2014/main" val="20007"/>
                    </a:ext>
                  </a:extLst>
                </a:gridCol>
                <a:gridCol w="648072">
                  <a:extLst>
                    <a:ext uri="{9D8B030D-6E8A-4147-A177-3AD203B41FA5}">
                      <a16:colId xmlns:a16="http://schemas.microsoft.com/office/drawing/2014/main" val="20008"/>
                    </a:ext>
                  </a:extLst>
                </a:gridCol>
              </a:tblGrid>
              <a:tr h="529208">
                <a:tc gridSpan="8">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8</a:t>
                      </a:r>
                      <a:r>
                        <a:rPr lang="zh-CN" altLang="en-US" sz="2400" b="1" kern="1200" dirty="0">
                          <a:solidFill>
                            <a:schemeClr val="tx1"/>
                          </a:solidFill>
                          <a:latin typeface="+mn-lt"/>
                          <a:ea typeface="宋体" pitchFamily="2" charset="-122"/>
                          <a:cs typeface="+mn-cs"/>
                        </a:rPr>
                        <a:t>字节</a:t>
                      </a:r>
                    </a:p>
                  </a:txBody>
                  <a:tcPr marL="0" marR="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noFill/>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hMerge="1">
                  <a:txBody>
                    <a:bodyPr/>
                    <a:lstStyle/>
                    <a:p>
                      <a:pPr algn="ctr"/>
                      <a:endParaRPr lang="zh-CN" altLang="en-US" sz="2000" b="1" kern="1200">
                        <a:solidFill>
                          <a:schemeClr val="tx1"/>
                        </a:solidFill>
                        <a:latin typeface="+mn-lt"/>
                        <a:ea typeface="宋体" pitchFamily="2" charset="-122"/>
                        <a:cs typeface="+mn-cs"/>
                      </a:endParaRPr>
                    </a:p>
                  </a:txBody>
                  <a:tcPr anchor="ct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zh-CN" altLang="en-US" sz="2400" b="1" kern="1200" dirty="0">
                          <a:solidFill>
                            <a:schemeClr val="tx1"/>
                          </a:solidFill>
                          <a:latin typeface="+mn-lt"/>
                          <a:ea typeface="宋体" pitchFamily="2" charset="-122"/>
                          <a:cs typeface="+mn-cs"/>
                        </a:rPr>
                        <a:t>地址</a:t>
                      </a:r>
                    </a:p>
                  </a:txBody>
                  <a:tcPr marL="0" marR="0" anchor="ctr">
                    <a:lnL w="12700"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40</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32</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02H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01H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24</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04H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03H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02H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01H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16</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08H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07H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06H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05H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8</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04H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03H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02H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01H</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endParaRPr lang="zh-CN" altLang="en-US" sz="2400" b="1" kern="120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kern="1200" dirty="0">
                          <a:solidFill>
                            <a:schemeClr val="tx1"/>
                          </a:solidFill>
                          <a:latin typeface="+mn-lt"/>
                          <a:ea typeface="宋体" pitchFamily="2" charset="-122"/>
                          <a:cs typeface="+mn-cs"/>
                        </a:rPr>
                        <a:t>0</a:t>
                      </a:r>
                      <a:endParaRPr lang="zh-CN" altLang="en-US" sz="2400" b="1" kern="1200" dirty="0">
                        <a:solidFill>
                          <a:schemeClr val="tx1"/>
                        </a:solidFill>
                        <a:latin typeface="+mn-lt"/>
                        <a:ea typeface="宋体" pitchFamily="2" charset="-122"/>
                        <a:cs typeface="+mn-cs"/>
                      </a:endParaRPr>
                    </a:p>
                  </a:txBody>
                  <a:tcPr marL="0" marR="0" anchor="ctr">
                    <a:lnL w="28575" cap="flat" cmpd="sng" algn="ctr">
                      <a:solidFill>
                        <a:srgbClr val="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gridSpan="9">
                  <a:txBody>
                    <a:bodyPr/>
                    <a:lstStyle>
                      <a:lvl1pPr marL="0" algn="l" defTabSz="914400" rtl="0" eaLnBrk="1" latinLnBrk="0" hangingPunct="1">
                        <a:defRPr sz="1800" kern="1200">
                          <a:solidFill>
                            <a:schemeClr val="tx1"/>
                          </a:solidFill>
                          <a:latin typeface="Times New Roman"/>
                          <a:ea typeface="楷体_GB2312"/>
                        </a:defRPr>
                      </a:lvl1pPr>
                      <a:lvl2pPr marL="457200" algn="l" defTabSz="914400" rtl="0" eaLnBrk="1" latinLnBrk="0" hangingPunct="1">
                        <a:defRPr sz="1800" kern="1200">
                          <a:solidFill>
                            <a:schemeClr val="tx1"/>
                          </a:solidFill>
                          <a:latin typeface="Times New Roman"/>
                          <a:ea typeface="楷体_GB2312"/>
                        </a:defRPr>
                      </a:lvl2pPr>
                      <a:lvl3pPr marL="914400" algn="l" defTabSz="914400" rtl="0" eaLnBrk="1" latinLnBrk="0" hangingPunct="1">
                        <a:defRPr sz="1800" kern="1200">
                          <a:solidFill>
                            <a:schemeClr val="tx1"/>
                          </a:solidFill>
                          <a:latin typeface="Times New Roman"/>
                          <a:ea typeface="楷体_GB2312"/>
                        </a:defRPr>
                      </a:lvl3pPr>
                      <a:lvl4pPr marL="1371600" algn="l" defTabSz="914400" rtl="0" eaLnBrk="1" latinLnBrk="0" hangingPunct="1">
                        <a:defRPr sz="1800" kern="1200">
                          <a:solidFill>
                            <a:schemeClr val="tx1"/>
                          </a:solidFill>
                          <a:latin typeface="Times New Roman"/>
                          <a:ea typeface="楷体_GB2312"/>
                        </a:defRPr>
                      </a:lvl4pPr>
                      <a:lvl5pPr marL="1828800" algn="l" defTabSz="914400" rtl="0" eaLnBrk="1" latinLnBrk="0" hangingPunct="1">
                        <a:defRPr sz="1800" kern="1200">
                          <a:solidFill>
                            <a:schemeClr val="tx1"/>
                          </a:solidFill>
                          <a:latin typeface="Times New Roman"/>
                          <a:ea typeface="楷体_GB2312"/>
                        </a:defRPr>
                      </a:lvl5pPr>
                      <a:lvl6pPr marL="2286000" algn="l" defTabSz="914400" rtl="0" eaLnBrk="1" latinLnBrk="0" hangingPunct="1">
                        <a:defRPr sz="1800" kern="1200">
                          <a:solidFill>
                            <a:schemeClr val="tx1"/>
                          </a:solidFill>
                          <a:latin typeface="Times New Roman"/>
                          <a:ea typeface="楷体_GB2312"/>
                        </a:defRPr>
                      </a:lvl6pPr>
                      <a:lvl7pPr marL="2743200" algn="l" defTabSz="914400" rtl="0" eaLnBrk="1" latinLnBrk="0" hangingPunct="1">
                        <a:defRPr sz="1800" kern="1200">
                          <a:solidFill>
                            <a:schemeClr val="tx1"/>
                          </a:solidFill>
                          <a:latin typeface="Times New Roman"/>
                          <a:ea typeface="楷体_GB2312"/>
                        </a:defRPr>
                      </a:lvl7pPr>
                      <a:lvl8pPr marL="3200400" algn="l" defTabSz="914400" rtl="0" eaLnBrk="1" latinLnBrk="0" hangingPunct="1">
                        <a:defRPr sz="1800" kern="1200">
                          <a:solidFill>
                            <a:schemeClr val="tx1"/>
                          </a:solidFill>
                          <a:latin typeface="Times New Roman"/>
                          <a:ea typeface="楷体_GB2312"/>
                        </a:defRPr>
                      </a:lvl8pPr>
                      <a:lvl9pPr marL="3657600" algn="l" defTabSz="914400" rtl="0" eaLnBrk="1" latinLnBrk="0" hangingPunct="1">
                        <a:defRPr sz="1800" kern="1200">
                          <a:solidFill>
                            <a:schemeClr val="tx1"/>
                          </a:solidFill>
                          <a:latin typeface="Times New Roman"/>
                          <a:ea typeface="楷体_GB2312"/>
                        </a:defRPr>
                      </a:lvl9pPr>
                    </a:lstStyle>
                    <a:p>
                      <a:pPr algn="ctr"/>
                      <a:r>
                        <a:rPr lang="en-US" altLang="zh-CN" sz="2400" b="1" dirty="0">
                          <a:latin typeface="+mn-lt"/>
                          <a:ea typeface="宋体" pitchFamily="2" charset="-122"/>
                        </a:rPr>
                        <a:t>64</a:t>
                      </a:r>
                      <a:r>
                        <a:rPr lang="zh-CN" altLang="en-US" sz="2400" b="1" dirty="0">
                          <a:latin typeface="+mn-lt"/>
                          <a:ea typeface="宋体" pitchFamily="2" charset="-122"/>
                        </a:rPr>
                        <a:t>位机 边界</a:t>
                      </a:r>
                      <a:r>
                        <a:rPr lang="zh-CN" altLang="en-US" sz="2400" b="1" dirty="0">
                          <a:solidFill>
                            <a:srgbClr val="FF0000"/>
                          </a:solidFill>
                          <a:latin typeface="+mn-lt"/>
                          <a:ea typeface="宋体" pitchFamily="2" charset="-122"/>
                        </a:rPr>
                        <a:t>未对齐</a:t>
                      </a:r>
                      <a:r>
                        <a:rPr lang="zh-CN" altLang="en-US" sz="2400" b="1" dirty="0">
                          <a:latin typeface="+mn-lt"/>
                          <a:ea typeface="宋体" pitchFamily="2" charset="-122"/>
                        </a:rPr>
                        <a:t> 的数据存储</a:t>
                      </a:r>
                    </a:p>
                  </a:txBody>
                  <a:tcPr marL="0" marR="0" anchor="ctr">
                    <a:lnL w="12700" cmpd="sng">
                      <a:noFill/>
                    </a:lnL>
                    <a:lnR w="12700" cmpd="sng">
                      <a:noFill/>
                    </a:lnR>
                    <a:lnT w="28575"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tc hMerge="1">
                  <a:txBody>
                    <a:bodyPr/>
                    <a:lstStyle/>
                    <a:p>
                      <a:pPr algn="ctr"/>
                      <a:endParaRPr lang="zh-CN" altLang="en-US"/>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966518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3. </a:t>
            </a:r>
            <a:r>
              <a:rPr lang="zh-CN" altLang="en-US" dirty="0">
                <a:solidFill>
                  <a:srgbClr val="D60093"/>
                </a:solidFill>
              </a:rPr>
              <a:t>堆栈（</a:t>
            </a:r>
            <a:r>
              <a:rPr lang="en-US" altLang="zh-CN" dirty="0">
                <a:solidFill>
                  <a:srgbClr val="D60093"/>
                </a:solidFill>
              </a:rPr>
              <a:t>Stack</a:t>
            </a:r>
            <a:r>
              <a:rPr lang="zh-CN" altLang="en-US" dirty="0">
                <a:solidFill>
                  <a:srgbClr val="D60093"/>
                </a:solidFill>
              </a:rPr>
              <a:t>）</a:t>
            </a:r>
            <a:endParaRPr lang="zh-CN" altLang="en-US" dirty="0"/>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23</a:t>
            </a:fld>
            <a:endParaRPr lang="en-US" altLang="zh-CN"/>
          </a:p>
        </p:txBody>
      </p:sp>
      <p:sp>
        <p:nvSpPr>
          <p:cNvPr id="5" name="Rectangle 3"/>
          <p:cNvSpPr txBox="1">
            <a:spLocks noChangeArrowheads="1"/>
          </p:cNvSpPr>
          <p:nvPr/>
        </p:nvSpPr>
        <p:spPr bwMode="auto">
          <a:xfrm>
            <a:off x="395288" y="622300"/>
            <a:ext cx="8569325" cy="6046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堆栈（</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Stack</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）：后入先出，</a:t>
            </a:r>
            <a:r>
              <a:rPr kumimoji="0" lang="en-US" altLang="zh-CN"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L</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ast </a:t>
            </a:r>
            <a:r>
              <a:rPr kumimoji="0" lang="en-US" altLang="zh-CN"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I</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n </a:t>
            </a:r>
            <a:r>
              <a:rPr kumimoji="0" lang="en-US" altLang="zh-CN"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F</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irst </a:t>
            </a:r>
            <a:r>
              <a:rPr kumimoji="0" lang="en-US" altLang="zh-CN"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O</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ut</a:t>
            </a:r>
          </a:p>
          <a:p>
            <a:pPr marL="801688" marR="0" lvl="1" indent="-279400" algn="l" defTabSz="914400" rtl="0" eaLnBrk="1" fontAlgn="base" latinLnBrk="0" hangingPunct="1">
              <a:lnSpc>
                <a:spcPct val="100000"/>
              </a:lnSpc>
              <a:spcBef>
                <a:spcPct val="50000"/>
              </a:spcBef>
              <a:spcAft>
                <a:spcPct val="0"/>
              </a:spcAft>
              <a:buClr>
                <a:srgbClr val="006600"/>
              </a:buClr>
              <a:buSzPct val="75000"/>
              <a:buFont typeface="Wingdings" pitchFamily="2" charset="2"/>
              <a:buChar char="l"/>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PUSH</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POP</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指令</a:t>
            </a:r>
          </a:p>
          <a:p>
            <a:pPr marL="801688" marR="0" lvl="1" indent="-279400" algn="l" defTabSz="914400" rtl="0" eaLnBrk="1" fontAlgn="base" latinLnBrk="0" hangingPunct="1">
              <a:lnSpc>
                <a:spcPct val="100000"/>
              </a:lnSpc>
              <a:spcBef>
                <a:spcPct val="10000"/>
              </a:spcBef>
              <a:spcAft>
                <a:spcPct val="0"/>
              </a:spcAft>
              <a:buClr>
                <a:srgbClr val="006600"/>
              </a:buClr>
              <a:buSzPct val="75000"/>
              <a:buFont typeface="Wingdings" pitchFamily="2" charset="2"/>
              <a:buChar char="l"/>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隐含寻址</a:t>
            </a:r>
          </a:p>
          <a:p>
            <a:pPr marL="801688" marR="0" lvl="1" indent="-279400" algn="l" defTabSz="914400" rtl="0" eaLnBrk="1" fontAlgn="base" latinLnBrk="0" hangingPunct="1">
              <a:lnSpc>
                <a:spcPct val="100000"/>
              </a:lnSpc>
              <a:spcBef>
                <a:spcPct val="10000"/>
              </a:spcBef>
              <a:spcAft>
                <a:spcPct val="0"/>
              </a:spcAft>
              <a:buClr>
                <a:srgbClr val="006600"/>
              </a:buClr>
              <a:buSzPct val="75000"/>
              <a:buFont typeface="Wingdings" pitchFamily="2" charset="2"/>
              <a:buChar char="l"/>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管理堆栈：三个地址寄存器</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堆栈指针（</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Stack Pointer</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堆栈基址（</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Stack Base</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堆栈界限（</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Stack Limit</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a:t>
            </a:r>
          </a:p>
          <a:p>
            <a:pPr marL="801688" marR="0" lvl="1" indent="-279400" algn="l" defTabSz="914400" rtl="0" eaLnBrk="1" fontAlgn="base" latinLnBrk="0" hangingPunct="1">
              <a:lnSpc>
                <a:spcPct val="100000"/>
              </a:lnSpc>
              <a:spcBef>
                <a:spcPct val="10000"/>
              </a:spcBef>
              <a:spcAft>
                <a:spcPct val="0"/>
              </a:spcAft>
              <a:buClr>
                <a:srgbClr val="006600"/>
              </a:buClr>
              <a:buSzPct val="75000"/>
              <a:buFont typeface="Wingdings" pitchFamily="2" charset="2"/>
              <a:buChar char="l"/>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堆栈的典型应用：</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表达式的解析</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rPr>
              <a:t>程序的递归嵌套</a:t>
            </a:r>
          </a:p>
          <a:p>
            <a:pPr marL="1339850" marR="0" lvl="2" indent="-358775" algn="l" defTabSz="914400" rtl="0" eaLnBrk="1" fontAlgn="base" latinLnBrk="0" hangingPunct="1">
              <a:lnSpc>
                <a:spcPct val="100000"/>
              </a:lnSpc>
              <a:spcBef>
                <a:spcPct val="10000"/>
              </a:spcBef>
              <a:spcAft>
                <a:spcPct val="0"/>
              </a:spcAft>
              <a:buClr>
                <a:srgbClr val="FF6600"/>
              </a:buClr>
              <a:buSzPct val="65000"/>
              <a:buFont typeface="Wingdings" pitchFamily="2" charset="2"/>
              <a:buChar char="p"/>
              <a:tabLst/>
              <a:defRPr/>
            </a:pPr>
            <a:r>
              <a:rPr kumimoji="0" lang="en-US" altLang="zh-CN" sz="2800" b="1" i="0" u="none" strike="noStrike" kern="0" cap="none" spc="0" normalizeH="0" baseline="0" noProof="0" dirty="0">
                <a:ln>
                  <a:noFill/>
                </a:ln>
                <a:solidFill>
                  <a:schemeClr val="tx1"/>
                </a:solidFill>
                <a:effectLst/>
                <a:uLnTx/>
                <a:uFillTx/>
                <a:latin typeface="宋体"/>
                <a:ea typeface="宋体"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rPr>
              <a:t> </a:t>
            </a:r>
          </a:p>
        </p:txBody>
      </p:sp>
      <p:sp>
        <p:nvSpPr>
          <p:cNvPr id="6" name="Text Box 7"/>
          <p:cNvSpPr txBox="1">
            <a:spLocks noChangeArrowheads="1"/>
          </p:cNvSpPr>
          <p:nvPr/>
        </p:nvSpPr>
        <p:spPr bwMode="auto">
          <a:xfrm>
            <a:off x="4718050" y="4581525"/>
            <a:ext cx="4175125" cy="1552575"/>
          </a:xfrm>
          <a:prstGeom prst="rect">
            <a:avLst/>
          </a:prstGeom>
          <a:noFill/>
          <a:ln w="28575" algn="ctr">
            <a:noFill/>
            <a:miter lim="800000"/>
            <a:headEnd/>
            <a:tailEnd type="none" w="med" len="lg"/>
          </a:ln>
          <a:effectLst/>
        </p:spPr>
        <p:txBody>
          <a:bodyPr>
            <a:spAutoFit/>
          </a:bodyPr>
          <a:lstStyle/>
          <a:p>
            <a:pPr marL="355600" indent="-355600" algn="l">
              <a:buClr>
                <a:srgbClr val="FF6600"/>
              </a:buClr>
              <a:buSzPct val="75000"/>
              <a:buFont typeface="Wingdings" pitchFamily="2" charset="2"/>
              <a:buChar char="u"/>
            </a:pPr>
            <a:r>
              <a:rPr lang="zh-CN" altLang="en-US"/>
              <a:t>作为</a:t>
            </a:r>
            <a:r>
              <a:rPr lang="zh-CN" altLang="en-US">
                <a:solidFill>
                  <a:srgbClr val="FF0000"/>
                </a:solidFill>
              </a:rPr>
              <a:t>临时存储区域</a:t>
            </a:r>
            <a:endParaRPr lang="zh-CN" altLang="en-US"/>
          </a:p>
          <a:p>
            <a:pPr marL="355600" indent="-355600" algn="l">
              <a:buClr>
                <a:srgbClr val="FF6600"/>
              </a:buClr>
              <a:buSzPct val="75000"/>
              <a:buFont typeface="Wingdings" pitchFamily="2" charset="2"/>
              <a:buChar char="u"/>
            </a:pPr>
            <a:r>
              <a:rPr lang="en-US" altLang="zh-CN"/>
              <a:t>CALL</a:t>
            </a:r>
            <a:r>
              <a:rPr lang="zh-CN" altLang="en-US"/>
              <a:t>指令，保存</a:t>
            </a:r>
            <a:r>
              <a:rPr lang="zh-CN" altLang="en-US">
                <a:solidFill>
                  <a:srgbClr val="FF0000"/>
                </a:solidFill>
              </a:rPr>
              <a:t>返回地址</a:t>
            </a:r>
            <a:endParaRPr lang="zh-CN" altLang="en-US"/>
          </a:p>
          <a:p>
            <a:pPr marL="355600" indent="-355600" algn="l">
              <a:buClr>
                <a:srgbClr val="FF6600"/>
              </a:buClr>
              <a:buSzPct val="75000"/>
              <a:buFont typeface="Wingdings" pitchFamily="2" charset="2"/>
              <a:buChar char="u"/>
            </a:pPr>
            <a:r>
              <a:rPr lang="zh-CN" altLang="en-US"/>
              <a:t>调用过程时，传递</a:t>
            </a:r>
            <a:r>
              <a:rPr lang="zh-CN" altLang="en-US">
                <a:solidFill>
                  <a:srgbClr val="FF0000"/>
                </a:solidFill>
              </a:rPr>
              <a:t>参数</a:t>
            </a:r>
            <a:endParaRPr lang="zh-CN" altLang="en-US"/>
          </a:p>
          <a:p>
            <a:pPr marL="355600" indent="-355600" algn="l">
              <a:buClr>
                <a:srgbClr val="FF6600"/>
              </a:buClr>
              <a:buSzPct val="75000"/>
              <a:buFont typeface="Wingdings" pitchFamily="2" charset="2"/>
              <a:buChar char="u"/>
            </a:pPr>
            <a:r>
              <a:rPr lang="zh-CN" altLang="en-US"/>
              <a:t>过程内的</a:t>
            </a:r>
            <a:r>
              <a:rPr lang="zh-CN" altLang="en-US">
                <a:solidFill>
                  <a:srgbClr val="FF0000"/>
                </a:solidFill>
              </a:rPr>
              <a:t>局部变量</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3. </a:t>
            </a:r>
            <a:r>
              <a:rPr lang="zh-CN" altLang="en-US" dirty="0">
                <a:solidFill>
                  <a:srgbClr val="D60093"/>
                </a:solidFill>
              </a:rPr>
              <a:t>堆栈（</a:t>
            </a:r>
            <a:r>
              <a:rPr lang="en-US" altLang="zh-CN" dirty="0">
                <a:solidFill>
                  <a:srgbClr val="D60093"/>
                </a:solidFill>
              </a:rPr>
              <a:t>Stack</a:t>
            </a:r>
            <a:r>
              <a:rPr lang="zh-CN" altLang="en-US" dirty="0">
                <a:solidFill>
                  <a:srgbClr val="D60093"/>
                </a:solidFill>
              </a:rPr>
              <a:t>）</a:t>
            </a:r>
            <a:endParaRPr lang="zh-CN" altLang="en-US" dirty="0"/>
          </a:p>
        </p:txBody>
      </p:sp>
      <p:sp>
        <p:nvSpPr>
          <p:cNvPr id="3" name="内容占位符 2"/>
          <p:cNvSpPr>
            <a:spLocks noGrp="1"/>
          </p:cNvSpPr>
          <p:nvPr>
            <p:ph idx="1"/>
          </p:nvPr>
        </p:nvSpPr>
        <p:spPr>
          <a:xfrm>
            <a:off x="395536" y="549275"/>
            <a:ext cx="8578850" cy="575469"/>
          </a:xfrm>
        </p:spPr>
        <p:txBody>
          <a:bodyPr/>
          <a:lstStyle/>
          <a:p>
            <a:pPr marL="0" indent="0">
              <a:buNone/>
            </a:pPr>
            <a:r>
              <a:rPr lang="zh-CN" altLang="en-US"/>
              <a:t>堆栈的基本操作</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24</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1785026006"/>
              </p:ext>
            </p:extLst>
          </p:nvPr>
        </p:nvGraphicFramePr>
        <p:xfrm>
          <a:off x="539552" y="1462112"/>
          <a:ext cx="2687960" cy="4487168"/>
        </p:xfrm>
        <a:graphic>
          <a:graphicData uri="http://schemas.openxmlformats.org/drawingml/2006/table">
            <a:tbl>
              <a:tblPr firstRow="1" bandRow="1">
                <a:tableStyleId>{5940675A-B579-460E-94D1-54222C63F5DA}</a:tableStyleId>
              </a:tblPr>
              <a:tblGrid>
                <a:gridCol w="887760">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70840">
                <a:tc gridSpan="3">
                  <a:txBody>
                    <a:bodyPr/>
                    <a:lstStyle/>
                    <a:p>
                      <a:pPr algn="ctr"/>
                      <a:r>
                        <a:rPr lang="zh-CN" altLang="en-US" sz="2400" b="1" dirty="0">
                          <a:latin typeface="+mn-lt"/>
                          <a:ea typeface="宋体" pitchFamily="2" charset="-122"/>
                        </a:rPr>
                        <a:t>相对地址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zh-CN" altLang="en-US" sz="2400"/>
                    </a:p>
                  </a:txBody>
                  <a:tcPr anchor="ctr"/>
                </a:tc>
                <a:tc hMerge="1">
                  <a:txBody>
                    <a:bodyPr/>
                    <a:lstStyle/>
                    <a:p>
                      <a:pPr algn="ctr"/>
                      <a:endParaRPr lang="zh-CN" altLang="en-US" sz="2400"/>
                    </a:p>
                  </a:txBody>
                  <a:tcPr anchor="ctr"/>
                </a:tc>
                <a:extLst>
                  <a:ext uri="{0D108BD9-81ED-4DB2-BD59-A6C34878D82A}">
                    <a16:rowId xmlns:a16="http://schemas.microsoft.com/office/drawing/2014/main" val="10000"/>
                  </a:ext>
                </a:extLst>
              </a:tr>
              <a:tr h="206648">
                <a:tc>
                  <a:txBody>
                    <a:bodyPr/>
                    <a:lstStyle/>
                    <a:p>
                      <a:pPr algn="l"/>
                      <a:r>
                        <a:rPr lang="en-US" altLang="zh-CN" sz="2400" b="1">
                          <a:latin typeface="+mn-lt"/>
                          <a:ea typeface="宋体" pitchFamily="2" charset="-122"/>
                        </a:rPr>
                        <a:t>SL</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29568">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宋体" pitchFamily="2" charset="-122"/>
                          <a:ea typeface="宋体" pitchFamily="2" charset="-122"/>
                        </a:rPr>
                        <a:t>…</a:t>
                      </a:r>
                      <a:endParaRPr lang="zh-CN" altLang="en-US" sz="2400" b="1">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l"/>
                      <a:r>
                        <a:rPr lang="en-US" altLang="zh-CN" sz="2400" b="1">
                          <a:latin typeface="+mn-lt"/>
                          <a:ea typeface="宋体" pitchFamily="2" charset="-122"/>
                        </a:rPr>
                        <a:t>SP</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E</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33"/>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D</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C</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B</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algn="l"/>
                      <a:r>
                        <a:rPr lang="en-US" altLang="zh-CN" sz="2400" b="1">
                          <a:latin typeface="+mn-lt"/>
                          <a:ea typeface="宋体" pitchFamily="2" charset="-122"/>
                        </a:rPr>
                        <a:t>SB</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A</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m</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cxnSp>
        <p:nvCxnSpPr>
          <p:cNvPr id="7" name="直接箭头连接符 6"/>
          <p:cNvCxnSpPr/>
          <p:nvPr/>
        </p:nvCxnSpPr>
        <p:spPr bwMode="auto">
          <a:xfrm>
            <a:off x="1043608" y="2143366"/>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0" name="直接箭头连接符 9"/>
          <p:cNvCxnSpPr/>
          <p:nvPr/>
        </p:nvCxnSpPr>
        <p:spPr bwMode="auto">
          <a:xfrm>
            <a:off x="1043608" y="3903088"/>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1" name="直接箭头连接符 10"/>
          <p:cNvCxnSpPr/>
          <p:nvPr/>
        </p:nvCxnSpPr>
        <p:spPr bwMode="auto">
          <a:xfrm>
            <a:off x="1043608" y="5722746"/>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graphicFrame>
        <p:nvGraphicFramePr>
          <p:cNvPr id="13" name="表格 12"/>
          <p:cNvGraphicFramePr>
            <a:graphicFrameLocks noGrp="1"/>
          </p:cNvGraphicFramePr>
          <p:nvPr>
            <p:extLst>
              <p:ext uri="{D42A27DB-BD31-4B8C-83A1-F6EECF244321}">
                <p14:modId xmlns:p14="http://schemas.microsoft.com/office/powerpoint/2010/main" val="242774282"/>
              </p:ext>
            </p:extLst>
          </p:nvPr>
        </p:nvGraphicFramePr>
        <p:xfrm>
          <a:off x="3612232" y="526008"/>
          <a:ext cx="2687960" cy="4487168"/>
        </p:xfrm>
        <a:graphic>
          <a:graphicData uri="http://schemas.openxmlformats.org/drawingml/2006/table">
            <a:tbl>
              <a:tblPr firstRow="1" bandRow="1">
                <a:tableStyleId>{5940675A-B579-460E-94D1-54222C63F5DA}</a:tableStyleId>
              </a:tblPr>
              <a:tblGrid>
                <a:gridCol w="887760">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70840">
                <a:tc gridSpan="3">
                  <a:txBody>
                    <a:bodyPr/>
                    <a:lstStyle/>
                    <a:p>
                      <a:pPr algn="ctr"/>
                      <a:r>
                        <a:rPr lang="zh-CN" altLang="en-US" sz="2400" b="1" dirty="0">
                          <a:latin typeface="+mn-lt"/>
                          <a:ea typeface="宋体" pitchFamily="2" charset="-122"/>
                        </a:rPr>
                        <a:t>相对地址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zh-CN" altLang="en-US" sz="2400"/>
                    </a:p>
                  </a:txBody>
                  <a:tcPr anchor="ctr"/>
                </a:tc>
                <a:tc hMerge="1">
                  <a:txBody>
                    <a:bodyPr/>
                    <a:lstStyle/>
                    <a:p>
                      <a:pPr algn="ctr"/>
                      <a:endParaRPr lang="zh-CN" altLang="en-US" sz="2400"/>
                    </a:p>
                  </a:txBody>
                  <a:tcPr anchor="ctr"/>
                </a:tc>
                <a:extLst>
                  <a:ext uri="{0D108BD9-81ED-4DB2-BD59-A6C34878D82A}">
                    <a16:rowId xmlns:a16="http://schemas.microsoft.com/office/drawing/2014/main" val="10000"/>
                  </a:ext>
                </a:extLst>
              </a:tr>
              <a:tr h="206648">
                <a:tc>
                  <a:txBody>
                    <a:bodyPr/>
                    <a:lstStyle/>
                    <a:p>
                      <a:pPr algn="l"/>
                      <a:r>
                        <a:rPr lang="en-US" altLang="zh-CN" sz="2400" b="1">
                          <a:latin typeface="+mn-lt"/>
                          <a:ea typeface="宋体" pitchFamily="2" charset="-122"/>
                        </a:rPr>
                        <a:t>SL</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29568">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宋体" pitchFamily="2" charset="-122"/>
                          <a:ea typeface="宋体" pitchFamily="2" charset="-122"/>
                        </a:rPr>
                        <a:t>…</a:t>
                      </a:r>
                      <a:endParaRPr lang="zh-CN" altLang="en-US" sz="2400" b="1">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a:latin typeface="+mn-lt"/>
                          <a:ea typeface="宋体" pitchFamily="2" charset="-122"/>
                        </a:rPr>
                        <a:t>SP</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F</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E</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33"/>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D</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C</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B</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algn="l"/>
                      <a:r>
                        <a:rPr lang="en-US" altLang="zh-CN" sz="2400" b="1">
                          <a:latin typeface="+mn-lt"/>
                          <a:ea typeface="宋体" pitchFamily="2" charset="-122"/>
                        </a:rPr>
                        <a:t>SB</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A</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m</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cxnSp>
        <p:nvCxnSpPr>
          <p:cNvPr id="14" name="直接箭头连接符 13"/>
          <p:cNvCxnSpPr/>
          <p:nvPr/>
        </p:nvCxnSpPr>
        <p:spPr bwMode="auto">
          <a:xfrm>
            <a:off x="4116288" y="1207262"/>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5" name="直接箭头连接符 14"/>
          <p:cNvCxnSpPr/>
          <p:nvPr/>
        </p:nvCxnSpPr>
        <p:spPr bwMode="auto">
          <a:xfrm>
            <a:off x="4116288" y="2501754"/>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6" name="直接箭头连接符 15"/>
          <p:cNvCxnSpPr/>
          <p:nvPr/>
        </p:nvCxnSpPr>
        <p:spPr bwMode="auto">
          <a:xfrm>
            <a:off x="4116288" y="4786642"/>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graphicFrame>
        <p:nvGraphicFramePr>
          <p:cNvPr id="17" name="表格 16"/>
          <p:cNvGraphicFramePr>
            <a:graphicFrameLocks noGrp="1"/>
          </p:cNvGraphicFramePr>
          <p:nvPr>
            <p:extLst>
              <p:ext uri="{D42A27DB-BD31-4B8C-83A1-F6EECF244321}">
                <p14:modId xmlns:p14="http://schemas.microsoft.com/office/powerpoint/2010/main" val="64325155"/>
              </p:ext>
            </p:extLst>
          </p:nvPr>
        </p:nvGraphicFramePr>
        <p:xfrm>
          <a:off x="6276528" y="1772816"/>
          <a:ext cx="2687960" cy="4487168"/>
        </p:xfrm>
        <a:graphic>
          <a:graphicData uri="http://schemas.openxmlformats.org/drawingml/2006/table">
            <a:tbl>
              <a:tblPr firstRow="1" bandRow="1">
                <a:tableStyleId>{5940675A-B579-460E-94D1-54222C63F5DA}</a:tableStyleId>
              </a:tblPr>
              <a:tblGrid>
                <a:gridCol w="887760">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tblGrid>
              <a:tr h="370840">
                <a:tc gridSpan="3">
                  <a:txBody>
                    <a:bodyPr/>
                    <a:lstStyle/>
                    <a:p>
                      <a:pPr algn="ctr"/>
                      <a:r>
                        <a:rPr lang="zh-CN" altLang="en-US" sz="2400" b="1" dirty="0">
                          <a:latin typeface="+mn-lt"/>
                          <a:ea typeface="宋体" pitchFamily="2" charset="-122"/>
                        </a:rPr>
                        <a:t>相对地址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zh-CN" altLang="en-US" sz="2400"/>
                    </a:p>
                  </a:txBody>
                  <a:tcPr anchor="ctr"/>
                </a:tc>
                <a:tc hMerge="1">
                  <a:txBody>
                    <a:bodyPr/>
                    <a:lstStyle/>
                    <a:p>
                      <a:pPr algn="ctr"/>
                      <a:endParaRPr lang="zh-CN" altLang="en-US" sz="2400"/>
                    </a:p>
                  </a:txBody>
                  <a:tcPr anchor="ctr"/>
                </a:tc>
                <a:extLst>
                  <a:ext uri="{0D108BD9-81ED-4DB2-BD59-A6C34878D82A}">
                    <a16:rowId xmlns:a16="http://schemas.microsoft.com/office/drawing/2014/main" val="10000"/>
                  </a:ext>
                </a:extLst>
              </a:tr>
              <a:tr h="206648">
                <a:tc>
                  <a:txBody>
                    <a:bodyPr/>
                    <a:lstStyle/>
                    <a:p>
                      <a:pPr algn="l"/>
                      <a:r>
                        <a:rPr lang="en-US" altLang="zh-CN" sz="2400" b="1">
                          <a:latin typeface="+mn-lt"/>
                          <a:ea typeface="宋体" pitchFamily="2" charset="-122"/>
                        </a:rPr>
                        <a:t>SL</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29568">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宋体" pitchFamily="2" charset="-122"/>
                          <a:ea typeface="宋体" pitchFamily="2" charset="-122"/>
                        </a:rPr>
                        <a:t>…</a:t>
                      </a:r>
                      <a:endParaRPr lang="zh-CN" altLang="en-US" sz="2400" b="1">
                        <a:latin typeface="宋体" pitchFamily="2" charset="-122"/>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l"/>
                      <a:r>
                        <a:rPr lang="en-US" altLang="zh-CN" sz="2400" b="1">
                          <a:latin typeface="+mn-lt"/>
                          <a:ea typeface="宋体" pitchFamily="2" charset="-122"/>
                        </a:rPr>
                        <a:t>SP</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D</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C</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l"/>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B</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algn="l"/>
                      <a:r>
                        <a:rPr lang="en-US" altLang="zh-CN" sz="2400" b="1">
                          <a:latin typeface="+mn-lt"/>
                          <a:ea typeface="宋体" pitchFamily="2" charset="-122"/>
                        </a:rPr>
                        <a:t>SB</a:t>
                      </a:r>
                      <a:endParaRPr lang="zh-CN" altLang="en-US" sz="2400" b="1">
                        <a:latin typeface="+mn-lt"/>
                        <a:ea typeface="宋体" pitchFamily="2" charset="-122"/>
                      </a:endParaRP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a:latin typeface="+mn-lt"/>
                          <a:ea typeface="宋体" pitchFamily="2" charset="-122"/>
                        </a:rPr>
                        <a:t>A</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m</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cxnSp>
        <p:nvCxnSpPr>
          <p:cNvPr id="18" name="直接箭头连接符 17"/>
          <p:cNvCxnSpPr/>
          <p:nvPr/>
        </p:nvCxnSpPr>
        <p:spPr bwMode="auto">
          <a:xfrm>
            <a:off x="6780584" y="2454070"/>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9" name="直接箭头连接符 18"/>
          <p:cNvCxnSpPr/>
          <p:nvPr/>
        </p:nvCxnSpPr>
        <p:spPr bwMode="auto">
          <a:xfrm>
            <a:off x="6780584" y="4653136"/>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0" name="直接箭头连接符 19"/>
          <p:cNvCxnSpPr/>
          <p:nvPr/>
        </p:nvCxnSpPr>
        <p:spPr bwMode="auto">
          <a:xfrm>
            <a:off x="6780584" y="6033450"/>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2" name="直接箭头连接符 21"/>
          <p:cNvCxnSpPr/>
          <p:nvPr/>
        </p:nvCxnSpPr>
        <p:spPr bwMode="auto">
          <a:xfrm>
            <a:off x="2555776" y="3645024"/>
            <a:ext cx="1584176" cy="0"/>
          </a:xfrm>
          <a:prstGeom prst="straightConnector1">
            <a:avLst/>
          </a:prstGeom>
          <a:solidFill>
            <a:schemeClr val="accent1"/>
          </a:solidFill>
          <a:ln w="76200" cap="flat" cmpd="sng" algn="ctr">
            <a:solidFill>
              <a:srgbClr val="0000FF"/>
            </a:solidFill>
            <a:prstDash val="solid"/>
            <a:round/>
            <a:headEnd type="none" w="med" len="med"/>
            <a:tailEnd type="triangle"/>
          </a:ln>
          <a:effectLst/>
        </p:spPr>
      </p:cxnSp>
      <p:cxnSp>
        <p:nvCxnSpPr>
          <p:cNvPr id="25" name="直接连接符 24"/>
          <p:cNvCxnSpPr/>
          <p:nvPr/>
        </p:nvCxnSpPr>
        <p:spPr bwMode="auto">
          <a:xfrm>
            <a:off x="2555776" y="4365104"/>
            <a:ext cx="1080120" cy="1152128"/>
          </a:xfrm>
          <a:prstGeom prst="line">
            <a:avLst/>
          </a:prstGeom>
          <a:solidFill>
            <a:schemeClr val="accent1"/>
          </a:solidFill>
          <a:ln w="76200" cap="flat" cmpd="sng" algn="ctr">
            <a:solidFill>
              <a:srgbClr val="0000FF"/>
            </a:solidFill>
            <a:prstDash val="solid"/>
            <a:round/>
            <a:headEnd type="none" w="med" len="med"/>
            <a:tailEnd type="none" w="med" len="med"/>
          </a:ln>
          <a:effectLst/>
        </p:spPr>
      </p:cxnSp>
      <p:cxnSp>
        <p:nvCxnSpPr>
          <p:cNvPr id="27" name="直接连接符 26"/>
          <p:cNvCxnSpPr/>
          <p:nvPr/>
        </p:nvCxnSpPr>
        <p:spPr bwMode="auto">
          <a:xfrm>
            <a:off x="3635896" y="5517232"/>
            <a:ext cx="3024336" cy="0"/>
          </a:xfrm>
          <a:prstGeom prst="line">
            <a:avLst/>
          </a:prstGeom>
          <a:solidFill>
            <a:schemeClr val="accent1"/>
          </a:solidFill>
          <a:ln w="76200" cap="rnd" cmpd="sng" algn="ctr">
            <a:solidFill>
              <a:srgbClr val="0000FF"/>
            </a:solidFill>
            <a:prstDash val="solid"/>
            <a:round/>
            <a:headEnd type="none" w="med" len="med"/>
            <a:tailEnd type="triangle"/>
          </a:ln>
          <a:effectLst/>
        </p:spPr>
      </p:cxnSp>
      <p:sp>
        <p:nvSpPr>
          <p:cNvPr id="23" name="内容占位符 2"/>
          <p:cNvSpPr txBox="1">
            <a:spLocks/>
          </p:cNvSpPr>
          <p:nvPr/>
        </p:nvSpPr>
        <p:spPr bwMode="auto">
          <a:xfrm>
            <a:off x="2339752" y="3068960"/>
            <a:ext cx="2448272" cy="5754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eaLnBrk="1" hangingPunct="1">
              <a:spcBef>
                <a:spcPct val="20000"/>
              </a:spcBef>
              <a:buClr>
                <a:srgbClr val="00007D"/>
              </a:buClr>
              <a:buSzPct val="75000"/>
              <a:buFont typeface="Wingdings" pitchFamily="2" charset="2"/>
              <a:buNone/>
              <a:defRPr/>
            </a:pPr>
            <a:r>
              <a:rPr lang="zh-CN" altLang="en-US" sz="2800" b="1" kern="0" dirty="0">
                <a:solidFill>
                  <a:srgbClr val="0000FF"/>
                </a:solidFill>
                <a:latin typeface="Times New Roman"/>
                <a:ea typeface="楷体" panose="02010609060101010101" pitchFamily="49" charset="-122"/>
              </a:rPr>
              <a:t>压栈操作后</a:t>
            </a:r>
          </a:p>
        </p:txBody>
      </p:sp>
      <p:sp>
        <p:nvSpPr>
          <p:cNvPr id="24" name="内容占位符 2"/>
          <p:cNvSpPr txBox="1">
            <a:spLocks/>
          </p:cNvSpPr>
          <p:nvPr/>
        </p:nvSpPr>
        <p:spPr bwMode="auto">
          <a:xfrm>
            <a:off x="3279299" y="5517827"/>
            <a:ext cx="2448272" cy="5754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eaLnBrk="1" hangingPunct="1">
              <a:spcBef>
                <a:spcPct val="20000"/>
              </a:spcBef>
              <a:buClr>
                <a:srgbClr val="00007D"/>
              </a:buClr>
              <a:buSzPct val="75000"/>
              <a:buFont typeface="Wingdings" pitchFamily="2" charset="2"/>
              <a:buNone/>
              <a:defRPr/>
            </a:pPr>
            <a:r>
              <a:rPr lang="en-US" altLang="zh-CN" sz="2800" b="1" kern="0" dirty="0">
                <a:solidFill>
                  <a:srgbClr val="0000FF"/>
                </a:solidFill>
                <a:latin typeface="Times New Roman"/>
                <a:ea typeface="楷体" panose="02010609060101010101" pitchFamily="49" charset="-122"/>
              </a:rPr>
              <a:t>POP R1</a:t>
            </a:r>
            <a:endParaRPr lang="zh-CN" altLang="en-US" sz="2800" b="1" kern="0" dirty="0">
              <a:solidFill>
                <a:srgbClr val="0000FF"/>
              </a:solidFill>
              <a:latin typeface="Times New Roman"/>
              <a:ea typeface="楷体" panose="02010609060101010101" pitchFamily="49" charset="-122"/>
            </a:endParaRPr>
          </a:p>
        </p:txBody>
      </p:sp>
      <p:sp>
        <p:nvSpPr>
          <p:cNvPr id="26" name="内容占位符 2"/>
          <p:cNvSpPr txBox="1">
            <a:spLocks/>
          </p:cNvSpPr>
          <p:nvPr/>
        </p:nvSpPr>
        <p:spPr bwMode="auto">
          <a:xfrm>
            <a:off x="2339752" y="2656875"/>
            <a:ext cx="2448272" cy="5754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eaLnBrk="1" hangingPunct="1">
              <a:spcBef>
                <a:spcPct val="20000"/>
              </a:spcBef>
              <a:buClr>
                <a:srgbClr val="00007D"/>
              </a:buClr>
              <a:buSzPct val="75000"/>
              <a:buFont typeface="Wingdings" pitchFamily="2" charset="2"/>
              <a:buNone/>
              <a:defRPr/>
            </a:pPr>
            <a:r>
              <a:rPr lang="en-US" altLang="zh-CN" sz="2800" b="1" kern="0" dirty="0">
                <a:solidFill>
                  <a:srgbClr val="0000FF"/>
                </a:solidFill>
                <a:latin typeface="Times New Roman"/>
                <a:ea typeface="楷体" panose="02010609060101010101" pitchFamily="49" charset="-122"/>
              </a:rPr>
              <a:t>PUSH R1</a:t>
            </a:r>
            <a:endParaRPr lang="zh-CN" altLang="en-US" sz="2800" b="1" kern="0" dirty="0">
              <a:solidFill>
                <a:srgbClr val="0000FF"/>
              </a:solidFill>
              <a:latin typeface="Times New Roman"/>
              <a:ea typeface="楷体" panose="02010609060101010101" pitchFamily="49" charset="-122"/>
            </a:endParaRPr>
          </a:p>
        </p:txBody>
      </p:sp>
      <p:sp>
        <p:nvSpPr>
          <p:cNvPr id="28" name="内容占位符 2"/>
          <p:cNvSpPr txBox="1">
            <a:spLocks/>
          </p:cNvSpPr>
          <p:nvPr/>
        </p:nvSpPr>
        <p:spPr bwMode="auto">
          <a:xfrm>
            <a:off x="3276600" y="5901531"/>
            <a:ext cx="2448272" cy="5754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l" eaLnBrk="1" hangingPunct="1">
              <a:spcBef>
                <a:spcPct val="20000"/>
              </a:spcBef>
              <a:buClr>
                <a:srgbClr val="00007D"/>
              </a:buClr>
              <a:buSzPct val="75000"/>
              <a:buFont typeface="Wingdings" pitchFamily="2" charset="2"/>
              <a:buNone/>
              <a:defRPr/>
            </a:pPr>
            <a:r>
              <a:rPr lang="zh-CN" altLang="en-US" sz="2800" b="1" kern="0" dirty="0">
                <a:solidFill>
                  <a:srgbClr val="0000FF"/>
                </a:solidFill>
                <a:latin typeface="Times New Roman"/>
                <a:ea typeface="楷体" panose="02010609060101010101" pitchFamily="49" charset="-122"/>
              </a:rPr>
              <a:t>弹出操作后</a:t>
            </a:r>
          </a:p>
        </p:txBody>
      </p:sp>
      <p:sp>
        <p:nvSpPr>
          <p:cNvPr id="31" name="矩形 30"/>
          <p:cNvSpPr/>
          <p:nvPr/>
        </p:nvSpPr>
        <p:spPr>
          <a:xfrm>
            <a:off x="2598506" y="1530096"/>
            <a:ext cx="1946367" cy="830997"/>
          </a:xfrm>
          <a:prstGeom prst="rect">
            <a:avLst/>
          </a:prstGeom>
        </p:spPr>
        <p:txBody>
          <a:bodyPr wrap="none">
            <a:spAutoFit/>
          </a:bodyPr>
          <a:lstStyle/>
          <a:p>
            <a:pPr algn="l"/>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rPr>
              <a:t>SP</a:t>
            </a:r>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Courier New" panose="02070309020205020404" pitchFamily="49" charset="0"/>
              </a:rPr>
              <a:t>-</a:t>
            </a:r>
            <a:r>
              <a:rPr lang="en-US" altLang="zh-CN" sz="2400" b="1" kern="100" dirty="0">
                <a:solidFill>
                  <a:srgbClr val="FF0000"/>
                </a:solidFill>
                <a:effectLst/>
                <a:latin typeface="+mn-lt"/>
              </a:rPr>
              <a:t> </a:t>
            </a:r>
            <a:r>
              <a:rPr lang="en-US" altLang="zh-CN" sz="2400" b="1" i="1" kern="100" dirty="0" err="1">
                <a:solidFill>
                  <a:srgbClr val="FF0000"/>
                </a:solidFill>
                <a:effectLst/>
                <a:latin typeface="Times New Roman" panose="02020603050405020304" pitchFamily="18" charset="0"/>
              </a:rPr>
              <a:t>i</a:t>
            </a:r>
            <a:r>
              <a:rPr lang="en-US" altLang="zh-CN" sz="2400" b="1" i="1" kern="100" dirty="0">
                <a:solidFill>
                  <a:srgbClr val="FF0000"/>
                </a:solidFill>
                <a:effectLst/>
                <a:latin typeface="Times New Roman" panose="02020603050405020304" pitchFamily="18" charset="0"/>
              </a:rPr>
              <a:t> </a:t>
            </a:r>
            <a:r>
              <a:rPr lang="zh-CN" altLang="zh-CN" sz="2400" b="1" kern="100" dirty="0">
                <a:solidFill>
                  <a:srgbClr val="FF0000"/>
                </a:solidFill>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rPr>
              <a:t>SP</a:t>
            </a:r>
          </a:p>
          <a:p>
            <a:pPr algn="l"/>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mn-lt"/>
                <a:cs typeface="Times New Roman" panose="02020603050405020304" pitchFamily="18" charset="0"/>
              </a:rPr>
              <a:t>R1</a:t>
            </a:r>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zh-CN"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rPr>
              <a:t>M</a:t>
            </a:r>
            <a:r>
              <a:rPr lang="en-US" altLang="zh-CN" sz="2400" b="1" kern="100" baseline="-25000" dirty="0">
                <a:solidFill>
                  <a:srgbClr val="FF0000"/>
                </a:solidFill>
                <a:effectLst/>
                <a:latin typeface="Times New Roman" panose="02020603050405020304" pitchFamily="18" charset="0"/>
              </a:rPr>
              <a:t>SP</a:t>
            </a:r>
            <a:endParaRPr lang="en-US" altLang="zh-CN" sz="2400" b="1" kern="100" dirty="0">
              <a:solidFill>
                <a:srgbClr val="FF0000"/>
              </a:solidFill>
              <a:effectLst/>
              <a:latin typeface="Times New Roman" panose="02020603050405020304" pitchFamily="18" charset="0"/>
              <a:cs typeface="Times New Roman" panose="02020603050405020304" pitchFamily="18" charset="0"/>
            </a:endParaRPr>
          </a:p>
        </p:txBody>
      </p:sp>
      <p:sp>
        <p:nvSpPr>
          <p:cNvPr id="32" name="矩形 31"/>
          <p:cNvSpPr/>
          <p:nvPr/>
        </p:nvSpPr>
        <p:spPr>
          <a:xfrm>
            <a:off x="4527580" y="5023377"/>
            <a:ext cx="1946367" cy="955005"/>
          </a:xfrm>
          <a:prstGeom prst="rect">
            <a:avLst/>
          </a:prstGeom>
        </p:spPr>
        <p:txBody>
          <a:bodyPr wrap="none">
            <a:spAutoFit/>
          </a:bodyPr>
          <a:lstStyle/>
          <a:p>
            <a:pPr algn="l">
              <a:lnSpc>
                <a:spcPct val="120000"/>
              </a:lnSpc>
            </a:pPr>
            <a:r>
              <a:rPr lang="en-US" altLang="zh-CN" sz="2400" b="1" kern="100" dirty="0">
                <a:solidFill>
                  <a:srgbClr val="FF0000"/>
                </a:solidFill>
                <a:effectLst/>
                <a:latin typeface="Times New Roman" panose="02020603050405020304" pitchFamily="18" charset="0"/>
              </a:rPr>
              <a:t>M</a:t>
            </a:r>
            <a:r>
              <a:rPr lang="en-US" altLang="zh-CN" sz="2400" b="1" kern="100" baseline="-25000" dirty="0">
                <a:solidFill>
                  <a:srgbClr val="FF0000"/>
                </a:solidFill>
                <a:effectLst/>
                <a:latin typeface="Times New Roman" panose="02020603050405020304" pitchFamily="18" charset="0"/>
              </a:rPr>
              <a:t>SP</a:t>
            </a:r>
            <a:r>
              <a:rPr lang="zh-CN"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mn-lt"/>
                <a:cs typeface="Times New Roman" panose="02020603050405020304" pitchFamily="18" charset="0"/>
              </a:rPr>
              <a:t>R1</a:t>
            </a:r>
            <a:r>
              <a:rPr lang="en-US" altLang="zh-CN" sz="2400" b="1" kern="100" dirty="0">
                <a:solidFill>
                  <a:srgbClr val="FF0000"/>
                </a:solidFill>
                <a:effectLst/>
                <a:latin typeface="宋体" panose="02010600030101010101" pitchFamily="2" charset="-122"/>
                <a:cs typeface="Times New Roman" panose="02020603050405020304" pitchFamily="18" charset="0"/>
              </a:rPr>
              <a:t>)</a:t>
            </a:r>
          </a:p>
          <a:p>
            <a:pPr algn="l">
              <a:lnSpc>
                <a:spcPct val="120000"/>
              </a:lnSpc>
            </a:pPr>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rPr>
              <a:t>SP</a:t>
            </a:r>
            <a:r>
              <a:rPr lang="en-US" altLang="zh-CN" sz="2400" b="1" kern="100" dirty="0">
                <a:solidFill>
                  <a:srgbClr val="FF0000"/>
                </a:solidFill>
                <a:effectLst/>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Courier New" panose="02070309020205020404" pitchFamily="49" charset="0"/>
              </a:rPr>
              <a:t>+</a:t>
            </a:r>
            <a:r>
              <a:rPr lang="en-US" altLang="zh-CN" i="1" kern="100" dirty="0">
                <a:solidFill>
                  <a:srgbClr val="FF0000"/>
                </a:solidFill>
              </a:rPr>
              <a:t> </a:t>
            </a:r>
            <a:r>
              <a:rPr lang="en-US" altLang="zh-CN" i="1" kern="100" dirty="0" err="1">
                <a:solidFill>
                  <a:srgbClr val="FF0000"/>
                </a:solidFill>
              </a:rPr>
              <a:t>i</a:t>
            </a:r>
            <a:r>
              <a:rPr lang="en-US" altLang="zh-CN" i="1" kern="100" dirty="0">
                <a:solidFill>
                  <a:srgbClr val="FF0000"/>
                </a:solidFill>
              </a:rPr>
              <a:t> </a:t>
            </a:r>
            <a:r>
              <a:rPr lang="zh-CN" altLang="zh-CN" sz="2400" b="1" kern="100" dirty="0">
                <a:solidFill>
                  <a:srgbClr val="FF0000"/>
                </a:solidFill>
                <a:latin typeface="宋体" panose="02010600030101010101" pitchFamily="2"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rPr>
              <a:t>SP</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dirty="0">
                <a:solidFill>
                  <a:srgbClr val="D60093"/>
                </a:solidFill>
              </a:rPr>
              <a:t>3. </a:t>
            </a:r>
            <a:r>
              <a:rPr lang="zh-CN" altLang="en-US" dirty="0">
                <a:solidFill>
                  <a:srgbClr val="D60093"/>
                </a:solidFill>
              </a:rPr>
              <a:t>堆栈（</a:t>
            </a:r>
            <a:r>
              <a:rPr lang="en-US" altLang="zh-CN" dirty="0">
                <a:solidFill>
                  <a:srgbClr val="D60093"/>
                </a:solidFill>
              </a:rPr>
              <a:t>Stack</a:t>
            </a:r>
            <a:r>
              <a:rPr lang="zh-CN" altLang="en-US" dirty="0">
                <a:solidFill>
                  <a:srgbClr val="D60093"/>
                </a:solidFill>
              </a:rPr>
              <a:t>）</a:t>
            </a:r>
            <a:endParaRPr lang="zh-CN" altLang="en-US" dirty="0"/>
          </a:p>
        </p:txBody>
      </p:sp>
      <p:sp>
        <p:nvSpPr>
          <p:cNvPr id="3" name="内容占位符 2"/>
          <p:cNvSpPr>
            <a:spLocks noGrp="1"/>
          </p:cNvSpPr>
          <p:nvPr>
            <p:ph idx="1"/>
          </p:nvPr>
        </p:nvSpPr>
        <p:spPr>
          <a:xfrm>
            <a:off x="457200" y="1124743"/>
            <a:ext cx="8578850" cy="5617369"/>
          </a:xfrm>
        </p:spPr>
        <p:txBody>
          <a:bodyPr/>
          <a:lstStyle/>
          <a:p>
            <a:pPr>
              <a:buNone/>
            </a:pPr>
            <a:r>
              <a:rPr lang="zh-CN" altLang="en-US"/>
              <a:t>防止堆栈操作错误：</a:t>
            </a:r>
            <a:endParaRPr lang="en-US" altLang="zh-CN"/>
          </a:p>
          <a:p>
            <a:r>
              <a:rPr lang="zh-CN" altLang="en-US"/>
              <a:t>堆栈</a:t>
            </a:r>
            <a:r>
              <a:rPr lang="zh-CN" altLang="en-US">
                <a:solidFill>
                  <a:srgbClr val="D60093"/>
                </a:solidFill>
              </a:rPr>
              <a:t>大小</a:t>
            </a:r>
            <a:r>
              <a:rPr lang="zh-CN" altLang="en-US"/>
              <a:t>要按需求设置得足够大。</a:t>
            </a:r>
            <a:endParaRPr lang="en-US" altLang="zh-CN"/>
          </a:p>
          <a:p>
            <a:r>
              <a:rPr lang="zh-CN" altLang="en-US"/>
              <a:t>用户对堆栈的</a:t>
            </a:r>
            <a:r>
              <a:rPr lang="zh-CN" altLang="en-US">
                <a:solidFill>
                  <a:srgbClr val="FF0000"/>
                </a:solidFill>
              </a:rPr>
              <a:t>压栈</a:t>
            </a:r>
            <a:r>
              <a:rPr lang="zh-CN" altLang="en-US"/>
              <a:t>和</a:t>
            </a:r>
            <a:r>
              <a:rPr lang="zh-CN" altLang="en-US">
                <a:solidFill>
                  <a:srgbClr val="FF0000"/>
                </a:solidFill>
              </a:rPr>
              <a:t>弹出</a:t>
            </a:r>
            <a:r>
              <a:rPr lang="zh-CN" altLang="en-US"/>
              <a:t>操作要</a:t>
            </a:r>
            <a:r>
              <a:rPr lang="zh-CN" altLang="en-US">
                <a:solidFill>
                  <a:srgbClr val="0000FF"/>
                </a:solidFill>
              </a:rPr>
              <a:t>成对进行</a:t>
            </a:r>
            <a:r>
              <a:rPr lang="zh-CN" altLang="en-US"/>
              <a:t>，以防止堆栈溢出。</a:t>
            </a:r>
            <a:endParaRPr lang="en-US" altLang="zh-CN"/>
          </a:p>
          <a:p>
            <a:r>
              <a:rPr lang="zh-CN" altLang="en-US"/>
              <a:t>最好将</a:t>
            </a:r>
            <a:r>
              <a:rPr lang="zh-CN" altLang="en-US">
                <a:solidFill>
                  <a:srgbClr val="FF0066"/>
                </a:solidFill>
              </a:rPr>
              <a:t>系统堆栈</a:t>
            </a:r>
            <a:r>
              <a:rPr lang="zh-CN" altLang="en-US"/>
              <a:t>和</a:t>
            </a:r>
            <a:r>
              <a:rPr lang="zh-CN" altLang="en-US">
                <a:solidFill>
                  <a:srgbClr val="0000FF"/>
                </a:solidFill>
              </a:rPr>
              <a:t>用户堆栈</a:t>
            </a:r>
            <a:r>
              <a:rPr lang="zh-CN" altLang="en-US"/>
              <a:t>分开，以免用户破坏系统对堆栈的正常使用。</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25</a:t>
            </a:fld>
            <a:endParaRPr lang="en-US" altLang="zh-CN"/>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sz="2800" dirty="0">
                <a:solidFill>
                  <a:srgbClr val="D60093"/>
                </a:solidFill>
                <a:latin typeface="Arial" pitchFamily="34" charset="0"/>
                <a:ea typeface="黑体" pitchFamily="49" charset="-122"/>
                <a:cs typeface="Arial" pitchFamily="34" charset="0"/>
              </a:rPr>
              <a:t>4. </a:t>
            </a:r>
            <a:r>
              <a:rPr lang="zh-CN" altLang="en-US" sz="2800" dirty="0">
                <a:solidFill>
                  <a:srgbClr val="008000"/>
                </a:solidFill>
                <a:latin typeface="Arial" pitchFamily="34" charset="0"/>
                <a:ea typeface="黑体" pitchFamily="49" charset="-122"/>
                <a:cs typeface="Arial" pitchFamily="34" charset="0"/>
              </a:rPr>
              <a:t>冯</a:t>
            </a:r>
            <a:r>
              <a:rPr lang="en-US" altLang="zh-CN" sz="2800" dirty="0">
                <a:solidFill>
                  <a:srgbClr val="008000"/>
                </a:solidFill>
                <a:latin typeface="Arial" pitchFamily="34" charset="0"/>
                <a:ea typeface="黑体" pitchFamily="49" charset="-122"/>
                <a:cs typeface="Arial" pitchFamily="34" charset="0"/>
              </a:rPr>
              <a:t>·</a:t>
            </a:r>
            <a:r>
              <a:rPr lang="zh-CN" altLang="en-US" sz="2800" dirty="0">
                <a:solidFill>
                  <a:srgbClr val="008000"/>
                </a:solidFill>
                <a:latin typeface="Arial" pitchFamily="34" charset="0"/>
                <a:ea typeface="黑体" pitchFamily="49" charset="-122"/>
                <a:cs typeface="Arial" pitchFamily="34" charset="0"/>
              </a:rPr>
              <a:t>诺依曼结构</a:t>
            </a:r>
            <a:r>
              <a:rPr lang="zh-CN" altLang="en-US" sz="2800" dirty="0">
                <a:solidFill>
                  <a:srgbClr val="D60093"/>
                </a:solidFill>
                <a:latin typeface="Arial" pitchFamily="34" charset="0"/>
                <a:ea typeface="黑体" pitchFamily="49" charset="-122"/>
                <a:cs typeface="Arial" pitchFamily="34" charset="0"/>
              </a:rPr>
              <a:t>和</a:t>
            </a:r>
            <a:r>
              <a:rPr lang="zh-CN" altLang="en-US" sz="2800" dirty="0">
                <a:solidFill>
                  <a:srgbClr val="0000FF"/>
                </a:solidFill>
                <a:latin typeface="Arial" pitchFamily="34" charset="0"/>
                <a:ea typeface="黑体" pitchFamily="49" charset="-122"/>
                <a:cs typeface="Arial" pitchFamily="34" charset="0"/>
              </a:rPr>
              <a:t>哈佛结构</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26</a:t>
            </a:fld>
            <a:endParaRPr lang="en-US" altLang="zh-CN"/>
          </a:p>
        </p:txBody>
      </p:sp>
      <p:graphicFrame>
        <p:nvGraphicFramePr>
          <p:cNvPr id="6" name="表格 5"/>
          <p:cNvGraphicFramePr>
            <a:graphicFrameLocks noGrp="1"/>
          </p:cNvGraphicFramePr>
          <p:nvPr/>
        </p:nvGraphicFramePr>
        <p:xfrm>
          <a:off x="899592" y="710952"/>
          <a:ext cx="2448272" cy="50977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924272">
                  <a:extLst>
                    <a:ext uri="{9D8B030D-6E8A-4147-A177-3AD203B41FA5}">
                      <a16:colId xmlns:a16="http://schemas.microsoft.com/office/drawing/2014/main" val="20001"/>
                    </a:ext>
                  </a:extLst>
                </a:gridCol>
              </a:tblGrid>
              <a:tr h="370840">
                <a:tc>
                  <a:txBody>
                    <a:bodyPr/>
                    <a:lstStyle/>
                    <a:p>
                      <a:pPr algn="ctr"/>
                      <a:endParaRPr lang="zh-CN" altLang="en-US" sz="2400" b="1">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a:latin typeface="+mn-lt"/>
                          <a:ea typeface="宋体" pitchFamily="2" charset="-122"/>
                        </a:rPr>
                        <a:t>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  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32656">
                <a:tc>
                  <a:txBody>
                    <a:bodyPr/>
                    <a:lstStyle/>
                    <a:p>
                      <a:pPr algn="ctr"/>
                      <a:r>
                        <a:rPr lang="zh-CN" altLang="en-US" sz="2400" b="1">
                          <a:latin typeface="+mn-lt"/>
                          <a:ea typeface="宋体" pitchFamily="2" charset="-122"/>
                        </a:rPr>
                        <a:t>程序区</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64704">
                <a:tc>
                  <a:txBody>
                    <a:bodyPr/>
                    <a:lstStyle/>
                    <a:p>
                      <a:pPr algn="ctr"/>
                      <a:r>
                        <a:rPr lang="zh-CN" altLang="en-US" sz="2400" b="1">
                          <a:latin typeface="+mn-lt"/>
                          <a:ea typeface="宋体" pitchFamily="2" charset="-122"/>
                        </a:rPr>
                        <a:t>数据区</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n</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gridSpan="2">
                  <a:txBody>
                    <a:bodyPr/>
                    <a:lstStyle/>
                    <a:p>
                      <a:pPr algn="ctr"/>
                      <a:endParaRPr lang="zh-CN" altLang="en-US" sz="2400" b="1">
                        <a:latin typeface="+mn-lt"/>
                        <a:ea typeface="宋体" pitchFamily="2" charset="-122"/>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zh-CN" altLang="en-US"/>
                    </a:p>
                  </a:txBody>
                  <a:tcPr anchor="ctr"/>
                </a:tc>
                <a:extLst>
                  <a:ext uri="{0D108BD9-81ED-4DB2-BD59-A6C34878D82A}">
                    <a16:rowId xmlns:a16="http://schemas.microsoft.com/office/drawing/2014/main" val="10008"/>
                  </a:ext>
                </a:extLst>
              </a:tr>
            </a:tbl>
          </a:graphicData>
        </a:graphic>
      </p:graphicFrame>
      <p:sp>
        <p:nvSpPr>
          <p:cNvPr id="9" name="TextBox 8"/>
          <p:cNvSpPr txBox="1"/>
          <p:nvPr/>
        </p:nvSpPr>
        <p:spPr>
          <a:xfrm>
            <a:off x="251520" y="5805264"/>
            <a:ext cx="3096344" cy="461665"/>
          </a:xfrm>
          <a:prstGeom prst="rect">
            <a:avLst/>
          </a:prstGeom>
          <a:noFill/>
        </p:spPr>
        <p:txBody>
          <a:bodyPr wrap="square" rtlCol="0">
            <a:spAutoFit/>
          </a:bodyPr>
          <a:lstStyle/>
          <a:p>
            <a:r>
              <a:rPr lang="en-US" altLang="zh-CN">
                <a:ea typeface="宋体" pitchFamily="2" charset="-122"/>
              </a:rPr>
              <a:t>(a) </a:t>
            </a:r>
            <a:r>
              <a:rPr lang="zh-CN" altLang="en-US">
                <a:ea typeface="宋体" pitchFamily="2" charset="-122"/>
              </a:rPr>
              <a:t>冯</a:t>
            </a:r>
            <a:r>
              <a:rPr lang="en-US" altLang="zh-CN">
                <a:ea typeface="宋体" pitchFamily="2" charset="-122"/>
              </a:rPr>
              <a:t>·</a:t>
            </a:r>
            <a:r>
              <a:rPr lang="zh-CN" altLang="en-US">
                <a:ea typeface="宋体" pitchFamily="2" charset="-122"/>
              </a:rPr>
              <a:t>诺依曼结构</a:t>
            </a:r>
          </a:p>
        </p:txBody>
      </p:sp>
      <p:graphicFrame>
        <p:nvGraphicFramePr>
          <p:cNvPr id="10" name="表格 9"/>
          <p:cNvGraphicFramePr>
            <a:graphicFrameLocks noGrp="1"/>
          </p:cNvGraphicFramePr>
          <p:nvPr/>
        </p:nvGraphicFramePr>
        <p:xfrm>
          <a:off x="3851920" y="707504"/>
          <a:ext cx="2448272" cy="50977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924272">
                  <a:extLst>
                    <a:ext uri="{9D8B030D-6E8A-4147-A177-3AD203B41FA5}">
                      <a16:colId xmlns:a16="http://schemas.microsoft.com/office/drawing/2014/main" val="20001"/>
                    </a:ext>
                  </a:extLst>
                </a:gridCol>
              </a:tblGrid>
              <a:tr h="370840">
                <a:tc>
                  <a:txBody>
                    <a:bodyPr/>
                    <a:lstStyle/>
                    <a:p>
                      <a:pPr algn="ctr"/>
                      <a:endParaRPr lang="zh-CN" altLang="en-US" sz="2400" b="1">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a:latin typeface="+mn-lt"/>
                          <a:ea typeface="宋体" pitchFamily="2" charset="-122"/>
                        </a:rPr>
                        <a:t>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  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32656">
                <a:tc rowSpan="3">
                  <a:txBody>
                    <a:bodyPr/>
                    <a:lstStyle/>
                    <a:p>
                      <a:pPr algn="ctr"/>
                      <a:r>
                        <a:rPr lang="zh-CN" altLang="en-US" sz="2400" b="1">
                          <a:latin typeface="+mn-lt"/>
                          <a:ea typeface="宋体" pitchFamily="2" charset="-122"/>
                        </a:rPr>
                        <a:t>程序区</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99"/>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vMerge="1">
                  <a:txBody>
                    <a:bodyPr/>
                    <a:lstStyle/>
                    <a:p>
                      <a:pPr algn="ctr"/>
                      <a:endParaRPr lang="zh-CN" altLang="en-US" sz="2400" b="1">
                        <a:latin typeface="+mn-lt"/>
                        <a:ea typeface="宋体" pitchFamily="2" charset="-122"/>
                      </a:endParaRPr>
                    </a:p>
                  </a:txBody>
                  <a:tcPr anchor="ct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64704">
                <a:tc vMerge="1">
                  <a:txBody>
                    <a:bodyPr/>
                    <a:lstStyle/>
                    <a:p>
                      <a:pPr algn="ctr"/>
                      <a:endParaRPr lang="zh-CN" altLang="en-US" sz="2400" b="1">
                        <a:latin typeface="+mn-lt"/>
                        <a:ea typeface="宋体" pitchFamily="2" charset="-122"/>
                      </a:endParaRPr>
                    </a:p>
                  </a:txBody>
                  <a:tcPr anchor="ct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n</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gridSpan="2">
                  <a:txBody>
                    <a:bodyPr/>
                    <a:lstStyle/>
                    <a:p>
                      <a:pPr algn="l"/>
                      <a:r>
                        <a:rPr lang="zh-CN" altLang="en-US" sz="2400" b="1">
                          <a:latin typeface="+mn-lt"/>
                          <a:ea typeface="宋体" pitchFamily="2" charset="-122"/>
                        </a:rPr>
                        <a:t>指令存储器</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zh-CN" altLang="en-US"/>
                    </a:p>
                  </a:txBody>
                  <a:tcPr anchor="ctr"/>
                </a:tc>
                <a:extLst>
                  <a:ext uri="{0D108BD9-81ED-4DB2-BD59-A6C34878D82A}">
                    <a16:rowId xmlns:a16="http://schemas.microsoft.com/office/drawing/2014/main" val="10008"/>
                  </a:ext>
                </a:extLst>
              </a:tr>
            </a:tbl>
          </a:graphicData>
        </a:graphic>
      </p:graphicFrame>
      <p:graphicFrame>
        <p:nvGraphicFramePr>
          <p:cNvPr id="11" name="表格 10"/>
          <p:cNvGraphicFramePr>
            <a:graphicFrameLocks noGrp="1"/>
          </p:cNvGraphicFramePr>
          <p:nvPr/>
        </p:nvGraphicFramePr>
        <p:xfrm>
          <a:off x="6300192" y="692696"/>
          <a:ext cx="2448272" cy="50977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924272">
                  <a:extLst>
                    <a:ext uri="{9D8B030D-6E8A-4147-A177-3AD203B41FA5}">
                      <a16:colId xmlns:a16="http://schemas.microsoft.com/office/drawing/2014/main" val="20001"/>
                    </a:ext>
                  </a:extLst>
                </a:gridCol>
              </a:tblGrid>
              <a:tr h="370840">
                <a:tc>
                  <a:txBody>
                    <a:bodyPr/>
                    <a:lstStyle/>
                    <a:p>
                      <a:pPr algn="ctr"/>
                      <a:endParaRPr lang="zh-CN" altLang="en-US" sz="2400" b="1">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2400" b="1">
                          <a:latin typeface="+mn-lt"/>
                          <a:ea typeface="宋体" pitchFamily="2" charset="-122"/>
                        </a:rPr>
                        <a:t>地址</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  0</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32656">
                <a:tc rowSpan="3">
                  <a:txBody>
                    <a:bodyPr/>
                    <a:lstStyle/>
                    <a:p>
                      <a:pPr algn="ctr"/>
                      <a:r>
                        <a:rPr lang="zh-CN" altLang="en-US" sz="2400" b="1">
                          <a:latin typeface="+mn-lt"/>
                          <a:ea typeface="宋体" pitchFamily="2" charset="-122"/>
                        </a:rPr>
                        <a:t>数据区</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vMerge="1">
                  <a:txBody>
                    <a:bodyPr/>
                    <a:lstStyle/>
                    <a:p>
                      <a:pPr algn="ctr"/>
                      <a:endParaRPr lang="zh-CN" altLang="en-US" sz="2400" b="1">
                        <a:latin typeface="+mn-lt"/>
                        <a:ea typeface="宋体" pitchFamily="2" charset="-122"/>
                      </a:endParaRPr>
                    </a:p>
                  </a:txBody>
                  <a:tcPr anchor="ct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64704">
                <a:tc vMerge="1">
                  <a:txBody>
                    <a:bodyPr/>
                    <a:lstStyle/>
                    <a:p>
                      <a:pPr algn="ctr"/>
                      <a:endParaRPr lang="zh-CN" altLang="en-US" sz="2400" b="1">
                        <a:latin typeface="+mn-lt"/>
                        <a:ea typeface="宋体" pitchFamily="2" charset="-122"/>
                      </a:endParaRPr>
                    </a:p>
                  </a:txBody>
                  <a:tcPr anchor="ct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2400" b="1">
                          <a:latin typeface="+mn-lt"/>
                          <a:ea typeface="宋体" pitchFamily="2" charset="-122"/>
                        </a:rPr>
                        <a:t>2</a:t>
                      </a:r>
                      <a:r>
                        <a:rPr lang="en-US" altLang="zh-CN" sz="2400" b="1" baseline="30000">
                          <a:latin typeface="+mn-lt"/>
                          <a:ea typeface="宋体" pitchFamily="2" charset="-122"/>
                        </a:rPr>
                        <a:t>n</a:t>
                      </a:r>
                      <a:r>
                        <a:rPr lang="en-US" altLang="zh-CN" sz="2400" b="1">
                          <a:latin typeface="+mn-lt"/>
                          <a:ea typeface="宋体" pitchFamily="2" charset="-122"/>
                        </a:rPr>
                        <a:t>-1</a:t>
                      </a: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gridSpan="2">
                  <a:txBody>
                    <a:bodyPr/>
                    <a:lstStyle/>
                    <a:p>
                      <a:pPr algn="l"/>
                      <a:r>
                        <a:rPr lang="zh-CN" altLang="en-US" sz="2400" b="1">
                          <a:latin typeface="+mn-lt"/>
                          <a:ea typeface="宋体" pitchFamily="2" charset="-122"/>
                        </a:rPr>
                        <a:t>数据存储器</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zh-CN" altLang="en-US"/>
                    </a:p>
                  </a:txBody>
                  <a:tcPr anchor="ctr"/>
                </a:tc>
                <a:extLst>
                  <a:ext uri="{0D108BD9-81ED-4DB2-BD59-A6C34878D82A}">
                    <a16:rowId xmlns:a16="http://schemas.microsoft.com/office/drawing/2014/main" val="10008"/>
                  </a:ext>
                </a:extLst>
              </a:tr>
            </a:tbl>
          </a:graphicData>
        </a:graphic>
      </p:graphicFrame>
      <p:sp>
        <p:nvSpPr>
          <p:cNvPr id="12" name="TextBox 11"/>
          <p:cNvSpPr txBox="1"/>
          <p:nvPr/>
        </p:nvSpPr>
        <p:spPr>
          <a:xfrm>
            <a:off x="4644008" y="5805264"/>
            <a:ext cx="3096344" cy="461665"/>
          </a:xfrm>
          <a:prstGeom prst="rect">
            <a:avLst/>
          </a:prstGeom>
          <a:noFill/>
        </p:spPr>
        <p:txBody>
          <a:bodyPr wrap="square" rtlCol="0">
            <a:spAutoFit/>
          </a:bodyPr>
          <a:lstStyle/>
          <a:p>
            <a:r>
              <a:rPr lang="en-US" altLang="zh-CN">
                <a:ea typeface="宋体" pitchFamily="2" charset="-122"/>
              </a:rPr>
              <a:t>(b) </a:t>
            </a:r>
            <a:r>
              <a:rPr lang="zh-CN" altLang="en-US">
                <a:ea typeface="宋体" pitchFamily="2" charset="-122"/>
              </a:rPr>
              <a:t>哈佛结构</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存储模式</a:t>
            </a:r>
            <a:r>
              <a:rPr lang="en-US" altLang="zh-CN" dirty="0"/>
              <a:t>	</a:t>
            </a:r>
            <a:r>
              <a:rPr lang="en-US" altLang="zh-CN" sz="2800" dirty="0">
                <a:solidFill>
                  <a:srgbClr val="D60093"/>
                </a:solidFill>
                <a:latin typeface="Arial" pitchFamily="34" charset="0"/>
                <a:ea typeface="黑体" pitchFamily="49" charset="-122"/>
                <a:cs typeface="Arial" pitchFamily="34" charset="0"/>
              </a:rPr>
              <a:t>4. </a:t>
            </a:r>
            <a:r>
              <a:rPr lang="zh-CN" altLang="en-US" sz="2800" dirty="0">
                <a:solidFill>
                  <a:srgbClr val="008000"/>
                </a:solidFill>
                <a:latin typeface="Arial" pitchFamily="34" charset="0"/>
                <a:ea typeface="黑体" pitchFamily="49" charset="-122"/>
                <a:cs typeface="Arial" pitchFamily="34" charset="0"/>
              </a:rPr>
              <a:t>冯</a:t>
            </a:r>
            <a:r>
              <a:rPr lang="en-US" altLang="zh-CN" sz="2800" dirty="0">
                <a:solidFill>
                  <a:srgbClr val="008000"/>
                </a:solidFill>
                <a:latin typeface="Arial" pitchFamily="34" charset="0"/>
                <a:ea typeface="黑体" pitchFamily="49" charset="-122"/>
                <a:cs typeface="Arial" pitchFamily="34" charset="0"/>
              </a:rPr>
              <a:t>·</a:t>
            </a:r>
            <a:r>
              <a:rPr lang="zh-CN" altLang="en-US" sz="2800" dirty="0">
                <a:solidFill>
                  <a:srgbClr val="008000"/>
                </a:solidFill>
                <a:latin typeface="Arial" pitchFamily="34" charset="0"/>
                <a:ea typeface="黑体" pitchFamily="49" charset="-122"/>
                <a:cs typeface="Arial" pitchFamily="34" charset="0"/>
              </a:rPr>
              <a:t>诺依曼结构</a:t>
            </a:r>
            <a:r>
              <a:rPr lang="zh-CN" altLang="en-US" sz="2800" dirty="0">
                <a:solidFill>
                  <a:srgbClr val="D60093"/>
                </a:solidFill>
                <a:latin typeface="Arial" pitchFamily="34" charset="0"/>
                <a:ea typeface="黑体" pitchFamily="49" charset="-122"/>
                <a:cs typeface="Arial" pitchFamily="34" charset="0"/>
              </a:rPr>
              <a:t>和</a:t>
            </a:r>
            <a:r>
              <a:rPr lang="zh-CN" altLang="en-US" sz="2800" dirty="0">
                <a:solidFill>
                  <a:srgbClr val="0000FF"/>
                </a:solidFill>
                <a:latin typeface="Arial" pitchFamily="34" charset="0"/>
                <a:ea typeface="黑体" pitchFamily="49" charset="-122"/>
                <a:cs typeface="Arial" pitchFamily="34" charset="0"/>
              </a:rPr>
              <a:t>哈佛结构</a:t>
            </a:r>
          </a:p>
        </p:txBody>
      </p:sp>
      <p:sp>
        <p:nvSpPr>
          <p:cNvPr id="3" name="内容占位符 2"/>
          <p:cNvSpPr>
            <a:spLocks noGrp="1"/>
          </p:cNvSpPr>
          <p:nvPr>
            <p:ph idx="1"/>
          </p:nvPr>
        </p:nvSpPr>
        <p:spPr>
          <a:xfrm>
            <a:off x="457200" y="980727"/>
            <a:ext cx="8578850" cy="2232249"/>
          </a:xfrm>
        </p:spPr>
        <p:txBody>
          <a:bodyPr/>
          <a:lstStyle/>
          <a:p>
            <a:pPr>
              <a:buNone/>
            </a:pPr>
            <a:r>
              <a:rPr lang="zh-CN" altLang="en-US"/>
              <a:t>哈佛结构的优点：</a:t>
            </a:r>
            <a:endParaRPr lang="en-US" altLang="zh-CN"/>
          </a:p>
          <a:p>
            <a:r>
              <a:rPr lang="zh-CN" altLang="en-US"/>
              <a:t>指令存储器只读，设计、控制简单；</a:t>
            </a:r>
            <a:endParaRPr lang="en-US" altLang="zh-CN"/>
          </a:p>
          <a:p>
            <a:r>
              <a:rPr lang="zh-CN" altLang="en-US"/>
              <a:t>避免了数据对程序可能造成的破坏；</a:t>
            </a:r>
            <a:endParaRPr lang="en-US" altLang="zh-CN"/>
          </a:p>
          <a:p>
            <a:r>
              <a:rPr lang="zh-CN" altLang="en-US"/>
              <a:t>利用</a:t>
            </a:r>
            <a:r>
              <a:rPr lang="en-US" altLang="zh-CN" i="1"/>
              <a:t>n</a:t>
            </a:r>
            <a:r>
              <a:rPr lang="zh-CN" altLang="en-US"/>
              <a:t>位地址可以获得</a:t>
            </a:r>
            <a:r>
              <a:rPr lang="en-US" altLang="zh-CN"/>
              <a:t>2</a:t>
            </a:r>
            <a:r>
              <a:rPr lang="zh-CN" altLang="en-US"/>
              <a:t>个</a:t>
            </a:r>
            <a:r>
              <a:rPr lang="en-US" altLang="zh-CN"/>
              <a:t>2</a:t>
            </a:r>
            <a:r>
              <a:rPr lang="en-US" altLang="zh-CN" i="1" baseline="30000"/>
              <a:t>n</a:t>
            </a:r>
            <a:r>
              <a:rPr lang="zh-CN" altLang="en-US"/>
              <a:t>大小的地址空间。</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27</a:t>
            </a:fld>
            <a:endParaRPr lang="en-US" altLang="zh-CN"/>
          </a:p>
        </p:txBody>
      </p:sp>
      <p:sp>
        <p:nvSpPr>
          <p:cNvPr id="5" name="内容占位符 2"/>
          <p:cNvSpPr txBox="1">
            <a:spLocks/>
          </p:cNvSpPr>
          <p:nvPr/>
        </p:nvSpPr>
        <p:spPr bwMode="auto">
          <a:xfrm>
            <a:off x="457646" y="3356991"/>
            <a:ext cx="8578850" cy="9361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目前大多数</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RISC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系统采用哈佛结构。</a:t>
            </a:r>
          </a:p>
        </p:txBody>
      </p:sp>
      <p:sp>
        <p:nvSpPr>
          <p:cNvPr id="6" name="动作按钮: 前进或下一项 5">
            <a:hlinkClick r:id="rId2" action="ppaction://hlinksldjump" highlightClick="1"/>
            <a:extLst>
              <a:ext uri="{FF2B5EF4-FFF2-40B4-BE49-F238E27FC236}">
                <a16:creationId xmlns:a16="http://schemas.microsoft.com/office/drawing/2014/main" id="{A42623C3-31B6-4B35-B92E-B0224A3FA149}"/>
              </a:ext>
            </a:extLst>
          </p:cNvPr>
          <p:cNvSpPr/>
          <p:nvPr/>
        </p:nvSpPr>
        <p:spPr bwMode="auto">
          <a:xfrm>
            <a:off x="7476212" y="5517232"/>
            <a:ext cx="1066572" cy="731168"/>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sp>
        <p:nvSpPr>
          <p:cNvPr id="7" name="矩形 6">
            <a:extLst>
              <a:ext uri="{FF2B5EF4-FFF2-40B4-BE49-F238E27FC236}">
                <a16:creationId xmlns:a16="http://schemas.microsoft.com/office/drawing/2014/main" id="{48ACD719-C7BB-490B-A870-13BE46524E1C}"/>
              </a:ext>
            </a:extLst>
          </p:cNvPr>
          <p:cNvSpPr/>
          <p:nvPr/>
        </p:nvSpPr>
        <p:spPr>
          <a:xfrm>
            <a:off x="7395658" y="5159734"/>
            <a:ext cx="1210588" cy="400110"/>
          </a:xfrm>
          <a:prstGeom prst="rect">
            <a:avLst/>
          </a:prstGeom>
        </p:spPr>
        <p:txBody>
          <a:bodyPr wrap="none">
            <a:spAutoFit/>
          </a:bodyPr>
          <a:lstStyle/>
          <a:p>
            <a:pPr algn="r"/>
            <a:r>
              <a:rPr lang="zh-CN" altLang="en-US" sz="2000" b="0" i="1" dirty="0">
                <a:solidFill>
                  <a:schemeClr val="bg2"/>
                </a:solidFill>
                <a:latin typeface="微软雅黑" panose="020B0503020204020204" pitchFamily="34" charset="-122"/>
                <a:ea typeface="微软雅黑" panose="020B0503020204020204" pitchFamily="34" charset="-122"/>
              </a:rPr>
              <a:t>指令分类</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5.2.1 </a:t>
            </a:r>
            <a:r>
              <a:rPr lang="zh-CN" altLang="en-US"/>
              <a:t>存储模式</a:t>
            </a:r>
            <a:r>
              <a:rPr lang="en-US" altLang="zh-CN"/>
              <a:t>	</a:t>
            </a:r>
            <a:r>
              <a:rPr lang="en-US" altLang="zh-CN" sz="2800">
                <a:solidFill>
                  <a:srgbClr val="D60093"/>
                </a:solidFill>
                <a:latin typeface="Arial" pitchFamily="34" charset="0"/>
                <a:ea typeface="黑体" pitchFamily="49" charset="-122"/>
                <a:cs typeface="Arial" pitchFamily="34" charset="0"/>
              </a:rPr>
              <a:t>5. </a:t>
            </a:r>
            <a:r>
              <a:rPr lang="zh-CN" altLang="en-US" sz="2800">
                <a:solidFill>
                  <a:srgbClr val="D60093"/>
                </a:solidFill>
                <a:latin typeface="Arial" pitchFamily="34" charset="0"/>
                <a:ea typeface="黑体" pitchFamily="49" charset="-122"/>
                <a:cs typeface="Arial" pitchFamily="34" charset="0"/>
              </a:rPr>
              <a:t>加载</a:t>
            </a:r>
            <a:r>
              <a:rPr lang="en-US" altLang="zh-CN" sz="2800">
                <a:solidFill>
                  <a:srgbClr val="D60093"/>
                </a:solidFill>
                <a:latin typeface="Arial" pitchFamily="34" charset="0"/>
                <a:ea typeface="黑体" pitchFamily="49" charset="-122"/>
                <a:cs typeface="Arial" pitchFamily="34" charset="0"/>
              </a:rPr>
              <a:t>/</a:t>
            </a:r>
            <a:r>
              <a:rPr lang="zh-CN" altLang="en-US" sz="2800">
                <a:solidFill>
                  <a:srgbClr val="D60093"/>
                </a:solidFill>
                <a:latin typeface="Arial" pitchFamily="34" charset="0"/>
                <a:ea typeface="黑体" pitchFamily="49" charset="-122"/>
                <a:cs typeface="Arial" pitchFamily="34" charset="0"/>
              </a:rPr>
              <a:t>存储体系结构</a:t>
            </a:r>
            <a:endParaRPr lang="zh-CN" altLang="en-US" sz="2800">
              <a:solidFill>
                <a:srgbClr val="0000FF"/>
              </a:solidFill>
              <a:latin typeface="Arial" pitchFamily="34" charset="0"/>
              <a:ea typeface="黑体" pitchFamily="49" charset="-122"/>
              <a:cs typeface="Arial" pitchFamily="34" charset="0"/>
            </a:endParaRPr>
          </a:p>
        </p:txBody>
      </p:sp>
      <p:sp>
        <p:nvSpPr>
          <p:cNvPr id="3" name="内容占位符 2"/>
          <p:cNvSpPr>
            <a:spLocks noGrp="1"/>
          </p:cNvSpPr>
          <p:nvPr>
            <p:ph idx="1"/>
          </p:nvPr>
        </p:nvSpPr>
        <p:spPr>
          <a:xfrm>
            <a:off x="457200" y="980727"/>
            <a:ext cx="8578850" cy="2232249"/>
          </a:xfrm>
        </p:spPr>
        <p:txBody>
          <a:bodyPr/>
          <a:lstStyle/>
          <a:p>
            <a:pPr>
              <a:buNone/>
            </a:pPr>
            <a:r>
              <a:rPr lang="en-US" altLang="zh-CN"/>
              <a:t>RISC</a:t>
            </a:r>
            <a:r>
              <a:rPr lang="zh-CN" altLang="en-US"/>
              <a:t>系统，</a:t>
            </a:r>
            <a:r>
              <a:rPr lang="en-US" altLang="zh-CN"/>
              <a:t>LOAD/STORE</a:t>
            </a:r>
            <a:r>
              <a:rPr lang="zh-CN" altLang="en-US"/>
              <a:t>结构。</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28</a:t>
            </a:fld>
            <a:endParaRPr lang="en-US" altLang="zh-CN"/>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5.2.2 </a:t>
            </a:r>
            <a:r>
              <a:rPr lang="zh-CN" altLang="en-US" dirty="0"/>
              <a:t>寄存器组织</a:t>
            </a:r>
          </a:p>
        </p:txBody>
      </p:sp>
      <p:sp>
        <p:nvSpPr>
          <p:cNvPr id="3" name="内容占位符 2"/>
          <p:cNvSpPr>
            <a:spLocks noGrp="1"/>
          </p:cNvSpPr>
          <p:nvPr>
            <p:ph idx="1"/>
          </p:nvPr>
        </p:nvSpPr>
        <p:spPr>
          <a:xfrm>
            <a:off x="539552" y="620688"/>
            <a:ext cx="8496498" cy="5977409"/>
          </a:xfrm>
        </p:spPr>
        <p:txBody>
          <a:bodyPr/>
          <a:lstStyle/>
          <a:p>
            <a:pPr>
              <a:lnSpc>
                <a:spcPct val="120000"/>
              </a:lnSpc>
              <a:spcBef>
                <a:spcPts val="0"/>
              </a:spcBef>
              <a:buNone/>
            </a:pPr>
            <a:r>
              <a:rPr lang="zh-CN" altLang="en-US" dirty="0"/>
              <a:t>寄存器定义：</a:t>
            </a:r>
            <a:endParaRPr lang="en-US" altLang="zh-CN" dirty="0"/>
          </a:p>
          <a:p>
            <a:pPr>
              <a:lnSpc>
                <a:spcPct val="120000"/>
              </a:lnSpc>
              <a:spcBef>
                <a:spcPts val="0"/>
              </a:spcBef>
            </a:pPr>
            <a:r>
              <a:rPr lang="zh-CN" altLang="en-US" dirty="0"/>
              <a:t>寄存器功能</a:t>
            </a:r>
            <a:endParaRPr lang="en-US" altLang="zh-CN" dirty="0"/>
          </a:p>
          <a:p>
            <a:pPr lvl="1">
              <a:lnSpc>
                <a:spcPct val="120000"/>
              </a:lnSpc>
              <a:spcBef>
                <a:spcPts val="0"/>
              </a:spcBef>
            </a:pPr>
            <a:r>
              <a:rPr lang="zh-CN" altLang="en-US" dirty="0"/>
              <a:t>通用寄存器</a:t>
            </a:r>
            <a:endParaRPr lang="en-US" altLang="zh-CN" dirty="0"/>
          </a:p>
          <a:p>
            <a:pPr lvl="1">
              <a:lnSpc>
                <a:spcPct val="120000"/>
              </a:lnSpc>
              <a:spcBef>
                <a:spcPts val="0"/>
              </a:spcBef>
            </a:pPr>
            <a:r>
              <a:rPr lang="zh-CN" altLang="en-US" dirty="0"/>
              <a:t>专用寄存器：</a:t>
            </a:r>
            <a:br>
              <a:rPr lang="en-US" altLang="zh-CN" dirty="0"/>
            </a:br>
            <a:r>
              <a:rPr lang="zh-CN" altLang="en-US" dirty="0"/>
              <a:t>标志寄存器</a:t>
            </a:r>
            <a:r>
              <a:rPr lang="en-US" altLang="zh-CN" dirty="0">
                <a:latin typeface="宋体" pitchFamily="2" charset="-122"/>
                <a:ea typeface="宋体" pitchFamily="2" charset="-122"/>
              </a:rPr>
              <a:t>(</a:t>
            </a:r>
            <a:r>
              <a:rPr lang="en-US" altLang="zh-CN" dirty="0"/>
              <a:t>Z , S , C , O , P , A , I , T</a:t>
            </a:r>
            <a:r>
              <a:rPr lang="en-US" altLang="zh-CN" dirty="0">
                <a:latin typeface="宋体" pitchFamily="2" charset="-122"/>
                <a:ea typeface="宋体" pitchFamily="2" charset="-122"/>
              </a:rPr>
              <a:t>)</a:t>
            </a:r>
            <a:r>
              <a:rPr lang="zh-CN" altLang="en-US" dirty="0"/>
              <a:t>，</a:t>
            </a:r>
            <a:r>
              <a:rPr lang="en-US" altLang="zh-CN" dirty="0">
                <a:latin typeface="宋体" pitchFamily="2" charset="-122"/>
                <a:ea typeface="宋体" pitchFamily="2" charset="-122"/>
              </a:rPr>
              <a:t>……</a:t>
            </a:r>
          </a:p>
          <a:p>
            <a:pPr>
              <a:lnSpc>
                <a:spcPct val="120000"/>
              </a:lnSpc>
              <a:spcBef>
                <a:spcPts val="0"/>
              </a:spcBef>
            </a:pPr>
            <a:r>
              <a:rPr lang="zh-CN" altLang="en-US" dirty="0"/>
              <a:t>寄存器所属层次</a:t>
            </a:r>
            <a:endParaRPr lang="en-US" altLang="zh-CN" dirty="0"/>
          </a:p>
          <a:p>
            <a:pPr>
              <a:lnSpc>
                <a:spcPct val="120000"/>
              </a:lnSpc>
              <a:spcBef>
                <a:spcPts val="0"/>
              </a:spcBef>
            </a:pPr>
            <a:r>
              <a:rPr lang="zh-CN" altLang="en-US" dirty="0"/>
              <a:t>寄存器规模（数量）</a:t>
            </a:r>
            <a:endParaRPr lang="en-US" altLang="zh-CN" dirty="0"/>
          </a:p>
          <a:p>
            <a:pPr>
              <a:lnSpc>
                <a:spcPct val="120000"/>
              </a:lnSpc>
              <a:spcBef>
                <a:spcPts val="0"/>
              </a:spcBef>
            </a:pPr>
            <a:r>
              <a:rPr lang="zh-CN" altLang="en-US" dirty="0"/>
              <a:t>寄存器字长：字节的整数倍</a:t>
            </a:r>
            <a:br>
              <a:rPr lang="en-US" altLang="zh-CN" dirty="0"/>
            </a:br>
            <a:r>
              <a:rPr lang="zh-CN" altLang="en-US" dirty="0"/>
              <a:t>根据：</a:t>
            </a:r>
            <a:endParaRPr lang="en-US" altLang="zh-CN" dirty="0"/>
          </a:p>
          <a:p>
            <a:pPr lvl="1">
              <a:lnSpc>
                <a:spcPct val="120000"/>
              </a:lnSpc>
              <a:spcBef>
                <a:spcPts val="0"/>
              </a:spcBef>
            </a:pPr>
            <a:r>
              <a:rPr lang="zh-CN" altLang="en-US" dirty="0"/>
              <a:t>运算器处理数据的长度</a:t>
            </a:r>
            <a:endParaRPr lang="en-US" altLang="zh-CN" dirty="0"/>
          </a:p>
          <a:p>
            <a:pPr lvl="1">
              <a:lnSpc>
                <a:spcPct val="120000"/>
              </a:lnSpc>
              <a:spcBef>
                <a:spcPts val="0"/>
              </a:spcBef>
            </a:pPr>
            <a:r>
              <a:rPr lang="zh-CN" altLang="en-US" dirty="0"/>
              <a:t>计算机字长</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29</a:t>
            </a:fld>
            <a:endParaRPr lang="en-US" altLang="zh-CN"/>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5BC6EBF6-231F-4A6B-97CC-B4EF771BCEF2}" type="slidenum">
              <a:rPr lang="zh-CN" altLang="en-US"/>
              <a:pPr/>
              <a:t>3</a:t>
            </a:fld>
            <a:endParaRPr lang="en-US" altLang="zh-CN"/>
          </a:p>
        </p:txBody>
      </p:sp>
      <p:sp>
        <p:nvSpPr>
          <p:cNvPr id="1096707" name="Rectangle 3"/>
          <p:cNvSpPr>
            <a:spLocks noGrp="1" noChangeArrowheads="1"/>
          </p:cNvSpPr>
          <p:nvPr>
            <p:ph type="body" idx="1"/>
          </p:nvPr>
        </p:nvSpPr>
        <p:spPr>
          <a:xfrm>
            <a:off x="457200" y="1054100"/>
            <a:ext cx="8578850" cy="5111750"/>
          </a:xfrm>
        </p:spPr>
        <p:txBody>
          <a:bodyPr/>
          <a:lstStyle/>
          <a:p>
            <a:pPr>
              <a:spcBef>
                <a:spcPct val="10000"/>
              </a:spcBef>
            </a:pPr>
            <a:r>
              <a:rPr lang="zh-CN" altLang="en-US">
                <a:solidFill>
                  <a:schemeClr val="bg2"/>
                </a:solidFill>
                <a:ea typeface="黑体" pitchFamily="2" charset="-122"/>
              </a:rPr>
              <a:t>指令系统</a:t>
            </a:r>
            <a:r>
              <a:rPr lang="zh-CN" altLang="en-US"/>
              <a:t>是从</a:t>
            </a:r>
            <a:r>
              <a:rPr lang="zh-CN" altLang="en-US">
                <a:solidFill>
                  <a:srgbClr val="FF0000"/>
                </a:solidFill>
              </a:rPr>
              <a:t>程序设计者</a:t>
            </a:r>
            <a:r>
              <a:rPr lang="zh-CN" altLang="en-US"/>
              <a:t>看到的机器的主要属性，是</a:t>
            </a:r>
            <a:r>
              <a:rPr lang="zh-CN" altLang="en-US">
                <a:solidFill>
                  <a:srgbClr val="FF0000"/>
                </a:solidFill>
              </a:rPr>
              <a:t>软、硬件</a:t>
            </a:r>
            <a:r>
              <a:rPr lang="zh-CN" altLang="en-US"/>
              <a:t>的主要</a:t>
            </a:r>
            <a:r>
              <a:rPr lang="zh-CN" altLang="en-US">
                <a:solidFill>
                  <a:srgbClr val="FF0000"/>
                </a:solidFill>
              </a:rPr>
              <a:t>界面</a:t>
            </a:r>
            <a:r>
              <a:rPr lang="zh-CN" altLang="en-US"/>
              <a:t>。</a:t>
            </a:r>
          </a:p>
          <a:p>
            <a:pPr lvl="1">
              <a:spcBef>
                <a:spcPct val="10000"/>
              </a:spcBef>
            </a:pPr>
            <a:r>
              <a:rPr lang="zh-CN" altLang="en-US"/>
              <a:t>指令系统是</a:t>
            </a:r>
            <a:r>
              <a:rPr lang="zh-CN" altLang="en-US">
                <a:solidFill>
                  <a:srgbClr val="0000FF"/>
                </a:solidFill>
              </a:rPr>
              <a:t>软件</a:t>
            </a:r>
            <a:r>
              <a:rPr lang="zh-CN" altLang="en-US"/>
              <a:t>与</a:t>
            </a:r>
            <a:r>
              <a:rPr lang="zh-CN" altLang="en-US">
                <a:solidFill>
                  <a:srgbClr val="0000FF"/>
                </a:solidFill>
              </a:rPr>
              <a:t>硬件</a:t>
            </a:r>
            <a:r>
              <a:rPr lang="zh-CN" altLang="en-US"/>
              <a:t>分界面的一个</a:t>
            </a:r>
            <a:r>
              <a:rPr lang="zh-CN" altLang="en-US">
                <a:solidFill>
                  <a:srgbClr val="CC0000"/>
                </a:solidFill>
              </a:rPr>
              <a:t>主要标志</a:t>
            </a:r>
            <a:r>
              <a:rPr lang="zh-CN" altLang="en-US"/>
              <a:t>；</a:t>
            </a:r>
          </a:p>
          <a:p>
            <a:pPr lvl="1">
              <a:spcBef>
                <a:spcPct val="10000"/>
              </a:spcBef>
            </a:pPr>
            <a:r>
              <a:rPr lang="zh-CN" altLang="en-US"/>
              <a:t>指令系统是</a:t>
            </a:r>
            <a:r>
              <a:rPr lang="zh-CN" altLang="en-US">
                <a:solidFill>
                  <a:srgbClr val="0000FF"/>
                </a:solidFill>
              </a:rPr>
              <a:t>软件</a:t>
            </a:r>
            <a:r>
              <a:rPr lang="zh-CN" altLang="en-US"/>
              <a:t>与</a:t>
            </a:r>
            <a:r>
              <a:rPr lang="zh-CN" altLang="en-US">
                <a:solidFill>
                  <a:srgbClr val="0000FF"/>
                </a:solidFill>
              </a:rPr>
              <a:t>硬件</a:t>
            </a:r>
            <a:r>
              <a:rPr lang="zh-CN" altLang="en-US"/>
              <a:t>之间互相沟通的</a:t>
            </a:r>
            <a:r>
              <a:rPr lang="zh-CN" altLang="en-US">
                <a:solidFill>
                  <a:srgbClr val="CC0000"/>
                </a:solidFill>
              </a:rPr>
              <a:t>桥梁</a:t>
            </a:r>
            <a:r>
              <a:rPr lang="zh-CN" altLang="en-US"/>
              <a:t>；</a:t>
            </a:r>
          </a:p>
          <a:p>
            <a:pPr lvl="1">
              <a:spcBef>
                <a:spcPct val="10000"/>
              </a:spcBef>
            </a:pPr>
            <a:r>
              <a:rPr lang="zh-CN" altLang="en-US">
                <a:solidFill>
                  <a:srgbClr val="0000FF"/>
                </a:solidFill>
              </a:rPr>
              <a:t>指令系统</a:t>
            </a:r>
            <a:r>
              <a:rPr lang="zh-CN" altLang="en-US"/>
              <a:t>与</a:t>
            </a:r>
            <a:r>
              <a:rPr lang="zh-CN" altLang="en-US">
                <a:solidFill>
                  <a:srgbClr val="0000FF"/>
                </a:solidFill>
              </a:rPr>
              <a:t>软件</a:t>
            </a:r>
            <a:r>
              <a:rPr lang="zh-CN" altLang="en-US"/>
              <a:t>之间的</a:t>
            </a:r>
            <a:r>
              <a:rPr lang="zh-CN" altLang="en-US">
                <a:solidFill>
                  <a:srgbClr val="0000FF"/>
                </a:solidFill>
              </a:rPr>
              <a:t>语义差距</a:t>
            </a:r>
            <a:r>
              <a:rPr lang="zh-CN" altLang="en-US"/>
              <a:t>越来越大；</a:t>
            </a:r>
          </a:p>
          <a:p>
            <a:pPr lvl="1">
              <a:spcBef>
                <a:spcPct val="10000"/>
              </a:spcBef>
            </a:pPr>
            <a:r>
              <a:rPr lang="zh-CN" altLang="en-US"/>
              <a:t>指令系统的</a:t>
            </a:r>
            <a:r>
              <a:rPr lang="zh-CN" altLang="en-US">
                <a:ea typeface="黑体" pitchFamily="2" charset="-122"/>
              </a:rPr>
              <a:t>设计</a:t>
            </a:r>
            <a:r>
              <a:rPr lang="zh-CN" altLang="en-US"/>
              <a:t>主要包括</a:t>
            </a:r>
            <a:r>
              <a:rPr lang="zh-CN" altLang="en-US">
                <a:solidFill>
                  <a:srgbClr val="CC0000"/>
                </a:solidFill>
              </a:rPr>
              <a:t>指令的</a:t>
            </a:r>
            <a:r>
              <a:rPr lang="zh-CN" altLang="en-US">
                <a:solidFill>
                  <a:srgbClr val="CC0000"/>
                </a:solidFill>
                <a:ea typeface="黑体" pitchFamily="2" charset="-122"/>
              </a:rPr>
              <a:t>功能</a:t>
            </a:r>
            <a:r>
              <a:rPr lang="zh-CN" altLang="en-US"/>
              <a:t>（操作类型、具体操作内容）和</a:t>
            </a:r>
            <a:r>
              <a:rPr lang="zh-CN" altLang="en-US">
                <a:solidFill>
                  <a:srgbClr val="CC0000"/>
                </a:solidFill>
              </a:rPr>
              <a:t>指令</a:t>
            </a:r>
            <a:r>
              <a:rPr lang="zh-CN" altLang="en-US">
                <a:solidFill>
                  <a:srgbClr val="CC0000"/>
                </a:solidFill>
                <a:ea typeface="黑体" pitchFamily="2" charset="-122"/>
              </a:rPr>
              <a:t>格式</a:t>
            </a:r>
            <a:r>
              <a:rPr lang="zh-CN" altLang="en-US"/>
              <a:t>的设计。</a:t>
            </a:r>
          </a:p>
        </p:txBody>
      </p:sp>
      <p:sp>
        <p:nvSpPr>
          <p:cNvPr id="2" name="动作按钮: 前进或下一项 1">
            <a:hlinkClick r:id="rId2" action="ppaction://hlinksldjump" highlightClick="1"/>
            <a:extLst>
              <a:ext uri="{FF2B5EF4-FFF2-40B4-BE49-F238E27FC236}">
                <a16:creationId xmlns:a16="http://schemas.microsoft.com/office/drawing/2014/main" id="{B4C5B6BF-D6DE-48A2-A51C-9F7EA387FE4B}"/>
              </a:ext>
            </a:extLst>
          </p:cNvPr>
          <p:cNvSpPr/>
          <p:nvPr/>
        </p:nvSpPr>
        <p:spPr bwMode="auto">
          <a:xfrm>
            <a:off x="7524328" y="5589240"/>
            <a:ext cx="1090464" cy="646708"/>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sp>
        <p:nvSpPr>
          <p:cNvPr id="3" name="矩形 2">
            <a:extLst>
              <a:ext uri="{FF2B5EF4-FFF2-40B4-BE49-F238E27FC236}">
                <a16:creationId xmlns:a16="http://schemas.microsoft.com/office/drawing/2014/main" id="{8C5503D3-3F8C-47B7-9839-9852E9218901}"/>
              </a:ext>
            </a:extLst>
          </p:cNvPr>
          <p:cNvSpPr/>
          <p:nvPr/>
        </p:nvSpPr>
        <p:spPr>
          <a:xfrm>
            <a:off x="7464266" y="5192865"/>
            <a:ext cx="1210588" cy="400110"/>
          </a:xfrm>
          <a:prstGeom prst="rect">
            <a:avLst/>
          </a:prstGeom>
        </p:spPr>
        <p:txBody>
          <a:bodyPr wrap="none">
            <a:spAutoFit/>
          </a:bodyPr>
          <a:lstStyle/>
          <a:p>
            <a:pPr algn="r"/>
            <a:r>
              <a:rPr lang="zh-CN" altLang="en-US" sz="2000" b="0" i="1" dirty="0">
                <a:solidFill>
                  <a:schemeClr val="bg2"/>
                </a:solidFill>
                <a:latin typeface="微软雅黑" panose="020B0503020204020204" pitchFamily="34" charset="-122"/>
                <a:ea typeface="微软雅黑" panose="020B0503020204020204" pitchFamily="34" charset="-122"/>
              </a:rPr>
              <a:t>指令举例</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5.2.3 </a:t>
            </a:r>
            <a:r>
              <a:rPr lang="zh-CN" altLang="en-US" dirty="0"/>
              <a:t>数据类型</a:t>
            </a:r>
          </a:p>
        </p:txBody>
      </p:sp>
      <p:sp>
        <p:nvSpPr>
          <p:cNvPr id="3" name="内容占位符 2"/>
          <p:cNvSpPr>
            <a:spLocks noGrp="1"/>
          </p:cNvSpPr>
          <p:nvPr>
            <p:ph idx="1"/>
          </p:nvPr>
        </p:nvSpPr>
        <p:spPr/>
        <p:txBody>
          <a:bodyPr/>
          <a:lstStyle/>
          <a:p>
            <a:r>
              <a:rPr lang="zh-CN" altLang="en-US"/>
              <a:t>数值数据</a:t>
            </a:r>
            <a:endParaRPr lang="en-US" altLang="zh-CN"/>
          </a:p>
          <a:p>
            <a:pPr lvl="1"/>
            <a:r>
              <a:rPr lang="zh-CN" altLang="en-US"/>
              <a:t>带符号数、无符号数</a:t>
            </a:r>
            <a:endParaRPr lang="en-US" altLang="zh-CN"/>
          </a:p>
          <a:p>
            <a:pPr lvl="1"/>
            <a:r>
              <a:rPr lang="zh-CN" altLang="en-US"/>
              <a:t>定点整数、定点小数</a:t>
            </a:r>
            <a:endParaRPr lang="en-US" altLang="zh-CN"/>
          </a:p>
          <a:p>
            <a:pPr lvl="1"/>
            <a:r>
              <a:rPr lang="zh-CN" altLang="en-US"/>
              <a:t>浮点数</a:t>
            </a:r>
            <a:endParaRPr lang="en-US" altLang="zh-CN"/>
          </a:p>
          <a:p>
            <a:pPr lvl="1"/>
            <a:r>
              <a:rPr lang="en-US" altLang="zh-CN"/>
              <a:t>BCD</a:t>
            </a:r>
            <a:r>
              <a:rPr lang="zh-CN" altLang="en-US"/>
              <a:t>数</a:t>
            </a:r>
            <a:endParaRPr lang="en-US" altLang="zh-CN"/>
          </a:p>
          <a:p>
            <a:r>
              <a:rPr lang="zh-CN" altLang="en-US"/>
              <a:t>非数值数据</a:t>
            </a:r>
            <a:endParaRPr lang="en-US" altLang="zh-CN"/>
          </a:p>
          <a:p>
            <a:pPr lvl="1"/>
            <a:r>
              <a:rPr lang="zh-CN" altLang="en-US"/>
              <a:t>逻辑数据（布尔值）</a:t>
            </a:r>
            <a:endParaRPr lang="en-US" altLang="zh-CN"/>
          </a:p>
          <a:p>
            <a:pPr lvl="1"/>
            <a:r>
              <a:rPr lang="zh-CN" altLang="en-US"/>
              <a:t>指针（地址）</a:t>
            </a:r>
            <a:endParaRPr lang="en-US" altLang="zh-CN"/>
          </a:p>
          <a:p>
            <a:pPr lvl="1"/>
            <a:r>
              <a:rPr lang="zh-CN" altLang="en-US"/>
              <a:t>文字：字符、字符串、汉字编码</a:t>
            </a:r>
            <a:endParaRPr lang="en-US" altLang="zh-CN"/>
          </a:p>
          <a:p>
            <a:pPr lvl="1"/>
            <a:r>
              <a:rPr lang="zh-CN" altLang="en-US"/>
              <a:t>图像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30</a:t>
            </a:fld>
            <a:endParaRPr lang="en-US" altLang="zh-CN"/>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49EFE-F8B0-4F2F-A4A3-010FCD03C218}"/>
              </a:ext>
            </a:extLst>
          </p:cNvPr>
          <p:cNvSpPr>
            <a:spLocks noGrp="1"/>
          </p:cNvSpPr>
          <p:nvPr>
            <p:ph type="title"/>
          </p:nvPr>
        </p:nvSpPr>
        <p:spPr/>
        <p:txBody>
          <a:bodyPr/>
          <a:lstStyle/>
          <a:p>
            <a:r>
              <a:rPr lang="en-US" altLang="zh-CN" dirty="0"/>
              <a:t>5.2.4  I/O</a:t>
            </a:r>
            <a:r>
              <a:rPr lang="zh-CN" altLang="en-US" dirty="0"/>
              <a:t>模式：</a:t>
            </a:r>
            <a:r>
              <a:rPr lang="zh-CN" altLang="en-US" dirty="0">
                <a:solidFill>
                  <a:srgbClr val="FF0066"/>
                </a:solidFill>
              </a:rPr>
              <a:t>统一</a:t>
            </a:r>
            <a:r>
              <a:rPr lang="zh-CN" altLang="en-US" dirty="0"/>
              <a:t>编址</a:t>
            </a:r>
            <a:r>
              <a:rPr lang="zh-CN" altLang="en-US" dirty="0">
                <a:solidFill>
                  <a:srgbClr val="D60093"/>
                </a:solidFill>
                <a:latin typeface="+mn-lt"/>
                <a:ea typeface="宋体" panose="02010600030101010101" pitchFamily="2" charset="-122"/>
              </a:rPr>
              <a:t>（大多数 </a:t>
            </a:r>
            <a:r>
              <a:rPr lang="en-US" altLang="zh-CN" dirty="0">
                <a:solidFill>
                  <a:srgbClr val="D60093"/>
                </a:solidFill>
                <a:latin typeface="+mn-lt"/>
                <a:ea typeface="宋体" panose="02010600030101010101" pitchFamily="2" charset="-122"/>
              </a:rPr>
              <a:t>RISC </a:t>
            </a:r>
            <a:r>
              <a:rPr lang="zh-CN" altLang="en-US" dirty="0">
                <a:solidFill>
                  <a:srgbClr val="D60093"/>
                </a:solidFill>
                <a:latin typeface="+mn-lt"/>
                <a:ea typeface="宋体" panose="02010600030101010101" pitchFamily="2" charset="-122"/>
              </a:rPr>
              <a:t>处理器）</a:t>
            </a:r>
          </a:p>
        </p:txBody>
      </p:sp>
      <p:sp>
        <p:nvSpPr>
          <p:cNvPr id="4" name="灯片编号占位符 3">
            <a:extLst>
              <a:ext uri="{FF2B5EF4-FFF2-40B4-BE49-F238E27FC236}">
                <a16:creationId xmlns:a16="http://schemas.microsoft.com/office/drawing/2014/main" id="{EB86FFFC-593B-407E-A131-DCF82A572CB3}"/>
              </a:ext>
            </a:extLst>
          </p:cNvPr>
          <p:cNvSpPr>
            <a:spLocks noGrp="1"/>
          </p:cNvSpPr>
          <p:nvPr>
            <p:ph type="sldNum" sz="quarter" idx="11"/>
          </p:nvPr>
        </p:nvSpPr>
        <p:spPr/>
        <p:txBody>
          <a:bodyPr/>
          <a:lstStyle/>
          <a:p>
            <a:fld id="{591B6738-5A60-468E-A237-4E46B15B9A6B}" type="slidenum">
              <a:rPr lang="zh-CN" altLang="en-US" smtClean="0"/>
              <a:pPr/>
              <a:t>31</a:t>
            </a:fld>
            <a:endParaRPr lang="en-US" altLang="zh-CN"/>
          </a:p>
        </p:txBody>
      </p:sp>
      <p:sp>
        <p:nvSpPr>
          <p:cNvPr id="5" name="矩形 4">
            <a:extLst>
              <a:ext uri="{FF2B5EF4-FFF2-40B4-BE49-F238E27FC236}">
                <a16:creationId xmlns:a16="http://schemas.microsoft.com/office/drawing/2014/main" id="{36A337DD-EC11-417E-A12A-D5A5287153AA}"/>
              </a:ext>
            </a:extLst>
          </p:cNvPr>
          <p:cNvSpPr/>
          <p:nvPr/>
        </p:nvSpPr>
        <p:spPr bwMode="auto">
          <a:xfrm>
            <a:off x="146980" y="1838890"/>
            <a:ext cx="2028070" cy="2736304"/>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defRPr/>
            </a:pPr>
            <a:endParaRPr lang="zh-CN" altLang="en-US" sz="2800" kern="0">
              <a:solidFill>
                <a:srgbClr val="000000"/>
              </a:solidFill>
              <a:latin typeface="Times New Roman"/>
              <a:ea typeface="宋体"/>
            </a:endParaRPr>
          </a:p>
        </p:txBody>
      </p:sp>
      <p:sp>
        <p:nvSpPr>
          <p:cNvPr id="6" name="矩形 5">
            <a:extLst>
              <a:ext uri="{FF2B5EF4-FFF2-40B4-BE49-F238E27FC236}">
                <a16:creationId xmlns:a16="http://schemas.microsoft.com/office/drawing/2014/main" id="{EA3FC10F-2399-4BBA-B8D9-9641029BD4E1}"/>
              </a:ext>
            </a:extLst>
          </p:cNvPr>
          <p:cNvSpPr/>
          <p:nvPr/>
        </p:nvSpPr>
        <p:spPr>
          <a:xfrm>
            <a:off x="747015" y="1368771"/>
            <a:ext cx="817852" cy="461665"/>
          </a:xfrm>
          <a:prstGeom prst="rect">
            <a:avLst/>
          </a:prstGeom>
        </p:spPr>
        <p:txBody>
          <a:bodyPr wrap="none">
            <a:spAutoFit/>
          </a:bodyPr>
          <a:lstStyle/>
          <a:p>
            <a:pPr>
              <a:spcBef>
                <a:spcPct val="50000"/>
              </a:spcBef>
              <a:defRPr/>
            </a:pPr>
            <a:r>
              <a:rPr lang="zh-CN" altLang="en-US" kern="0" dirty="0">
                <a:solidFill>
                  <a:srgbClr val="000000"/>
                </a:solidFill>
                <a:latin typeface="Times New Roman"/>
                <a:ea typeface="宋体"/>
              </a:rPr>
              <a:t>CPU</a:t>
            </a:r>
          </a:p>
        </p:txBody>
      </p:sp>
      <p:sp>
        <p:nvSpPr>
          <p:cNvPr id="7" name="矩形 6">
            <a:extLst>
              <a:ext uri="{FF2B5EF4-FFF2-40B4-BE49-F238E27FC236}">
                <a16:creationId xmlns:a16="http://schemas.microsoft.com/office/drawing/2014/main" id="{0FF7D035-6326-43B9-8A92-CCE5C22D31DD}"/>
              </a:ext>
            </a:extLst>
          </p:cNvPr>
          <p:cNvSpPr/>
          <p:nvPr/>
        </p:nvSpPr>
        <p:spPr bwMode="auto">
          <a:xfrm>
            <a:off x="3139195" y="1838890"/>
            <a:ext cx="576064" cy="2736304"/>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总</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线</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形</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成</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电</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路</a:t>
            </a:r>
          </a:p>
        </p:txBody>
      </p:sp>
      <p:sp>
        <p:nvSpPr>
          <p:cNvPr id="8" name="箭头: 左右 7">
            <a:extLst>
              <a:ext uri="{FF2B5EF4-FFF2-40B4-BE49-F238E27FC236}">
                <a16:creationId xmlns:a16="http://schemas.microsoft.com/office/drawing/2014/main" id="{F4C29A74-19DE-4400-B397-89F31B5254AB}"/>
              </a:ext>
            </a:extLst>
          </p:cNvPr>
          <p:cNvSpPr/>
          <p:nvPr/>
        </p:nvSpPr>
        <p:spPr bwMode="auto">
          <a:xfrm>
            <a:off x="3724365" y="2919010"/>
            <a:ext cx="5311685" cy="720080"/>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r>
              <a:rPr lang="zh-CN" altLang="en-US" kern="0" dirty="0">
                <a:solidFill>
                  <a:srgbClr val="8A8AB9">
                    <a:lumMod val="75000"/>
                  </a:srgbClr>
                </a:solidFill>
                <a:latin typeface="Times New Roman"/>
                <a:ea typeface="宋体"/>
              </a:rPr>
              <a:t>系   统   总   线</a:t>
            </a:r>
          </a:p>
        </p:txBody>
      </p:sp>
      <p:sp>
        <p:nvSpPr>
          <p:cNvPr id="9" name="箭头: 左右 8">
            <a:extLst>
              <a:ext uri="{FF2B5EF4-FFF2-40B4-BE49-F238E27FC236}">
                <a16:creationId xmlns:a16="http://schemas.microsoft.com/office/drawing/2014/main" id="{50FBC96A-9BD6-4E72-BFF3-C2FB2B2A5D02}"/>
              </a:ext>
            </a:extLst>
          </p:cNvPr>
          <p:cNvSpPr/>
          <p:nvPr/>
        </p:nvSpPr>
        <p:spPr bwMode="auto">
          <a:xfrm>
            <a:off x="2203093" y="2898073"/>
            <a:ext cx="936102" cy="720080"/>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0" name="矩形 9">
            <a:extLst>
              <a:ext uri="{FF2B5EF4-FFF2-40B4-BE49-F238E27FC236}">
                <a16:creationId xmlns:a16="http://schemas.microsoft.com/office/drawing/2014/main" id="{7E7BE681-6688-4DDA-A28F-0BBD9544056F}"/>
              </a:ext>
            </a:extLst>
          </p:cNvPr>
          <p:cNvSpPr/>
          <p:nvPr/>
        </p:nvSpPr>
        <p:spPr bwMode="auto">
          <a:xfrm>
            <a:off x="4241087" y="973510"/>
            <a:ext cx="2829551" cy="1513879"/>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endParaRPr lang="zh-CN" altLang="en-US" kern="0" dirty="0">
              <a:solidFill>
                <a:srgbClr val="000000"/>
              </a:solidFill>
              <a:latin typeface="Times New Roman"/>
              <a:ea typeface="宋体"/>
            </a:endParaRPr>
          </a:p>
        </p:txBody>
      </p:sp>
      <p:sp>
        <p:nvSpPr>
          <p:cNvPr id="11" name="矩形 10">
            <a:extLst>
              <a:ext uri="{FF2B5EF4-FFF2-40B4-BE49-F238E27FC236}">
                <a16:creationId xmlns:a16="http://schemas.microsoft.com/office/drawing/2014/main" id="{937134C6-BD15-4EF8-A3DC-7FF35D152168}"/>
              </a:ext>
            </a:extLst>
          </p:cNvPr>
          <p:cNvSpPr/>
          <p:nvPr/>
        </p:nvSpPr>
        <p:spPr>
          <a:xfrm>
            <a:off x="4654626" y="518633"/>
            <a:ext cx="2002472"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主存（</a:t>
            </a:r>
            <a:r>
              <a:rPr lang="en-US" altLang="zh-CN" kern="0" dirty="0">
                <a:solidFill>
                  <a:srgbClr val="008000"/>
                </a:solidFill>
                <a:latin typeface="Times New Roman"/>
                <a:ea typeface="宋体"/>
              </a:rPr>
              <a:t>MM</a:t>
            </a:r>
            <a:r>
              <a:rPr lang="zh-CN" altLang="en-US" kern="0" dirty="0">
                <a:solidFill>
                  <a:srgbClr val="008000"/>
                </a:solidFill>
                <a:latin typeface="Times New Roman"/>
                <a:ea typeface="宋体"/>
              </a:rPr>
              <a:t>）</a:t>
            </a:r>
          </a:p>
        </p:txBody>
      </p:sp>
      <p:sp>
        <p:nvSpPr>
          <p:cNvPr id="12" name="箭头: 左右 11">
            <a:extLst>
              <a:ext uri="{FF2B5EF4-FFF2-40B4-BE49-F238E27FC236}">
                <a16:creationId xmlns:a16="http://schemas.microsoft.com/office/drawing/2014/main" id="{4433DF71-2D44-4FD4-B2B4-BCDE29DCC805}"/>
              </a:ext>
            </a:extLst>
          </p:cNvPr>
          <p:cNvSpPr/>
          <p:nvPr/>
        </p:nvSpPr>
        <p:spPr bwMode="auto">
          <a:xfrm rot="16200000">
            <a:off x="5832239" y="2683598"/>
            <a:ext cx="612067" cy="212280"/>
          </a:xfrm>
          <a:prstGeom prst="leftRightArrow">
            <a:avLst>
              <a:gd name="adj1" fmla="val 40090"/>
              <a:gd name="adj2" fmla="val 7972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3" name="矩形 12">
            <a:extLst>
              <a:ext uri="{FF2B5EF4-FFF2-40B4-BE49-F238E27FC236}">
                <a16:creationId xmlns:a16="http://schemas.microsoft.com/office/drawing/2014/main" id="{14F14339-C77B-453D-9A8C-1248623A0621}"/>
              </a:ext>
            </a:extLst>
          </p:cNvPr>
          <p:cNvSpPr/>
          <p:nvPr/>
        </p:nvSpPr>
        <p:spPr>
          <a:xfrm>
            <a:off x="4928223" y="921143"/>
            <a:ext cx="1143263" cy="461665"/>
          </a:xfrm>
          <a:prstGeom prst="rect">
            <a:avLst/>
          </a:prstGeom>
        </p:spPr>
        <p:txBody>
          <a:bodyPr wrap="none">
            <a:spAutoFit/>
          </a:bodyPr>
          <a:lstStyle/>
          <a:p>
            <a:pPr>
              <a:spcBef>
                <a:spcPct val="50000"/>
              </a:spcBef>
              <a:defRPr/>
            </a:pPr>
            <a:r>
              <a:rPr lang="en-US" altLang="zh-CN" kern="0" dirty="0">
                <a:solidFill>
                  <a:srgbClr val="FF0000"/>
                </a:solidFill>
                <a:latin typeface="Times New Roman"/>
                <a:ea typeface="宋体"/>
              </a:rPr>
              <a:t>DRAM</a:t>
            </a:r>
            <a:endParaRPr lang="zh-CN" altLang="en-US" kern="0" dirty="0">
              <a:solidFill>
                <a:srgbClr val="FF0000"/>
              </a:solidFill>
              <a:latin typeface="Times New Roman"/>
              <a:ea typeface="宋体"/>
            </a:endParaRPr>
          </a:p>
        </p:txBody>
      </p:sp>
      <p:sp>
        <p:nvSpPr>
          <p:cNvPr id="14" name="矩形 13">
            <a:extLst>
              <a:ext uri="{FF2B5EF4-FFF2-40B4-BE49-F238E27FC236}">
                <a16:creationId xmlns:a16="http://schemas.microsoft.com/office/drawing/2014/main" id="{A106C356-69F2-4655-B95B-366E89436FD9}"/>
              </a:ext>
            </a:extLst>
          </p:cNvPr>
          <p:cNvSpPr/>
          <p:nvPr/>
        </p:nvSpPr>
        <p:spPr bwMode="auto">
          <a:xfrm>
            <a:off x="7740352" y="4087467"/>
            <a:ext cx="1021811" cy="466041"/>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15" name="箭头: 左右 14">
            <a:extLst>
              <a:ext uri="{FF2B5EF4-FFF2-40B4-BE49-F238E27FC236}">
                <a16:creationId xmlns:a16="http://schemas.microsoft.com/office/drawing/2014/main" id="{221F3CAC-B1B5-4D40-AAA0-E139BC431A14}"/>
              </a:ext>
            </a:extLst>
          </p:cNvPr>
          <p:cNvSpPr/>
          <p:nvPr/>
        </p:nvSpPr>
        <p:spPr bwMode="auto">
          <a:xfrm rot="16200000">
            <a:off x="7961760" y="3573962"/>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6" name="流程图: 磁盘 15">
            <a:extLst>
              <a:ext uri="{FF2B5EF4-FFF2-40B4-BE49-F238E27FC236}">
                <a16:creationId xmlns:a16="http://schemas.microsoft.com/office/drawing/2014/main" id="{F7B921F0-13D7-48F1-B925-0C1381A83BED}"/>
              </a:ext>
            </a:extLst>
          </p:cNvPr>
          <p:cNvSpPr/>
          <p:nvPr/>
        </p:nvSpPr>
        <p:spPr bwMode="auto">
          <a:xfrm>
            <a:off x="7441498" y="631701"/>
            <a:ext cx="1440160" cy="720080"/>
          </a:xfrm>
          <a:prstGeom prst="flowChartMagneticDisk">
            <a:avLst/>
          </a:prstGeom>
          <a:gradFill rotWithShape="1">
            <a:gsLst>
              <a:gs pos="0">
                <a:srgbClr val="8A8AB9">
                  <a:tint val="50000"/>
                  <a:satMod val="300000"/>
                </a:srgbClr>
              </a:gs>
              <a:gs pos="35000">
                <a:srgbClr val="8A8AB9">
                  <a:tint val="37000"/>
                  <a:satMod val="300000"/>
                </a:srgbClr>
              </a:gs>
              <a:gs pos="100000">
                <a:srgbClr val="8A8AB9">
                  <a:tint val="15000"/>
                  <a:satMod val="350000"/>
                </a:srgbClr>
              </a:gs>
            </a:gsLst>
            <a:lin ang="16200000" scaled="1"/>
          </a:gradFill>
          <a:ln w="28575" cap="flat" cmpd="sng" algn="ctr">
            <a:solidFill>
              <a:srgbClr val="8A8AB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spcBef>
                <a:spcPct val="50000"/>
              </a:spcBef>
              <a:defRPr/>
            </a:pPr>
            <a:endParaRPr lang="zh-CN" altLang="en-US" sz="2800" kern="0">
              <a:solidFill>
                <a:srgbClr val="000000"/>
              </a:solidFill>
              <a:latin typeface="Times New Roman"/>
              <a:ea typeface="宋体"/>
            </a:endParaRPr>
          </a:p>
        </p:txBody>
      </p:sp>
      <p:sp>
        <p:nvSpPr>
          <p:cNvPr id="17" name="箭头: 左右 16">
            <a:extLst>
              <a:ext uri="{FF2B5EF4-FFF2-40B4-BE49-F238E27FC236}">
                <a16:creationId xmlns:a16="http://schemas.microsoft.com/office/drawing/2014/main" id="{6B41FA08-3AFA-4040-8F5D-F2941E81908A}"/>
              </a:ext>
            </a:extLst>
          </p:cNvPr>
          <p:cNvSpPr/>
          <p:nvPr/>
        </p:nvSpPr>
        <p:spPr bwMode="auto">
          <a:xfrm rot="16200000">
            <a:off x="7961761" y="4665823"/>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8" name="矩形 17">
            <a:extLst>
              <a:ext uri="{FF2B5EF4-FFF2-40B4-BE49-F238E27FC236}">
                <a16:creationId xmlns:a16="http://schemas.microsoft.com/office/drawing/2014/main" id="{8ED759C5-D68E-4AF7-B3B5-4568ACCC5346}"/>
              </a:ext>
            </a:extLst>
          </p:cNvPr>
          <p:cNvSpPr/>
          <p:nvPr/>
        </p:nvSpPr>
        <p:spPr bwMode="auto">
          <a:xfrm>
            <a:off x="4507006" y="4087467"/>
            <a:ext cx="2829355" cy="1290165"/>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endParaRPr lang="zh-CN" altLang="en-US" kern="0" dirty="0">
              <a:solidFill>
                <a:srgbClr val="8A8AB9">
                  <a:lumMod val="75000"/>
                </a:srgbClr>
              </a:solidFill>
              <a:latin typeface="Times New Roman"/>
              <a:ea typeface="宋体"/>
            </a:endParaRPr>
          </a:p>
        </p:txBody>
      </p:sp>
      <p:sp>
        <p:nvSpPr>
          <p:cNvPr id="19" name="箭头: 左右 18">
            <a:extLst>
              <a:ext uri="{FF2B5EF4-FFF2-40B4-BE49-F238E27FC236}">
                <a16:creationId xmlns:a16="http://schemas.microsoft.com/office/drawing/2014/main" id="{8EA603F4-C078-4478-9EC9-2ED28BA7EF17}"/>
              </a:ext>
            </a:extLst>
          </p:cNvPr>
          <p:cNvSpPr/>
          <p:nvPr/>
        </p:nvSpPr>
        <p:spPr bwMode="auto">
          <a:xfrm rot="16200000">
            <a:off x="5318910" y="5485532"/>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20" name="矩形 19">
            <a:extLst>
              <a:ext uri="{FF2B5EF4-FFF2-40B4-BE49-F238E27FC236}">
                <a16:creationId xmlns:a16="http://schemas.microsoft.com/office/drawing/2014/main" id="{10AC11D4-1F33-4FC2-9A78-7DE5275153E4}"/>
              </a:ext>
            </a:extLst>
          </p:cNvPr>
          <p:cNvSpPr/>
          <p:nvPr/>
        </p:nvSpPr>
        <p:spPr bwMode="auto">
          <a:xfrm>
            <a:off x="4789741" y="5989875"/>
            <a:ext cx="1670405" cy="751493"/>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输入</a:t>
            </a:r>
            <a:r>
              <a:rPr lang="en-US" altLang="zh-CN" kern="0" dirty="0">
                <a:solidFill>
                  <a:srgbClr val="8A8AB9">
                    <a:lumMod val="75000"/>
                  </a:srgbClr>
                </a:solidFill>
                <a:latin typeface="Times New Roman"/>
                <a:ea typeface="宋体"/>
              </a:rPr>
              <a:t>/</a:t>
            </a:r>
            <a:r>
              <a:rPr lang="zh-CN" altLang="en-US" kern="0" dirty="0">
                <a:solidFill>
                  <a:srgbClr val="8A8AB9">
                    <a:lumMod val="75000"/>
                  </a:srgbClr>
                </a:solidFill>
                <a:latin typeface="Times New Roman"/>
                <a:ea typeface="宋体"/>
              </a:rPr>
              <a:t>输出</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设备</a:t>
            </a:r>
          </a:p>
        </p:txBody>
      </p:sp>
      <p:graphicFrame>
        <p:nvGraphicFramePr>
          <p:cNvPr id="21" name="表格 20">
            <a:extLst>
              <a:ext uri="{FF2B5EF4-FFF2-40B4-BE49-F238E27FC236}">
                <a16:creationId xmlns:a16="http://schemas.microsoft.com/office/drawing/2014/main" id="{CBFBD638-639D-411E-9F95-CF729C01763C}"/>
              </a:ext>
            </a:extLst>
          </p:cNvPr>
          <p:cNvGraphicFramePr>
            <a:graphicFrameLocks noGrp="1"/>
          </p:cNvGraphicFramePr>
          <p:nvPr>
            <p:extLst>
              <p:ext uri="{D42A27DB-BD31-4B8C-83A1-F6EECF244321}">
                <p14:modId xmlns:p14="http://schemas.microsoft.com/office/powerpoint/2010/main" val="851001869"/>
              </p:ext>
            </p:extLst>
          </p:nvPr>
        </p:nvGraphicFramePr>
        <p:xfrm>
          <a:off x="1648152" y="3916653"/>
          <a:ext cx="431844" cy="499112"/>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2647129"/>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16004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976084"/>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345282"/>
                  </a:ext>
                </a:extLst>
              </a:tr>
            </a:tbl>
          </a:graphicData>
        </a:graphic>
      </p:graphicFrame>
      <p:graphicFrame>
        <p:nvGraphicFramePr>
          <p:cNvPr id="22" name="表格 21">
            <a:extLst>
              <a:ext uri="{FF2B5EF4-FFF2-40B4-BE49-F238E27FC236}">
                <a16:creationId xmlns:a16="http://schemas.microsoft.com/office/drawing/2014/main" id="{BB8A4C9A-9306-42B8-BACA-7B246B3C3239}"/>
              </a:ext>
            </a:extLst>
          </p:cNvPr>
          <p:cNvGraphicFramePr>
            <a:graphicFrameLocks noGrp="1"/>
          </p:cNvGraphicFramePr>
          <p:nvPr>
            <p:extLst>
              <p:ext uri="{D42A27DB-BD31-4B8C-83A1-F6EECF244321}">
                <p14:modId xmlns:p14="http://schemas.microsoft.com/office/powerpoint/2010/main" val="2901105725"/>
              </p:ext>
            </p:extLst>
          </p:nvPr>
        </p:nvGraphicFramePr>
        <p:xfrm>
          <a:off x="1246876" y="2759001"/>
          <a:ext cx="833120" cy="998224"/>
        </p:xfrm>
        <a:graphic>
          <a:graphicData uri="http://schemas.openxmlformats.org/drawingml/2006/table">
            <a:tbl>
              <a:tblPr firstRow="1" bandRow="1"/>
              <a:tblGrid>
                <a:gridCol w="208280">
                  <a:extLst>
                    <a:ext uri="{9D8B030D-6E8A-4147-A177-3AD203B41FA5}">
                      <a16:colId xmlns:a16="http://schemas.microsoft.com/office/drawing/2014/main" val="3223751146"/>
                    </a:ext>
                  </a:extLst>
                </a:gridCol>
                <a:gridCol w="208280">
                  <a:extLst>
                    <a:ext uri="{9D8B030D-6E8A-4147-A177-3AD203B41FA5}">
                      <a16:colId xmlns:a16="http://schemas.microsoft.com/office/drawing/2014/main" val="3787100599"/>
                    </a:ext>
                  </a:extLst>
                </a:gridCol>
                <a:gridCol w="208280">
                  <a:extLst>
                    <a:ext uri="{9D8B030D-6E8A-4147-A177-3AD203B41FA5}">
                      <a16:colId xmlns:a16="http://schemas.microsoft.com/office/drawing/2014/main" val="4169873491"/>
                    </a:ext>
                  </a:extLst>
                </a:gridCol>
                <a:gridCol w="208280">
                  <a:extLst>
                    <a:ext uri="{9D8B030D-6E8A-4147-A177-3AD203B41FA5}">
                      <a16:colId xmlns:a16="http://schemas.microsoft.com/office/drawing/2014/main" val="1424436965"/>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15226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113238"/>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01082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2832705"/>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636935"/>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306747"/>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867607"/>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964470"/>
                  </a:ext>
                </a:extLst>
              </a:tr>
            </a:tbl>
          </a:graphicData>
        </a:graphic>
      </p:graphicFrame>
      <p:sp>
        <p:nvSpPr>
          <p:cNvPr id="23" name="矩形 22">
            <a:extLst>
              <a:ext uri="{FF2B5EF4-FFF2-40B4-BE49-F238E27FC236}">
                <a16:creationId xmlns:a16="http://schemas.microsoft.com/office/drawing/2014/main" id="{9E42F8D3-09AB-4271-AEA5-59AC5526CC65}"/>
              </a:ext>
            </a:extLst>
          </p:cNvPr>
          <p:cNvSpPr/>
          <p:nvPr/>
        </p:nvSpPr>
        <p:spPr>
          <a:xfrm>
            <a:off x="7759865" y="555244"/>
            <a:ext cx="803425"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辅存</a:t>
            </a:r>
          </a:p>
        </p:txBody>
      </p:sp>
      <p:sp>
        <p:nvSpPr>
          <p:cNvPr id="24" name="矩形 23">
            <a:extLst>
              <a:ext uri="{FF2B5EF4-FFF2-40B4-BE49-F238E27FC236}">
                <a16:creationId xmlns:a16="http://schemas.microsoft.com/office/drawing/2014/main" id="{D1760F38-769D-4486-962E-F3022CE32663}"/>
              </a:ext>
            </a:extLst>
          </p:cNvPr>
          <p:cNvSpPr/>
          <p:nvPr/>
        </p:nvSpPr>
        <p:spPr>
          <a:xfrm>
            <a:off x="1114102" y="2317833"/>
            <a:ext cx="1005403" cy="461665"/>
          </a:xfrm>
          <a:prstGeom prst="rect">
            <a:avLst/>
          </a:prstGeom>
        </p:spPr>
        <p:txBody>
          <a:bodyPr wrap="none">
            <a:spAutoFit/>
          </a:bodyPr>
          <a:lstStyle/>
          <a:p>
            <a:pPr>
              <a:spcBef>
                <a:spcPct val="50000"/>
              </a:spcBef>
              <a:defRPr/>
            </a:pPr>
            <a:r>
              <a:rPr lang="en-US" altLang="zh-CN" kern="0" dirty="0">
                <a:solidFill>
                  <a:srgbClr val="008000"/>
                </a:solidFill>
                <a:latin typeface="Times New Roman"/>
                <a:ea typeface="宋体"/>
              </a:rPr>
              <a:t>Cache</a:t>
            </a:r>
            <a:endParaRPr lang="zh-CN" altLang="en-US" kern="0" dirty="0">
              <a:solidFill>
                <a:srgbClr val="008000"/>
              </a:solidFill>
              <a:latin typeface="Times New Roman"/>
              <a:ea typeface="宋体"/>
            </a:endParaRPr>
          </a:p>
        </p:txBody>
      </p:sp>
      <p:sp>
        <p:nvSpPr>
          <p:cNvPr id="25" name="矩形 24">
            <a:extLst>
              <a:ext uri="{FF2B5EF4-FFF2-40B4-BE49-F238E27FC236}">
                <a16:creationId xmlns:a16="http://schemas.microsoft.com/office/drawing/2014/main" id="{2F5F27B4-8AA8-457C-AE29-47C714BA6164}"/>
              </a:ext>
            </a:extLst>
          </p:cNvPr>
          <p:cNvSpPr/>
          <p:nvPr/>
        </p:nvSpPr>
        <p:spPr>
          <a:xfrm>
            <a:off x="584665" y="4132107"/>
            <a:ext cx="1112805"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寄存器</a:t>
            </a:r>
          </a:p>
        </p:txBody>
      </p:sp>
      <p:sp>
        <p:nvSpPr>
          <p:cNvPr id="26" name="矩形 25">
            <a:extLst>
              <a:ext uri="{FF2B5EF4-FFF2-40B4-BE49-F238E27FC236}">
                <a16:creationId xmlns:a16="http://schemas.microsoft.com/office/drawing/2014/main" id="{2814A1FF-A21D-4F89-BCB5-0971C9750987}"/>
              </a:ext>
            </a:extLst>
          </p:cNvPr>
          <p:cNvSpPr/>
          <p:nvPr/>
        </p:nvSpPr>
        <p:spPr>
          <a:xfrm>
            <a:off x="667904" y="2037795"/>
            <a:ext cx="1091967" cy="461665"/>
          </a:xfrm>
          <a:prstGeom prst="rect">
            <a:avLst/>
          </a:prstGeom>
        </p:spPr>
        <p:txBody>
          <a:bodyPr wrap="none">
            <a:spAutoFit/>
          </a:bodyPr>
          <a:lstStyle/>
          <a:p>
            <a:pPr>
              <a:spcBef>
                <a:spcPct val="50000"/>
              </a:spcBef>
              <a:defRPr/>
            </a:pPr>
            <a:r>
              <a:rPr lang="en-US" altLang="zh-CN" kern="0" dirty="0">
                <a:solidFill>
                  <a:srgbClr val="FF0000"/>
                </a:solidFill>
                <a:latin typeface="Times New Roman"/>
                <a:ea typeface="宋体"/>
              </a:rPr>
              <a:t>SRAM</a:t>
            </a:r>
            <a:endParaRPr lang="zh-CN" altLang="en-US" kern="0" dirty="0">
              <a:solidFill>
                <a:srgbClr val="FF0000"/>
              </a:solidFill>
              <a:latin typeface="Times New Roman"/>
              <a:ea typeface="宋体"/>
            </a:endParaRPr>
          </a:p>
        </p:txBody>
      </p:sp>
      <p:sp>
        <p:nvSpPr>
          <p:cNvPr id="27" name="矩形 26">
            <a:extLst>
              <a:ext uri="{FF2B5EF4-FFF2-40B4-BE49-F238E27FC236}">
                <a16:creationId xmlns:a16="http://schemas.microsoft.com/office/drawing/2014/main" id="{26C5E57D-8AA6-4DCB-817A-587E2E1F8648}"/>
              </a:ext>
            </a:extLst>
          </p:cNvPr>
          <p:cNvSpPr/>
          <p:nvPr/>
        </p:nvSpPr>
        <p:spPr>
          <a:xfrm>
            <a:off x="579161" y="3825221"/>
            <a:ext cx="1112805" cy="461665"/>
          </a:xfrm>
          <a:prstGeom prst="rect">
            <a:avLst/>
          </a:prstGeom>
        </p:spPr>
        <p:txBody>
          <a:bodyPr wrap="none">
            <a:spAutoFit/>
          </a:bodyPr>
          <a:lstStyle/>
          <a:p>
            <a:pPr>
              <a:spcBef>
                <a:spcPct val="50000"/>
              </a:spcBef>
              <a:defRPr/>
            </a:pPr>
            <a:r>
              <a:rPr lang="zh-CN" altLang="en-US" kern="0" dirty="0">
                <a:solidFill>
                  <a:srgbClr val="FF0000"/>
                </a:solidFill>
                <a:latin typeface="Times New Roman"/>
                <a:ea typeface="宋体"/>
              </a:rPr>
              <a:t>触发器</a:t>
            </a:r>
          </a:p>
        </p:txBody>
      </p:sp>
      <p:pic>
        <p:nvPicPr>
          <p:cNvPr id="28" name="图片 27">
            <a:extLst>
              <a:ext uri="{FF2B5EF4-FFF2-40B4-BE49-F238E27FC236}">
                <a16:creationId xmlns:a16="http://schemas.microsoft.com/office/drawing/2014/main" id="{A200A2B6-7705-4ACE-8DF5-62D235480A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017073" y="5219373"/>
            <a:ext cx="948719" cy="592001"/>
          </a:xfrm>
          <a:prstGeom prst="rect">
            <a:avLst/>
          </a:prstGeom>
        </p:spPr>
      </p:pic>
      <p:sp>
        <p:nvSpPr>
          <p:cNvPr id="29" name="矩形 28">
            <a:extLst>
              <a:ext uri="{FF2B5EF4-FFF2-40B4-BE49-F238E27FC236}">
                <a16:creationId xmlns:a16="http://schemas.microsoft.com/office/drawing/2014/main" id="{A05FB58A-1CD7-4645-A02C-1F6025CD79CF}"/>
              </a:ext>
            </a:extLst>
          </p:cNvPr>
          <p:cNvSpPr/>
          <p:nvPr/>
        </p:nvSpPr>
        <p:spPr bwMode="auto">
          <a:xfrm>
            <a:off x="7634137" y="2002770"/>
            <a:ext cx="1021811" cy="466041"/>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30" name="箭头: 左右 29">
            <a:extLst>
              <a:ext uri="{FF2B5EF4-FFF2-40B4-BE49-F238E27FC236}">
                <a16:creationId xmlns:a16="http://schemas.microsoft.com/office/drawing/2014/main" id="{26B1B3EA-3911-4231-B94A-CF9632D7A8C0}"/>
              </a:ext>
            </a:extLst>
          </p:cNvPr>
          <p:cNvSpPr/>
          <p:nvPr/>
        </p:nvSpPr>
        <p:spPr bwMode="auto">
          <a:xfrm rot="16200000">
            <a:off x="7855545" y="1489265"/>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31" name="箭头: 左右 30">
            <a:extLst>
              <a:ext uri="{FF2B5EF4-FFF2-40B4-BE49-F238E27FC236}">
                <a16:creationId xmlns:a16="http://schemas.microsoft.com/office/drawing/2014/main" id="{23802F67-BD58-4F0B-8D1F-B94DD3153CDD}"/>
              </a:ext>
            </a:extLst>
          </p:cNvPr>
          <p:cNvSpPr/>
          <p:nvPr/>
        </p:nvSpPr>
        <p:spPr bwMode="auto">
          <a:xfrm rot="16200000">
            <a:off x="7855546" y="2581126"/>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32" name="矩形 31">
            <a:extLst>
              <a:ext uri="{FF2B5EF4-FFF2-40B4-BE49-F238E27FC236}">
                <a16:creationId xmlns:a16="http://schemas.microsoft.com/office/drawing/2014/main" id="{A64CBF8E-542A-4E34-9FF8-CB706B06399F}"/>
              </a:ext>
            </a:extLst>
          </p:cNvPr>
          <p:cNvSpPr/>
          <p:nvPr/>
        </p:nvSpPr>
        <p:spPr>
          <a:xfrm>
            <a:off x="7416561" y="874806"/>
            <a:ext cx="1519968" cy="461665"/>
          </a:xfrm>
          <a:prstGeom prst="rect">
            <a:avLst/>
          </a:prstGeom>
        </p:spPr>
        <p:txBody>
          <a:bodyPr wrap="none">
            <a:spAutoFit/>
          </a:bodyPr>
          <a:lstStyle/>
          <a:p>
            <a:pPr>
              <a:spcBef>
                <a:spcPts val="0"/>
              </a:spcBef>
              <a:defRPr/>
            </a:pPr>
            <a:r>
              <a:rPr lang="en-US" altLang="zh-CN" kern="0" dirty="0">
                <a:solidFill>
                  <a:srgbClr val="FF0000"/>
                </a:solidFill>
                <a:latin typeface="Times New Roman"/>
                <a:ea typeface="宋体"/>
              </a:rPr>
              <a:t>HDD/SSD</a:t>
            </a:r>
            <a:endParaRPr lang="zh-CN" altLang="en-US" kern="0" dirty="0">
              <a:solidFill>
                <a:srgbClr val="FF0000"/>
              </a:solidFill>
              <a:latin typeface="Times New Roman"/>
              <a:ea typeface="宋体"/>
            </a:endParaRPr>
          </a:p>
        </p:txBody>
      </p:sp>
      <p:graphicFrame>
        <p:nvGraphicFramePr>
          <p:cNvPr id="33" name="表格 32">
            <a:extLst>
              <a:ext uri="{FF2B5EF4-FFF2-40B4-BE49-F238E27FC236}">
                <a16:creationId xmlns:a16="http://schemas.microsoft.com/office/drawing/2014/main" id="{35169519-F1E2-4382-94EC-11CBD98721D1}"/>
              </a:ext>
            </a:extLst>
          </p:cNvPr>
          <p:cNvGraphicFramePr>
            <a:graphicFrameLocks noGrp="1"/>
          </p:cNvGraphicFramePr>
          <p:nvPr>
            <p:extLst>
              <p:ext uri="{D42A27DB-BD31-4B8C-83A1-F6EECF244321}">
                <p14:modId xmlns:p14="http://schemas.microsoft.com/office/powerpoint/2010/main" val="3165847288"/>
              </p:ext>
            </p:extLst>
          </p:nvPr>
        </p:nvGraphicFramePr>
        <p:xfrm>
          <a:off x="515374" y="2759001"/>
          <a:ext cx="431844" cy="499112"/>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2647129"/>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16004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976084"/>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345282"/>
                  </a:ext>
                </a:extLst>
              </a:tr>
            </a:tbl>
          </a:graphicData>
        </a:graphic>
      </p:graphicFrame>
      <p:sp>
        <p:nvSpPr>
          <p:cNvPr id="34" name="矩形 33">
            <a:extLst>
              <a:ext uri="{FF2B5EF4-FFF2-40B4-BE49-F238E27FC236}">
                <a16:creationId xmlns:a16="http://schemas.microsoft.com/office/drawing/2014/main" id="{417AEABE-C26D-46F8-A0B0-9F883DA662D2}"/>
              </a:ext>
            </a:extLst>
          </p:cNvPr>
          <p:cNvSpPr/>
          <p:nvPr/>
        </p:nvSpPr>
        <p:spPr>
          <a:xfrm>
            <a:off x="311580" y="2325827"/>
            <a:ext cx="800219" cy="461665"/>
          </a:xfrm>
          <a:prstGeom prst="rect">
            <a:avLst/>
          </a:prstGeom>
        </p:spPr>
        <p:txBody>
          <a:bodyPr wrap="none">
            <a:spAutoFit/>
          </a:bodyPr>
          <a:lstStyle/>
          <a:p>
            <a:pPr>
              <a:spcBef>
                <a:spcPct val="50000"/>
              </a:spcBef>
              <a:defRPr/>
            </a:pPr>
            <a:r>
              <a:rPr lang="en-US" altLang="zh-CN" kern="0" dirty="0">
                <a:solidFill>
                  <a:srgbClr val="008000"/>
                </a:solidFill>
                <a:latin typeface="Times New Roman"/>
                <a:ea typeface="宋体"/>
              </a:rPr>
              <a:t>TLB</a:t>
            </a:r>
            <a:endParaRPr lang="zh-CN" altLang="en-US" kern="0" dirty="0">
              <a:solidFill>
                <a:srgbClr val="008000"/>
              </a:solidFill>
              <a:latin typeface="Times New Roman"/>
              <a:ea typeface="宋体"/>
            </a:endParaRPr>
          </a:p>
        </p:txBody>
      </p:sp>
      <p:sp>
        <p:nvSpPr>
          <p:cNvPr id="35" name="矩形 34">
            <a:extLst>
              <a:ext uri="{FF2B5EF4-FFF2-40B4-BE49-F238E27FC236}">
                <a16:creationId xmlns:a16="http://schemas.microsoft.com/office/drawing/2014/main" id="{B10340D2-A810-4E88-BBEA-2BFAD5BC0832}"/>
              </a:ext>
            </a:extLst>
          </p:cNvPr>
          <p:cNvSpPr/>
          <p:nvPr/>
        </p:nvSpPr>
        <p:spPr bwMode="auto">
          <a:xfrm>
            <a:off x="246989" y="3359329"/>
            <a:ext cx="866340" cy="461665"/>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en-US" altLang="zh-CN" kern="0" dirty="0">
                <a:solidFill>
                  <a:srgbClr val="000000"/>
                </a:solidFill>
                <a:latin typeface="Times New Roman"/>
                <a:ea typeface="宋体"/>
              </a:rPr>
              <a:t>MMU</a:t>
            </a:r>
            <a:endParaRPr lang="zh-CN" altLang="en-US" kern="0" dirty="0">
              <a:solidFill>
                <a:srgbClr val="000000"/>
              </a:solidFill>
              <a:latin typeface="Times New Roman"/>
              <a:ea typeface="宋体"/>
            </a:endParaRPr>
          </a:p>
        </p:txBody>
      </p:sp>
      <p:sp>
        <p:nvSpPr>
          <p:cNvPr id="36" name="矩形 35">
            <a:extLst>
              <a:ext uri="{FF2B5EF4-FFF2-40B4-BE49-F238E27FC236}">
                <a16:creationId xmlns:a16="http://schemas.microsoft.com/office/drawing/2014/main" id="{31E8FE7C-DFBA-419B-9809-19DA303F10FB}"/>
              </a:ext>
            </a:extLst>
          </p:cNvPr>
          <p:cNvSpPr/>
          <p:nvPr/>
        </p:nvSpPr>
        <p:spPr>
          <a:xfrm>
            <a:off x="4519531" y="4911200"/>
            <a:ext cx="803425" cy="461665"/>
          </a:xfrm>
          <a:prstGeom prst="rect">
            <a:avLst/>
          </a:prstGeom>
        </p:spPr>
        <p:txBody>
          <a:bodyPr wrap="none">
            <a:spAutoFit/>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37" name="箭头: 下 36">
            <a:extLst>
              <a:ext uri="{FF2B5EF4-FFF2-40B4-BE49-F238E27FC236}">
                <a16:creationId xmlns:a16="http://schemas.microsoft.com/office/drawing/2014/main" id="{E5DFF507-74CD-49D6-9083-D48CC2D46BE3}"/>
              </a:ext>
            </a:extLst>
          </p:cNvPr>
          <p:cNvSpPr/>
          <p:nvPr/>
        </p:nvSpPr>
        <p:spPr bwMode="auto">
          <a:xfrm rot="10800000">
            <a:off x="5592712" y="2507516"/>
            <a:ext cx="192236" cy="593531"/>
          </a:xfrm>
          <a:prstGeom prst="downArrow">
            <a:avLst>
              <a:gd name="adj1" fmla="val 50000"/>
              <a:gd name="adj2" fmla="val 8306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pPr>
            <a:endParaRPr lang="zh-CN" altLang="en-US" kern="0">
              <a:solidFill>
                <a:srgbClr val="000000"/>
              </a:solidFill>
              <a:latin typeface="Times New Roman"/>
              <a:ea typeface="宋体"/>
            </a:endParaRPr>
          </a:p>
        </p:txBody>
      </p:sp>
      <p:cxnSp>
        <p:nvCxnSpPr>
          <p:cNvPr id="38" name="直接箭头连接符 37">
            <a:extLst>
              <a:ext uri="{FF2B5EF4-FFF2-40B4-BE49-F238E27FC236}">
                <a16:creationId xmlns:a16="http://schemas.microsoft.com/office/drawing/2014/main" id="{B29AC19E-7A2B-4BE2-9F55-18F725535265}"/>
              </a:ext>
            </a:extLst>
          </p:cNvPr>
          <p:cNvCxnSpPr/>
          <p:nvPr/>
        </p:nvCxnSpPr>
        <p:spPr bwMode="auto">
          <a:xfrm flipV="1">
            <a:off x="5144247" y="2487389"/>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cxnSp>
        <p:nvCxnSpPr>
          <p:cNvPr id="39" name="直接箭头连接符 38">
            <a:extLst>
              <a:ext uri="{FF2B5EF4-FFF2-40B4-BE49-F238E27FC236}">
                <a16:creationId xmlns:a16="http://schemas.microsoft.com/office/drawing/2014/main" id="{B963567A-263D-4F4A-832B-D3852FF02D5E}"/>
              </a:ext>
            </a:extLst>
          </p:cNvPr>
          <p:cNvCxnSpPr/>
          <p:nvPr/>
        </p:nvCxnSpPr>
        <p:spPr bwMode="auto">
          <a:xfrm flipV="1">
            <a:off x="4712199" y="2487389"/>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sp>
        <p:nvSpPr>
          <p:cNvPr id="40" name="箭头: 左右 39">
            <a:extLst>
              <a:ext uri="{FF2B5EF4-FFF2-40B4-BE49-F238E27FC236}">
                <a16:creationId xmlns:a16="http://schemas.microsoft.com/office/drawing/2014/main" id="{63844C90-A897-4049-A918-A7EBE6F51E97}"/>
              </a:ext>
            </a:extLst>
          </p:cNvPr>
          <p:cNvSpPr/>
          <p:nvPr/>
        </p:nvSpPr>
        <p:spPr bwMode="auto">
          <a:xfrm rot="5400000">
            <a:off x="4656269" y="3666985"/>
            <a:ext cx="612067" cy="212280"/>
          </a:xfrm>
          <a:prstGeom prst="leftRightArrow">
            <a:avLst>
              <a:gd name="adj1" fmla="val 40090"/>
              <a:gd name="adj2" fmla="val 7972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41" name="箭头: 下 40">
            <a:extLst>
              <a:ext uri="{FF2B5EF4-FFF2-40B4-BE49-F238E27FC236}">
                <a16:creationId xmlns:a16="http://schemas.microsoft.com/office/drawing/2014/main" id="{EAB550C0-BADC-487D-9FAD-3D2549AF4623}"/>
              </a:ext>
            </a:extLst>
          </p:cNvPr>
          <p:cNvSpPr/>
          <p:nvPr/>
        </p:nvSpPr>
        <p:spPr bwMode="auto">
          <a:xfrm>
            <a:off x="5315627" y="3457053"/>
            <a:ext cx="192236" cy="593531"/>
          </a:xfrm>
          <a:prstGeom prst="downArrow">
            <a:avLst>
              <a:gd name="adj1" fmla="val 50000"/>
              <a:gd name="adj2" fmla="val 8306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pPr>
            <a:endParaRPr lang="zh-CN" altLang="en-US" kern="0">
              <a:solidFill>
                <a:srgbClr val="000000"/>
              </a:solidFill>
              <a:latin typeface="Times New Roman"/>
              <a:ea typeface="宋体"/>
            </a:endParaRPr>
          </a:p>
        </p:txBody>
      </p:sp>
      <p:cxnSp>
        <p:nvCxnSpPr>
          <p:cNvPr id="42" name="直接箭头连接符 41">
            <a:extLst>
              <a:ext uri="{FF2B5EF4-FFF2-40B4-BE49-F238E27FC236}">
                <a16:creationId xmlns:a16="http://schemas.microsoft.com/office/drawing/2014/main" id="{B69DB863-C776-46C8-B5B4-CA27FE1F2734}"/>
              </a:ext>
            </a:extLst>
          </p:cNvPr>
          <p:cNvCxnSpPr/>
          <p:nvPr/>
        </p:nvCxnSpPr>
        <p:spPr bwMode="auto">
          <a:xfrm rot="10800000" flipV="1">
            <a:off x="5956328" y="3457053"/>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cxnSp>
        <p:nvCxnSpPr>
          <p:cNvPr id="43" name="直接箭头连接符 42">
            <a:extLst>
              <a:ext uri="{FF2B5EF4-FFF2-40B4-BE49-F238E27FC236}">
                <a16:creationId xmlns:a16="http://schemas.microsoft.com/office/drawing/2014/main" id="{E9D58BBD-D7CC-4833-B461-7E675B9C3083}"/>
              </a:ext>
            </a:extLst>
          </p:cNvPr>
          <p:cNvCxnSpPr/>
          <p:nvPr/>
        </p:nvCxnSpPr>
        <p:spPr bwMode="auto">
          <a:xfrm rot="10800000" flipV="1">
            <a:off x="6388376" y="3457053"/>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sp>
        <p:nvSpPr>
          <p:cNvPr id="44" name="矩形 43">
            <a:extLst>
              <a:ext uri="{FF2B5EF4-FFF2-40B4-BE49-F238E27FC236}">
                <a16:creationId xmlns:a16="http://schemas.microsoft.com/office/drawing/2014/main" id="{71677D83-ABDE-4A12-BBC6-E548AB82B142}"/>
              </a:ext>
            </a:extLst>
          </p:cNvPr>
          <p:cNvSpPr/>
          <p:nvPr/>
        </p:nvSpPr>
        <p:spPr>
          <a:xfrm rot="16200000">
            <a:off x="5748000" y="1873651"/>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数据</a:t>
            </a:r>
          </a:p>
        </p:txBody>
      </p:sp>
      <p:sp>
        <p:nvSpPr>
          <p:cNvPr id="45" name="矩形 44">
            <a:extLst>
              <a:ext uri="{FF2B5EF4-FFF2-40B4-BE49-F238E27FC236}">
                <a16:creationId xmlns:a16="http://schemas.microsoft.com/office/drawing/2014/main" id="{7F876731-4C0A-4AB2-AEBF-208C89C21B6B}"/>
              </a:ext>
            </a:extLst>
          </p:cNvPr>
          <p:cNvSpPr/>
          <p:nvPr/>
        </p:nvSpPr>
        <p:spPr>
          <a:xfrm rot="16200000">
            <a:off x="5275995" y="1873823"/>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地址</a:t>
            </a:r>
          </a:p>
        </p:txBody>
      </p:sp>
      <p:sp>
        <p:nvSpPr>
          <p:cNvPr id="46" name="矩形 45">
            <a:extLst>
              <a:ext uri="{FF2B5EF4-FFF2-40B4-BE49-F238E27FC236}">
                <a16:creationId xmlns:a16="http://schemas.microsoft.com/office/drawing/2014/main" id="{14324A71-BF37-414C-AEC4-D0DEA019BFC0}"/>
              </a:ext>
            </a:extLst>
          </p:cNvPr>
          <p:cNvSpPr/>
          <p:nvPr/>
        </p:nvSpPr>
        <p:spPr>
          <a:xfrm rot="16200000">
            <a:off x="4548355" y="1679073"/>
            <a:ext cx="1192955"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MEMR</a:t>
            </a:r>
            <a:endParaRPr lang="zh-CN" altLang="en-US" kern="0" dirty="0">
              <a:solidFill>
                <a:srgbClr val="0000FF"/>
              </a:solidFill>
              <a:latin typeface="Times New Roman"/>
              <a:ea typeface="宋体"/>
            </a:endParaRPr>
          </a:p>
        </p:txBody>
      </p:sp>
      <p:sp>
        <p:nvSpPr>
          <p:cNvPr id="47" name="矩形 46">
            <a:extLst>
              <a:ext uri="{FF2B5EF4-FFF2-40B4-BE49-F238E27FC236}">
                <a16:creationId xmlns:a16="http://schemas.microsoft.com/office/drawing/2014/main" id="{95C2730A-25F2-402A-8431-0C66965E200C}"/>
              </a:ext>
            </a:extLst>
          </p:cNvPr>
          <p:cNvSpPr/>
          <p:nvPr/>
        </p:nvSpPr>
        <p:spPr>
          <a:xfrm rot="16200000">
            <a:off x="4058386" y="1634046"/>
            <a:ext cx="1277914"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MEMW</a:t>
            </a:r>
            <a:endParaRPr lang="zh-CN" altLang="en-US" kern="0" dirty="0">
              <a:solidFill>
                <a:srgbClr val="0000FF"/>
              </a:solidFill>
              <a:latin typeface="Times New Roman"/>
              <a:ea typeface="宋体"/>
            </a:endParaRPr>
          </a:p>
        </p:txBody>
      </p:sp>
      <p:cxnSp>
        <p:nvCxnSpPr>
          <p:cNvPr id="48" name="直接连接符 47">
            <a:extLst>
              <a:ext uri="{FF2B5EF4-FFF2-40B4-BE49-F238E27FC236}">
                <a16:creationId xmlns:a16="http://schemas.microsoft.com/office/drawing/2014/main" id="{C6E2F1CD-8B1C-4649-A66B-16F6C24A2AB6}"/>
              </a:ext>
            </a:extLst>
          </p:cNvPr>
          <p:cNvCxnSpPr/>
          <p:nvPr/>
        </p:nvCxnSpPr>
        <p:spPr bwMode="auto">
          <a:xfrm flipV="1">
            <a:off x="4988479" y="1435175"/>
            <a:ext cx="0" cy="945792"/>
          </a:xfrm>
          <a:prstGeom prst="line">
            <a:avLst/>
          </a:prstGeom>
          <a:solidFill>
            <a:srgbClr val="9999FF"/>
          </a:solidFill>
          <a:ln w="28575" cap="flat" cmpd="sng" algn="ctr">
            <a:solidFill>
              <a:srgbClr val="0000F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563B067F-5D0E-45EF-AF29-BA337E59FCA9}"/>
              </a:ext>
            </a:extLst>
          </p:cNvPr>
          <p:cNvCxnSpPr>
            <a:cxnSpLocks/>
          </p:cNvCxnSpPr>
          <p:nvPr/>
        </p:nvCxnSpPr>
        <p:spPr bwMode="auto">
          <a:xfrm flipV="1">
            <a:off x="4538154" y="1351781"/>
            <a:ext cx="0" cy="1029186"/>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50" name="矩形 49">
            <a:extLst>
              <a:ext uri="{FF2B5EF4-FFF2-40B4-BE49-F238E27FC236}">
                <a16:creationId xmlns:a16="http://schemas.microsoft.com/office/drawing/2014/main" id="{DF4B9EFE-AFA5-427F-BCCC-88A8343A7616}"/>
              </a:ext>
            </a:extLst>
          </p:cNvPr>
          <p:cNvSpPr/>
          <p:nvPr/>
        </p:nvSpPr>
        <p:spPr>
          <a:xfrm rot="16200000">
            <a:off x="4557199" y="4240516"/>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数据</a:t>
            </a:r>
          </a:p>
        </p:txBody>
      </p:sp>
      <p:sp>
        <p:nvSpPr>
          <p:cNvPr id="51" name="矩形 50">
            <a:extLst>
              <a:ext uri="{FF2B5EF4-FFF2-40B4-BE49-F238E27FC236}">
                <a16:creationId xmlns:a16="http://schemas.microsoft.com/office/drawing/2014/main" id="{D21D24B2-0257-45AB-B1B0-FB6C35C2FF65}"/>
              </a:ext>
            </a:extLst>
          </p:cNvPr>
          <p:cNvSpPr/>
          <p:nvPr/>
        </p:nvSpPr>
        <p:spPr>
          <a:xfrm rot="16200000">
            <a:off x="5006687" y="4239298"/>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地址</a:t>
            </a:r>
          </a:p>
        </p:txBody>
      </p:sp>
      <p:sp>
        <p:nvSpPr>
          <p:cNvPr id="52" name="矩形 51">
            <a:extLst>
              <a:ext uri="{FF2B5EF4-FFF2-40B4-BE49-F238E27FC236}">
                <a16:creationId xmlns:a16="http://schemas.microsoft.com/office/drawing/2014/main" id="{93D8F312-5666-40F9-9471-32117A9496A1}"/>
              </a:ext>
            </a:extLst>
          </p:cNvPr>
          <p:cNvSpPr/>
          <p:nvPr/>
        </p:nvSpPr>
        <p:spPr>
          <a:xfrm>
            <a:off x="2263927" y="793221"/>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R0 , X</a:t>
            </a:r>
            <a:endParaRPr lang="zh-CN" altLang="en-US" kern="0" dirty="0">
              <a:solidFill>
                <a:srgbClr val="0070C0"/>
              </a:solidFill>
              <a:latin typeface="Times New Roman"/>
              <a:ea typeface="宋体"/>
            </a:endParaRPr>
          </a:p>
        </p:txBody>
      </p:sp>
      <p:sp>
        <p:nvSpPr>
          <p:cNvPr id="53" name="矩形 52">
            <a:extLst>
              <a:ext uri="{FF2B5EF4-FFF2-40B4-BE49-F238E27FC236}">
                <a16:creationId xmlns:a16="http://schemas.microsoft.com/office/drawing/2014/main" id="{029DCC75-E4AC-4E7A-9AEF-D05391E9645B}"/>
              </a:ext>
            </a:extLst>
          </p:cNvPr>
          <p:cNvSpPr/>
          <p:nvPr/>
        </p:nvSpPr>
        <p:spPr>
          <a:xfrm>
            <a:off x="2553326" y="5007370"/>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R0 , Y</a:t>
            </a:r>
          </a:p>
        </p:txBody>
      </p:sp>
      <p:sp>
        <p:nvSpPr>
          <p:cNvPr id="54" name="矩形 53">
            <a:extLst>
              <a:ext uri="{FF2B5EF4-FFF2-40B4-BE49-F238E27FC236}">
                <a16:creationId xmlns:a16="http://schemas.microsoft.com/office/drawing/2014/main" id="{5C931D58-51FF-45DA-83ED-46182D120FE9}"/>
              </a:ext>
            </a:extLst>
          </p:cNvPr>
          <p:cNvSpPr/>
          <p:nvPr/>
        </p:nvSpPr>
        <p:spPr>
          <a:xfrm>
            <a:off x="2274362" y="1161897"/>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X , R1</a:t>
            </a:r>
            <a:endParaRPr lang="zh-CN" altLang="en-US" kern="0" dirty="0">
              <a:solidFill>
                <a:srgbClr val="0070C0"/>
              </a:solidFill>
              <a:latin typeface="Times New Roman"/>
              <a:ea typeface="宋体"/>
            </a:endParaRPr>
          </a:p>
        </p:txBody>
      </p:sp>
      <p:sp>
        <p:nvSpPr>
          <p:cNvPr id="55" name="矩形 54">
            <a:extLst>
              <a:ext uri="{FF2B5EF4-FFF2-40B4-BE49-F238E27FC236}">
                <a16:creationId xmlns:a16="http://schemas.microsoft.com/office/drawing/2014/main" id="{6C6D849C-77C3-42BB-9850-13DB8464E89D}"/>
              </a:ext>
            </a:extLst>
          </p:cNvPr>
          <p:cNvSpPr/>
          <p:nvPr/>
        </p:nvSpPr>
        <p:spPr>
          <a:xfrm>
            <a:off x="2553326" y="5418904"/>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Y , R1</a:t>
            </a:r>
          </a:p>
        </p:txBody>
      </p:sp>
      <p:graphicFrame>
        <p:nvGraphicFramePr>
          <p:cNvPr id="56" name="表格 55">
            <a:extLst>
              <a:ext uri="{FF2B5EF4-FFF2-40B4-BE49-F238E27FC236}">
                <a16:creationId xmlns:a16="http://schemas.microsoft.com/office/drawing/2014/main" id="{E17CAC8C-E4EC-4E21-9122-0D4A79C566B5}"/>
              </a:ext>
            </a:extLst>
          </p:cNvPr>
          <p:cNvGraphicFramePr>
            <a:graphicFrameLocks noGrp="1"/>
          </p:cNvGraphicFramePr>
          <p:nvPr>
            <p:extLst>
              <p:ext uri="{D42A27DB-BD31-4B8C-83A1-F6EECF244321}">
                <p14:modId xmlns:p14="http://schemas.microsoft.com/office/powerpoint/2010/main" val="1217737906"/>
              </p:ext>
            </p:extLst>
          </p:nvPr>
        </p:nvGraphicFramePr>
        <p:xfrm>
          <a:off x="6533419" y="1094776"/>
          <a:ext cx="431844" cy="1049058"/>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4242647129"/>
                  </a:ext>
                </a:extLst>
              </a:tr>
              <a:tr h="26550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ct val="80000"/>
                        </a:lnSpc>
                      </a:pPr>
                      <a:r>
                        <a:rPr lang="en-US" altLang="zh-CN" sz="2000" dirty="0"/>
                        <a:t>X</a:t>
                      </a:r>
                      <a:endParaRPr lang="zh-CN" altLang="en-US" sz="20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2160042"/>
                  </a:ext>
                </a:extLst>
              </a:tr>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0976084"/>
                  </a:ext>
                </a:extLst>
              </a:tr>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85345282"/>
                  </a:ext>
                </a:extLst>
              </a:tr>
            </a:tbl>
          </a:graphicData>
        </a:graphic>
      </p:graphicFrame>
      <p:graphicFrame>
        <p:nvGraphicFramePr>
          <p:cNvPr id="57" name="表格 56">
            <a:extLst>
              <a:ext uri="{FF2B5EF4-FFF2-40B4-BE49-F238E27FC236}">
                <a16:creationId xmlns:a16="http://schemas.microsoft.com/office/drawing/2014/main" id="{FD2EF875-444B-45F2-9799-0AE0F47097B2}"/>
              </a:ext>
            </a:extLst>
          </p:cNvPr>
          <p:cNvGraphicFramePr>
            <a:graphicFrameLocks noGrp="1"/>
          </p:cNvGraphicFramePr>
          <p:nvPr>
            <p:extLst>
              <p:ext uri="{D42A27DB-BD31-4B8C-83A1-F6EECF244321}">
                <p14:modId xmlns:p14="http://schemas.microsoft.com/office/powerpoint/2010/main" val="1712835567"/>
              </p:ext>
            </p:extLst>
          </p:nvPr>
        </p:nvGraphicFramePr>
        <p:xfrm>
          <a:off x="6800378" y="4228562"/>
          <a:ext cx="431844" cy="970670"/>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4242647129"/>
                  </a:ext>
                </a:extLst>
              </a:tr>
              <a:tr h="277697">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ct val="80000"/>
                        </a:lnSpc>
                      </a:pPr>
                      <a:r>
                        <a:rPr lang="en-US" altLang="zh-CN" sz="2000" dirty="0"/>
                        <a:t>Y</a:t>
                      </a:r>
                      <a:endParaRPr lang="zh-CN" altLang="en-US" sz="20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2160042"/>
                  </a:ext>
                </a:extLst>
              </a:tr>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0976084"/>
                  </a:ext>
                </a:extLst>
              </a:tr>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85345282"/>
                  </a:ext>
                </a:extLst>
              </a:tr>
            </a:tbl>
          </a:graphicData>
        </a:graphic>
      </p:graphicFrame>
      <p:sp>
        <p:nvSpPr>
          <p:cNvPr id="58" name="矩形 57">
            <a:extLst>
              <a:ext uri="{FF2B5EF4-FFF2-40B4-BE49-F238E27FC236}">
                <a16:creationId xmlns:a16="http://schemas.microsoft.com/office/drawing/2014/main" id="{977E840B-30A4-42A5-B41B-DB9C0D49B91A}"/>
              </a:ext>
            </a:extLst>
          </p:cNvPr>
          <p:cNvSpPr/>
          <p:nvPr/>
        </p:nvSpPr>
        <p:spPr>
          <a:xfrm rot="16200000">
            <a:off x="5360883" y="4416228"/>
            <a:ext cx="1192955"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MEMR</a:t>
            </a:r>
            <a:endParaRPr lang="zh-CN" altLang="en-US" kern="0" dirty="0">
              <a:solidFill>
                <a:srgbClr val="0000FF"/>
              </a:solidFill>
              <a:latin typeface="Times New Roman"/>
              <a:ea typeface="宋体"/>
            </a:endParaRPr>
          </a:p>
        </p:txBody>
      </p:sp>
      <p:cxnSp>
        <p:nvCxnSpPr>
          <p:cNvPr id="59" name="直接连接符 58">
            <a:extLst>
              <a:ext uri="{FF2B5EF4-FFF2-40B4-BE49-F238E27FC236}">
                <a16:creationId xmlns:a16="http://schemas.microsoft.com/office/drawing/2014/main" id="{E2D0AE9E-4E9A-472E-82B8-A07A7128FC35}"/>
              </a:ext>
            </a:extLst>
          </p:cNvPr>
          <p:cNvCxnSpPr/>
          <p:nvPr/>
        </p:nvCxnSpPr>
        <p:spPr bwMode="auto">
          <a:xfrm flipV="1">
            <a:off x="5801007" y="4172330"/>
            <a:ext cx="0" cy="945792"/>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60" name="矩形 59">
            <a:extLst>
              <a:ext uri="{FF2B5EF4-FFF2-40B4-BE49-F238E27FC236}">
                <a16:creationId xmlns:a16="http://schemas.microsoft.com/office/drawing/2014/main" id="{DEA79B08-BC28-4B08-80AD-36C9B81019C8}"/>
              </a:ext>
            </a:extLst>
          </p:cNvPr>
          <p:cNvSpPr/>
          <p:nvPr/>
        </p:nvSpPr>
        <p:spPr>
          <a:xfrm rot="16200000">
            <a:off x="5803950" y="4455985"/>
            <a:ext cx="1277914"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MEMW</a:t>
            </a:r>
            <a:endParaRPr lang="zh-CN" altLang="en-US" kern="0" dirty="0">
              <a:solidFill>
                <a:srgbClr val="0000FF"/>
              </a:solidFill>
              <a:latin typeface="Times New Roman"/>
              <a:ea typeface="宋体"/>
            </a:endParaRPr>
          </a:p>
        </p:txBody>
      </p:sp>
      <p:cxnSp>
        <p:nvCxnSpPr>
          <p:cNvPr id="61" name="直接连接符 60">
            <a:extLst>
              <a:ext uri="{FF2B5EF4-FFF2-40B4-BE49-F238E27FC236}">
                <a16:creationId xmlns:a16="http://schemas.microsoft.com/office/drawing/2014/main" id="{EB648931-4449-4BEC-9DDB-5B9324F296F1}"/>
              </a:ext>
            </a:extLst>
          </p:cNvPr>
          <p:cNvCxnSpPr>
            <a:cxnSpLocks/>
          </p:cNvCxnSpPr>
          <p:nvPr/>
        </p:nvCxnSpPr>
        <p:spPr bwMode="auto">
          <a:xfrm flipV="1">
            <a:off x="6283718" y="4173720"/>
            <a:ext cx="0" cy="1029186"/>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62" name="动作按钮: 上一张 61">
            <a:hlinkClick r:id="" action="ppaction://hlinkshowjump?jump=lastslideviewed" highlightClick="1"/>
            <a:extLst>
              <a:ext uri="{FF2B5EF4-FFF2-40B4-BE49-F238E27FC236}">
                <a16:creationId xmlns:a16="http://schemas.microsoft.com/office/drawing/2014/main" id="{54FBE9F7-75E8-43C5-805B-5E00A4EAF781}"/>
              </a:ext>
            </a:extLst>
          </p:cNvPr>
          <p:cNvSpPr>
            <a:spLocks noChangeAspect="1"/>
          </p:cNvSpPr>
          <p:nvPr/>
        </p:nvSpPr>
        <p:spPr bwMode="auto">
          <a:xfrm>
            <a:off x="747014" y="5661248"/>
            <a:ext cx="648000" cy="64800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Tree>
    <p:extLst>
      <p:ext uri="{BB962C8B-B14F-4D97-AF65-F5344CB8AC3E}">
        <p14:creationId xmlns:p14="http://schemas.microsoft.com/office/powerpoint/2010/main" val="2847437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49EFE-F8B0-4F2F-A4A3-010FCD03C218}"/>
              </a:ext>
            </a:extLst>
          </p:cNvPr>
          <p:cNvSpPr>
            <a:spLocks noGrp="1"/>
          </p:cNvSpPr>
          <p:nvPr>
            <p:ph type="title"/>
          </p:nvPr>
        </p:nvSpPr>
        <p:spPr/>
        <p:txBody>
          <a:bodyPr/>
          <a:lstStyle/>
          <a:p>
            <a:r>
              <a:rPr lang="en-US" altLang="zh-CN" dirty="0"/>
              <a:t>5.2.4  I/O</a:t>
            </a:r>
            <a:r>
              <a:rPr lang="zh-CN" altLang="en-US" dirty="0"/>
              <a:t>模式：</a:t>
            </a:r>
            <a:r>
              <a:rPr lang="zh-CN" altLang="en-US" dirty="0">
                <a:solidFill>
                  <a:srgbClr val="FF0066"/>
                </a:solidFill>
              </a:rPr>
              <a:t>独立</a:t>
            </a:r>
            <a:r>
              <a:rPr lang="zh-CN" altLang="en-US" dirty="0"/>
              <a:t>编址</a:t>
            </a:r>
            <a:r>
              <a:rPr lang="zh-CN" altLang="en-US" dirty="0">
                <a:solidFill>
                  <a:srgbClr val="D60093"/>
                </a:solidFill>
                <a:latin typeface="+mn-lt"/>
                <a:ea typeface="宋体" panose="02010600030101010101" pitchFamily="2" charset="-122"/>
              </a:rPr>
              <a:t>（</a:t>
            </a:r>
            <a:r>
              <a:rPr lang="en-US" altLang="zh-CN" dirty="0">
                <a:solidFill>
                  <a:srgbClr val="D60093"/>
                </a:solidFill>
                <a:latin typeface="+mn-lt"/>
                <a:ea typeface="宋体" panose="02010600030101010101" pitchFamily="2" charset="-122"/>
              </a:rPr>
              <a:t>Intel / AMD x86</a:t>
            </a:r>
            <a:r>
              <a:rPr lang="zh-CN" altLang="en-US" dirty="0">
                <a:solidFill>
                  <a:srgbClr val="D60093"/>
                </a:solidFill>
                <a:latin typeface="+mn-lt"/>
                <a:ea typeface="宋体" panose="02010600030101010101" pitchFamily="2" charset="-122"/>
              </a:rPr>
              <a:t>处理器）</a:t>
            </a:r>
          </a:p>
        </p:txBody>
      </p:sp>
      <p:sp>
        <p:nvSpPr>
          <p:cNvPr id="4" name="灯片编号占位符 3">
            <a:extLst>
              <a:ext uri="{FF2B5EF4-FFF2-40B4-BE49-F238E27FC236}">
                <a16:creationId xmlns:a16="http://schemas.microsoft.com/office/drawing/2014/main" id="{EB86FFFC-593B-407E-A131-DCF82A572CB3}"/>
              </a:ext>
            </a:extLst>
          </p:cNvPr>
          <p:cNvSpPr>
            <a:spLocks noGrp="1"/>
          </p:cNvSpPr>
          <p:nvPr>
            <p:ph type="sldNum" sz="quarter" idx="11"/>
          </p:nvPr>
        </p:nvSpPr>
        <p:spPr/>
        <p:txBody>
          <a:bodyPr/>
          <a:lstStyle/>
          <a:p>
            <a:fld id="{591B6738-5A60-468E-A237-4E46B15B9A6B}" type="slidenum">
              <a:rPr lang="zh-CN" altLang="en-US" smtClean="0"/>
              <a:pPr/>
              <a:t>32</a:t>
            </a:fld>
            <a:endParaRPr lang="en-US" altLang="zh-CN"/>
          </a:p>
        </p:txBody>
      </p:sp>
      <p:sp>
        <p:nvSpPr>
          <p:cNvPr id="5" name="矩形 4">
            <a:extLst>
              <a:ext uri="{FF2B5EF4-FFF2-40B4-BE49-F238E27FC236}">
                <a16:creationId xmlns:a16="http://schemas.microsoft.com/office/drawing/2014/main" id="{95F0D677-0791-4BBD-A2C5-8A48CD3563F3}"/>
              </a:ext>
            </a:extLst>
          </p:cNvPr>
          <p:cNvSpPr/>
          <p:nvPr/>
        </p:nvSpPr>
        <p:spPr bwMode="auto">
          <a:xfrm>
            <a:off x="147426" y="1838890"/>
            <a:ext cx="2028070" cy="2736304"/>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ct val="50000"/>
              </a:spcBef>
              <a:defRPr/>
            </a:pPr>
            <a:endParaRPr lang="zh-CN" altLang="en-US" sz="2800" kern="0">
              <a:solidFill>
                <a:srgbClr val="000000"/>
              </a:solidFill>
              <a:latin typeface="Times New Roman"/>
              <a:ea typeface="宋体"/>
            </a:endParaRPr>
          </a:p>
        </p:txBody>
      </p:sp>
      <p:sp>
        <p:nvSpPr>
          <p:cNvPr id="6" name="矩形 5">
            <a:extLst>
              <a:ext uri="{FF2B5EF4-FFF2-40B4-BE49-F238E27FC236}">
                <a16:creationId xmlns:a16="http://schemas.microsoft.com/office/drawing/2014/main" id="{E822EC2F-B4F3-48F5-9A40-3F7218C555BA}"/>
              </a:ext>
            </a:extLst>
          </p:cNvPr>
          <p:cNvSpPr/>
          <p:nvPr/>
        </p:nvSpPr>
        <p:spPr>
          <a:xfrm>
            <a:off x="747461" y="1368771"/>
            <a:ext cx="817852" cy="461665"/>
          </a:xfrm>
          <a:prstGeom prst="rect">
            <a:avLst/>
          </a:prstGeom>
        </p:spPr>
        <p:txBody>
          <a:bodyPr wrap="none">
            <a:spAutoFit/>
          </a:bodyPr>
          <a:lstStyle/>
          <a:p>
            <a:pPr>
              <a:spcBef>
                <a:spcPct val="50000"/>
              </a:spcBef>
              <a:defRPr/>
            </a:pPr>
            <a:r>
              <a:rPr lang="zh-CN" altLang="en-US" kern="0" dirty="0">
                <a:solidFill>
                  <a:srgbClr val="000000"/>
                </a:solidFill>
                <a:latin typeface="Times New Roman"/>
                <a:ea typeface="宋体"/>
              </a:rPr>
              <a:t>CPU</a:t>
            </a:r>
          </a:p>
        </p:txBody>
      </p:sp>
      <p:sp>
        <p:nvSpPr>
          <p:cNvPr id="7" name="矩形 6">
            <a:extLst>
              <a:ext uri="{FF2B5EF4-FFF2-40B4-BE49-F238E27FC236}">
                <a16:creationId xmlns:a16="http://schemas.microsoft.com/office/drawing/2014/main" id="{57B9846C-8EC8-4A2A-8B3F-4BCBB7C86E0F}"/>
              </a:ext>
            </a:extLst>
          </p:cNvPr>
          <p:cNvSpPr/>
          <p:nvPr/>
        </p:nvSpPr>
        <p:spPr bwMode="auto">
          <a:xfrm>
            <a:off x="3139641" y="1838890"/>
            <a:ext cx="576064" cy="2736304"/>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总</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线</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形</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成</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电</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路</a:t>
            </a:r>
          </a:p>
        </p:txBody>
      </p:sp>
      <p:sp>
        <p:nvSpPr>
          <p:cNvPr id="8" name="箭头: 左右 7">
            <a:extLst>
              <a:ext uri="{FF2B5EF4-FFF2-40B4-BE49-F238E27FC236}">
                <a16:creationId xmlns:a16="http://schemas.microsoft.com/office/drawing/2014/main" id="{20C4EF82-BDFF-4937-A102-FE4DEDBE2880}"/>
              </a:ext>
            </a:extLst>
          </p:cNvPr>
          <p:cNvSpPr/>
          <p:nvPr/>
        </p:nvSpPr>
        <p:spPr bwMode="auto">
          <a:xfrm>
            <a:off x="3724811" y="2919010"/>
            <a:ext cx="5311239" cy="720080"/>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r>
              <a:rPr lang="zh-CN" altLang="en-US" kern="0" dirty="0">
                <a:solidFill>
                  <a:srgbClr val="8A8AB9">
                    <a:lumMod val="75000"/>
                  </a:srgbClr>
                </a:solidFill>
                <a:latin typeface="Times New Roman"/>
                <a:ea typeface="宋体"/>
              </a:rPr>
              <a:t>系   统   总   线</a:t>
            </a:r>
          </a:p>
        </p:txBody>
      </p:sp>
      <p:sp>
        <p:nvSpPr>
          <p:cNvPr id="9" name="箭头: 左右 8">
            <a:extLst>
              <a:ext uri="{FF2B5EF4-FFF2-40B4-BE49-F238E27FC236}">
                <a16:creationId xmlns:a16="http://schemas.microsoft.com/office/drawing/2014/main" id="{D6EF217C-B97D-478B-9997-B83BFE52B24D}"/>
              </a:ext>
            </a:extLst>
          </p:cNvPr>
          <p:cNvSpPr/>
          <p:nvPr/>
        </p:nvSpPr>
        <p:spPr bwMode="auto">
          <a:xfrm>
            <a:off x="2203539" y="2898073"/>
            <a:ext cx="936102" cy="720080"/>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0" name="矩形 9">
            <a:extLst>
              <a:ext uri="{FF2B5EF4-FFF2-40B4-BE49-F238E27FC236}">
                <a16:creationId xmlns:a16="http://schemas.microsoft.com/office/drawing/2014/main" id="{BB742B30-6283-4FA0-89D1-62D23F79E03F}"/>
              </a:ext>
            </a:extLst>
          </p:cNvPr>
          <p:cNvSpPr/>
          <p:nvPr/>
        </p:nvSpPr>
        <p:spPr bwMode="auto">
          <a:xfrm>
            <a:off x="4241533" y="973510"/>
            <a:ext cx="2829551" cy="1513879"/>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endParaRPr lang="zh-CN" altLang="en-US" kern="0" dirty="0">
              <a:solidFill>
                <a:srgbClr val="000000"/>
              </a:solidFill>
              <a:latin typeface="Times New Roman"/>
              <a:ea typeface="宋体"/>
            </a:endParaRPr>
          </a:p>
        </p:txBody>
      </p:sp>
      <p:sp>
        <p:nvSpPr>
          <p:cNvPr id="11" name="矩形 10">
            <a:extLst>
              <a:ext uri="{FF2B5EF4-FFF2-40B4-BE49-F238E27FC236}">
                <a16:creationId xmlns:a16="http://schemas.microsoft.com/office/drawing/2014/main" id="{69C1DEF9-C0CF-481B-A7B2-60378F68E25F}"/>
              </a:ext>
            </a:extLst>
          </p:cNvPr>
          <p:cNvSpPr/>
          <p:nvPr/>
        </p:nvSpPr>
        <p:spPr>
          <a:xfrm>
            <a:off x="4655072" y="517578"/>
            <a:ext cx="2002472"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主存（</a:t>
            </a:r>
            <a:r>
              <a:rPr lang="en-US" altLang="zh-CN" kern="0" dirty="0">
                <a:solidFill>
                  <a:srgbClr val="008000"/>
                </a:solidFill>
                <a:latin typeface="Times New Roman"/>
                <a:ea typeface="宋体"/>
              </a:rPr>
              <a:t>MM</a:t>
            </a:r>
            <a:r>
              <a:rPr lang="zh-CN" altLang="en-US" kern="0" dirty="0">
                <a:solidFill>
                  <a:srgbClr val="008000"/>
                </a:solidFill>
                <a:latin typeface="Times New Roman"/>
                <a:ea typeface="宋体"/>
              </a:rPr>
              <a:t>）</a:t>
            </a:r>
          </a:p>
        </p:txBody>
      </p:sp>
      <p:sp>
        <p:nvSpPr>
          <p:cNvPr id="12" name="箭头: 左右 11">
            <a:extLst>
              <a:ext uri="{FF2B5EF4-FFF2-40B4-BE49-F238E27FC236}">
                <a16:creationId xmlns:a16="http://schemas.microsoft.com/office/drawing/2014/main" id="{B9DF163A-E071-4106-B548-5A13651F50BB}"/>
              </a:ext>
            </a:extLst>
          </p:cNvPr>
          <p:cNvSpPr/>
          <p:nvPr/>
        </p:nvSpPr>
        <p:spPr bwMode="auto">
          <a:xfrm rot="16200000">
            <a:off x="5832685" y="2683598"/>
            <a:ext cx="612067" cy="212280"/>
          </a:xfrm>
          <a:prstGeom prst="leftRightArrow">
            <a:avLst>
              <a:gd name="adj1" fmla="val 40090"/>
              <a:gd name="adj2" fmla="val 7972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3" name="矩形 12">
            <a:extLst>
              <a:ext uri="{FF2B5EF4-FFF2-40B4-BE49-F238E27FC236}">
                <a16:creationId xmlns:a16="http://schemas.microsoft.com/office/drawing/2014/main" id="{DE9DC1CE-83FE-472D-BF54-88665F263922}"/>
              </a:ext>
            </a:extLst>
          </p:cNvPr>
          <p:cNvSpPr/>
          <p:nvPr/>
        </p:nvSpPr>
        <p:spPr>
          <a:xfrm>
            <a:off x="4928669" y="921143"/>
            <a:ext cx="1143263" cy="461665"/>
          </a:xfrm>
          <a:prstGeom prst="rect">
            <a:avLst/>
          </a:prstGeom>
        </p:spPr>
        <p:txBody>
          <a:bodyPr wrap="none">
            <a:spAutoFit/>
          </a:bodyPr>
          <a:lstStyle/>
          <a:p>
            <a:pPr>
              <a:spcBef>
                <a:spcPct val="50000"/>
              </a:spcBef>
              <a:defRPr/>
            </a:pPr>
            <a:r>
              <a:rPr lang="en-US" altLang="zh-CN" kern="0" dirty="0">
                <a:solidFill>
                  <a:srgbClr val="FF0000"/>
                </a:solidFill>
                <a:latin typeface="Times New Roman"/>
                <a:ea typeface="宋体"/>
              </a:rPr>
              <a:t>DRAM</a:t>
            </a:r>
            <a:endParaRPr lang="zh-CN" altLang="en-US" kern="0" dirty="0">
              <a:solidFill>
                <a:srgbClr val="FF0000"/>
              </a:solidFill>
              <a:latin typeface="Times New Roman"/>
              <a:ea typeface="宋体"/>
            </a:endParaRPr>
          </a:p>
        </p:txBody>
      </p:sp>
      <p:sp>
        <p:nvSpPr>
          <p:cNvPr id="14" name="矩形 13">
            <a:extLst>
              <a:ext uri="{FF2B5EF4-FFF2-40B4-BE49-F238E27FC236}">
                <a16:creationId xmlns:a16="http://schemas.microsoft.com/office/drawing/2014/main" id="{F1D57DC5-B81E-472D-8CD2-1091AA5A5E0A}"/>
              </a:ext>
            </a:extLst>
          </p:cNvPr>
          <p:cNvSpPr/>
          <p:nvPr/>
        </p:nvSpPr>
        <p:spPr bwMode="auto">
          <a:xfrm>
            <a:off x="7740798" y="4087467"/>
            <a:ext cx="1021811" cy="466041"/>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15" name="箭头: 左右 14">
            <a:extLst>
              <a:ext uri="{FF2B5EF4-FFF2-40B4-BE49-F238E27FC236}">
                <a16:creationId xmlns:a16="http://schemas.microsoft.com/office/drawing/2014/main" id="{E9AED9F0-7968-4FDD-AA10-9F5A76FBB0ED}"/>
              </a:ext>
            </a:extLst>
          </p:cNvPr>
          <p:cNvSpPr/>
          <p:nvPr/>
        </p:nvSpPr>
        <p:spPr bwMode="auto">
          <a:xfrm rot="16200000">
            <a:off x="7962206" y="3573962"/>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6" name="流程图: 磁盘 15">
            <a:extLst>
              <a:ext uri="{FF2B5EF4-FFF2-40B4-BE49-F238E27FC236}">
                <a16:creationId xmlns:a16="http://schemas.microsoft.com/office/drawing/2014/main" id="{23900FA2-0166-4EC8-9852-202858D81CD7}"/>
              </a:ext>
            </a:extLst>
          </p:cNvPr>
          <p:cNvSpPr/>
          <p:nvPr/>
        </p:nvSpPr>
        <p:spPr bwMode="auto">
          <a:xfrm>
            <a:off x="7441944" y="631701"/>
            <a:ext cx="1440160" cy="720080"/>
          </a:xfrm>
          <a:prstGeom prst="flowChartMagneticDisk">
            <a:avLst/>
          </a:prstGeom>
          <a:gradFill rotWithShape="1">
            <a:gsLst>
              <a:gs pos="0">
                <a:srgbClr val="8A8AB9">
                  <a:tint val="50000"/>
                  <a:satMod val="300000"/>
                </a:srgbClr>
              </a:gs>
              <a:gs pos="35000">
                <a:srgbClr val="8A8AB9">
                  <a:tint val="37000"/>
                  <a:satMod val="300000"/>
                </a:srgbClr>
              </a:gs>
              <a:gs pos="100000">
                <a:srgbClr val="8A8AB9">
                  <a:tint val="15000"/>
                  <a:satMod val="350000"/>
                </a:srgbClr>
              </a:gs>
            </a:gsLst>
            <a:lin ang="16200000" scaled="1"/>
          </a:gradFill>
          <a:ln w="28575" cap="flat" cmpd="sng" algn="ctr">
            <a:solidFill>
              <a:srgbClr val="8A8AB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spcBef>
                <a:spcPct val="50000"/>
              </a:spcBef>
              <a:defRPr/>
            </a:pPr>
            <a:endParaRPr lang="zh-CN" altLang="en-US" sz="2800" kern="0">
              <a:solidFill>
                <a:srgbClr val="000000"/>
              </a:solidFill>
              <a:latin typeface="Times New Roman"/>
              <a:ea typeface="宋体"/>
            </a:endParaRPr>
          </a:p>
        </p:txBody>
      </p:sp>
      <p:sp>
        <p:nvSpPr>
          <p:cNvPr id="17" name="箭头: 左右 16">
            <a:extLst>
              <a:ext uri="{FF2B5EF4-FFF2-40B4-BE49-F238E27FC236}">
                <a16:creationId xmlns:a16="http://schemas.microsoft.com/office/drawing/2014/main" id="{D8CB6183-61DA-460B-AD59-87F82E47FFA6}"/>
              </a:ext>
            </a:extLst>
          </p:cNvPr>
          <p:cNvSpPr/>
          <p:nvPr/>
        </p:nvSpPr>
        <p:spPr bwMode="auto">
          <a:xfrm rot="16200000">
            <a:off x="7962207" y="4665823"/>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18" name="矩形 17">
            <a:extLst>
              <a:ext uri="{FF2B5EF4-FFF2-40B4-BE49-F238E27FC236}">
                <a16:creationId xmlns:a16="http://schemas.microsoft.com/office/drawing/2014/main" id="{34C58C28-2735-4509-A7E2-FCBD3828BDB6}"/>
              </a:ext>
            </a:extLst>
          </p:cNvPr>
          <p:cNvSpPr/>
          <p:nvPr/>
        </p:nvSpPr>
        <p:spPr bwMode="auto">
          <a:xfrm>
            <a:off x="4507452" y="4087467"/>
            <a:ext cx="2829355" cy="1290165"/>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endParaRPr lang="zh-CN" altLang="en-US" kern="0" dirty="0">
              <a:solidFill>
                <a:srgbClr val="8A8AB9">
                  <a:lumMod val="75000"/>
                </a:srgbClr>
              </a:solidFill>
              <a:latin typeface="Times New Roman"/>
              <a:ea typeface="宋体"/>
            </a:endParaRPr>
          </a:p>
        </p:txBody>
      </p:sp>
      <p:sp>
        <p:nvSpPr>
          <p:cNvPr id="19" name="箭头: 左右 18">
            <a:extLst>
              <a:ext uri="{FF2B5EF4-FFF2-40B4-BE49-F238E27FC236}">
                <a16:creationId xmlns:a16="http://schemas.microsoft.com/office/drawing/2014/main" id="{D18C6771-2E08-4798-8262-6396327E6D46}"/>
              </a:ext>
            </a:extLst>
          </p:cNvPr>
          <p:cNvSpPr/>
          <p:nvPr/>
        </p:nvSpPr>
        <p:spPr bwMode="auto">
          <a:xfrm rot="16200000">
            <a:off x="5319356" y="5485532"/>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20" name="矩形 19">
            <a:extLst>
              <a:ext uri="{FF2B5EF4-FFF2-40B4-BE49-F238E27FC236}">
                <a16:creationId xmlns:a16="http://schemas.microsoft.com/office/drawing/2014/main" id="{051146A6-3FD5-43FB-9B7F-2D3CC3471408}"/>
              </a:ext>
            </a:extLst>
          </p:cNvPr>
          <p:cNvSpPr/>
          <p:nvPr/>
        </p:nvSpPr>
        <p:spPr bwMode="auto">
          <a:xfrm>
            <a:off x="4790187" y="5989875"/>
            <a:ext cx="1670405" cy="751493"/>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输入</a:t>
            </a:r>
            <a:r>
              <a:rPr lang="en-US" altLang="zh-CN" kern="0" dirty="0">
                <a:solidFill>
                  <a:srgbClr val="8A8AB9">
                    <a:lumMod val="75000"/>
                  </a:srgbClr>
                </a:solidFill>
                <a:latin typeface="Times New Roman"/>
                <a:ea typeface="宋体"/>
              </a:rPr>
              <a:t>/</a:t>
            </a:r>
            <a:r>
              <a:rPr lang="zh-CN" altLang="en-US" kern="0" dirty="0">
                <a:solidFill>
                  <a:srgbClr val="8A8AB9">
                    <a:lumMod val="75000"/>
                  </a:srgbClr>
                </a:solidFill>
                <a:latin typeface="Times New Roman"/>
                <a:ea typeface="宋体"/>
              </a:rPr>
              <a:t>输出</a:t>
            </a:r>
            <a:endParaRPr lang="en-US" altLang="zh-CN" kern="0" dirty="0">
              <a:solidFill>
                <a:srgbClr val="8A8AB9">
                  <a:lumMod val="75000"/>
                </a:srgbClr>
              </a:solidFill>
              <a:latin typeface="Times New Roman"/>
              <a:ea typeface="宋体"/>
            </a:endParaRPr>
          </a:p>
          <a:p>
            <a:pPr>
              <a:spcBef>
                <a:spcPts val="0"/>
              </a:spcBef>
              <a:defRPr/>
            </a:pPr>
            <a:r>
              <a:rPr lang="zh-CN" altLang="en-US" kern="0" dirty="0">
                <a:solidFill>
                  <a:srgbClr val="8A8AB9">
                    <a:lumMod val="75000"/>
                  </a:srgbClr>
                </a:solidFill>
                <a:latin typeface="Times New Roman"/>
                <a:ea typeface="宋体"/>
              </a:rPr>
              <a:t>设备</a:t>
            </a:r>
          </a:p>
        </p:txBody>
      </p:sp>
      <p:graphicFrame>
        <p:nvGraphicFramePr>
          <p:cNvPr id="21" name="表格 20">
            <a:extLst>
              <a:ext uri="{FF2B5EF4-FFF2-40B4-BE49-F238E27FC236}">
                <a16:creationId xmlns:a16="http://schemas.microsoft.com/office/drawing/2014/main" id="{558301F3-81A6-4042-98C5-3E700A961499}"/>
              </a:ext>
            </a:extLst>
          </p:cNvPr>
          <p:cNvGraphicFramePr>
            <a:graphicFrameLocks noGrp="1"/>
          </p:cNvGraphicFramePr>
          <p:nvPr>
            <p:extLst>
              <p:ext uri="{D42A27DB-BD31-4B8C-83A1-F6EECF244321}">
                <p14:modId xmlns:p14="http://schemas.microsoft.com/office/powerpoint/2010/main" val="343609046"/>
              </p:ext>
            </p:extLst>
          </p:nvPr>
        </p:nvGraphicFramePr>
        <p:xfrm>
          <a:off x="1648598" y="3916653"/>
          <a:ext cx="431844" cy="499112"/>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2647129"/>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16004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976084"/>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345282"/>
                  </a:ext>
                </a:extLst>
              </a:tr>
            </a:tbl>
          </a:graphicData>
        </a:graphic>
      </p:graphicFrame>
      <p:graphicFrame>
        <p:nvGraphicFramePr>
          <p:cNvPr id="22" name="表格 21">
            <a:extLst>
              <a:ext uri="{FF2B5EF4-FFF2-40B4-BE49-F238E27FC236}">
                <a16:creationId xmlns:a16="http://schemas.microsoft.com/office/drawing/2014/main" id="{18172772-4F93-476D-BC26-3356BAD500C9}"/>
              </a:ext>
            </a:extLst>
          </p:cNvPr>
          <p:cNvGraphicFramePr>
            <a:graphicFrameLocks noGrp="1"/>
          </p:cNvGraphicFramePr>
          <p:nvPr>
            <p:extLst>
              <p:ext uri="{D42A27DB-BD31-4B8C-83A1-F6EECF244321}">
                <p14:modId xmlns:p14="http://schemas.microsoft.com/office/powerpoint/2010/main" val="4242368744"/>
              </p:ext>
            </p:extLst>
          </p:nvPr>
        </p:nvGraphicFramePr>
        <p:xfrm>
          <a:off x="1247322" y="2759001"/>
          <a:ext cx="833120" cy="998224"/>
        </p:xfrm>
        <a:graphic>
          <a:graphicData uri="http://schemas.openxmlformats.org/drawingml/2006/table">
            <a:tbl>
              <a:tblPr firstRow="1" bandRow="1"/>
              <a:tblGrid>
                <a:gridCol w="208280">
                  <a:extLst>
                    <a:ext uri="{9D8B030D-6E8A-4147-A177-3AD203B41FA5}">
                      <a16:colId xmlns:a16="http://schemas.microsoft.com/office/drawing/2014/main" val="3223751146"/>
                    </a:ext>
                  </a:extLst>
                </a:gridCol>
                <a:gridCol w="208280">
                  <a:extLst>
                    <a:ext uri="{9D8B030D-6E8A-4147-A177-3AD203B41FA5}">
                      <a16:colId xmlns:a16="http://schemas.microsoft.com/office/drawing/2014/main" val="3787100599"/>
                    </a:ext>
                  </a:extLst>
                </a:gridCol>
                <a:gridCol w="208280">
                  <a:extLst>
                    <a:ext uri="{9D8B030D-6E8A-4147-A177-3AD203B41FA5}">
                      <a16:colId xmlns:a16="http://schemas.microsoft.com/office/drawing/2014/main" val="4169873491"/>
                    </a:ext>
                  </a:extLst>
                </a:gridCol>
                <a:gridCol w="208280">
                  <a:extLst>
                    <a:ext uri="{9D8B030D-6E8A-4147-A177-3AD203B41FA5}">
                      <a16:colId xmlns:a16="http://schemas.microsoft.com/office/drawing/2014/main" val="1424436965"/>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15226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113238"/>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01082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2832705"/>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636935"/>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306747"/>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867607"/>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0" algn="l" defTabSz="914400" rtl="0" eaLnBrk="1" latinLnBrk="0" hangingPunct="1">
                        <a:lnSpc>
                          <a:spcPts val="100"/>
                        </a:lnSpc>
                      </a:pPr>
                      <a:endParaRPr lang="zh-CN" altLang="en-US" sz="800" kern="1200" dirty="0">
                        <a:solidFill>
                          <a:schemeClr val="tx1"/>
                        </a:solidFill>
                        <a:latin typeface="+mn-lt"/>
                        <a:ea typeface="+mn-ea"/>
                        <a:cs typeface="+mn-cs"/>
                      </a:endParaRPr>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964470"/>
                  </a:ext>
                </a:extLst>
              </a:tr>
            </a:tbl>
          </a:graphicData>
        </a:graphic>
      </p:graphicFrame>
      <p:sp>
        <p:nvSpPr>
          <p:cNvPr id="23" name="矩形 22">
            <a:extLst>
              <a:ext uri="{FF2B5EF4-FFF2-40B4-BE49-F238E27FC236}">
                <a16:creationId xmlns:a16="http://schemas.microsoft.com/office/drawing/2014/main" id="{CCB9E1DC-0AC5-48F4-A1DD-F0F9BCF047ED}"/>
              </a:ext>
            </a:extLst>
          </p:cNvPr>
          <p:cNvSpPr/>
          <p:nvPr/>
        </p:nvSpPr>
        <p:spPr>
          <a:xfrm>
            <a:off x="7760311" y="555244"/>
            <a:ext cx="803425"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辅存</a:t>
            </a:r>
          </a:p>
        </p:txBody>
      </p:sp>
      <p:sp>
        <p:nvSpPr>
          <p:cNvPr id="24" name="矩形 23">
            <a:extLst>
              <a:ext uri="{FF2B5EF4-FFF2-40B4-BE49-F238E27FC236}">
                <a16:creationId xmlns:a16="http://schemas.microsoft.com/office/drawing/2014/main" id="{BF73055B-CC93-4F9E-BFDA-DB6B1BC05F93}"/>
              </a:ext>
            </a:extLst>
          </p:cNvPr>
          <p:cNvSpPr/>
          <p:nvPr/>
        </p:nvSpPr>
        <p:spPr>
          <a:xfrm>
            <a:off x="1114548" y="2317833"/>
            <a:ext cx="1005403" cy="461665"/>
          </a:xfrm>
          <a:prstGeom prst="rect">
            <a:avLst/>
          </a:prstGeom>
        </p:spPr>
        <p:txBody>
          <a:bodyPr wrap="none">
            <a:spAutoFit/>
          </a:bodyPr>
          <a:lstStyle/>
          <a:p>
            <a:pPr>
              <a:spcBef>
                <a:spcPct val="50000"/>
              </a:spcBef>
              <a:defRPr/>
            </a:pPr>
            <a:r>
              <a:rPr lang="en-US" altLang="zh-CN" kern="0" dirty="0">
                <a:solidFill>
                  <a:srgbClr val="008000"/>
                </a:solidFill>
                <a:latin typeface="Times New Roman"/>
                <a:ea typeface="宋体"/>
              </a:rPr>
              <a:t>Cache</a:t>
            </a:r>
            <a:endParaRPr lang="zh-CN" altLang="en-US" kern="0" dirty="0">
              <a:solidFill>
                <a:srgbClr val="008000"/>
              </a:solidFill>
              <a:latin typeface="Times New Roman"/>
              <a:ea typeface="宋体"/>
            </a:endParaRPr>
          </a:p>
        </p:txBody>
      </p:sp>
      <p:sp>
        <p:nvSpPr>
          <p:cNvPr id="25" name="矩形 24">
            <a:extLst>
              <a:ext uri="{FF2B5EF4-FFF2-40B4-BE49-F238E27FC236}">
                <a16:creationId xmlns:a16="http://schemas.microsoft.com/office/drawing/2014/main" id="{7DAE768C-E62D-4EA9-8C89-CA7D78D9244B}"/>
              </a:ext>
            </a:extLst>
          </p:cNvPr>
          <p:cNvSpPr/>
          <p:nvPr/>
        </p:nvSpPr>
        <p:spPr>
          <a:xfrm>
            <a:off x="585111" y="4132107"/>
            <a:ext cx="1112805" cy="461665"/>
          </a:xfrm>
          <a:prstGeom prst="rect">
            <a:avLst/>
          </a:prstGeom>
        </p:spPr>
        <p:txBody>
          <a:bodyPr wrap="none">
            <a:spAutoFit/>
          </a:bodyPr>
          <a:lstStyle/>
          <a:p>
            <a:pPr>
              <a:spcBef>
                <a:spcPct val="50000"/>
              </a:spcBef>
              <a:defRPr/>
            </a:pPr>
            <a:r>
              <a:rPr lang="zh-CN" altLang="en-US" kern="0" dirty="0">
                <a:solidFill>
                  <a:srgbClr val="008000"/>
                </a:solidFill>
                <a:latin typeface="Times New Roman"/>
                <a:ea typeface="宋体"/>
              </a:rPr>
              <a:t>寄存器</a:t>
            </a:r>
          </a:p>
        </p:txBody>
      </p:sp>
      <p:sp>
        <p:nvSpPr>
          <p:cNvPr id="26" name="矩形 25">
            <a:extLst>
              <a:ext uri="{FF2B5EF4-FFF2-40B4-BE49-F238E27FC236}">
                <a16:creationId xmlns:a16="http://schemas.microsoft.com/office/drawing/2014/main" id="{905C7997-1363-4150-BC9B-9DD8497F8EF3}"/>
              </a:ext>
            </a:extLst>
          </p:cNvPr>
          <p:cNvSpPr/>
          <p:nvPr/>
        </p:nvSpPr>
        <p:spPr>
          <a:xfrm>
            <a:off x="668350" y="2037795"/>
            <a:ext cx="1091967" cy="461665"/>
          </a:xfrm>
          <a:prstGeom prst="rect">
            <a:avLst/>
          </a:prstGeom>
        </p:spPr>
        <p:txBody>
          <a:bodyPr wrap="none">
            <a:spAutoFit/>
          </a:bodyPr>
          <a:lstStyle/>
          <a:p>
            <a:pPr>
              <a:spcBef>
                <a:spcPct val="50000"/>
              </a:spcBef>
              <a:defRPr/>
            </a:pPr>
            <a:r>
              <a:rPr lang="en-US" altLang="zh-CN" kern="0" dirty="0">
                <a:solidFill>
                  <a:srgbClr val="FF0000"/>
                </a:solidFill>
                <a:latin typeface="Times New Roman"/>
                <a:ea typeface="宋体"/>
              </a:rPr>
              <a:t>SRAM</a:t>
            </a:r>
            <a:endParaRPr lang="zh-CN" altLang="en-US" kern="0" dirty="0">
              <a:solidFill>
                <a:srgbClr val="FF0000"/>
              </a:solidFill>
              <a:latin typeface="Times New Roman"/>
              <a:ea typeface="宋体"/>
            </a:endParaRPr>
          </a:p>
        </p:txBody>
      </p:sp>
      <p:sp>
        <p:nvSpPr>
          <p:cNvPr id="27" name="矩形 26">
            <a:extLst>
              <a:ext uri="{FF2B5EF4-FFF2-40B4-BE49-F238E27FC236}">
                <a16:creationId xmlns:a16="http://schemas.microsoft.com/office/drawing/2014/main" id="{FA1A4C8C-EC9B-497B-A301-17568A7DB60A}"/>
              </a:ext>
            </a:extLst>
          </p:cNvPr>
          <p:cNvSpPr/>
          <p:nvPr/>
        </p:nvSpPr>
        <p:spPr>
          <a:xfrm>
            <a:off x="579607" y="3825221"/>
            <a:ext cx="1112805" cy="461665"/>
          </a:xfrm>
          <a:prstGeom prst="rect">
            <a:avLst/>
          </a:prstGeom>
        </p:spPr>
        <p:txBody>
          <a:bodyPr wrap="none">
            <a:spAutoFit/>
          </a:bodyPr>
          <a:lstStyle/>
          <a:p>
            <a:pPr>
              <a:spcBef>
                <a:spcPct val="50000"/>
              </a:spcBef>
              <a:defRPr/>
            </a:pPr>
            <a:r>
              <a:rPr lang="zh-CN" altLang="en-US" kern="0" dirty="0">
                <a:solidFill>
                  <a:srgbClr val="FF0000"/>
                </a:solidFill>
                <a:latin typeface="Times New Roman"/>
                <a:ea typeface="宋体"/>
              </a:rPr>
              <a:t>触发器</a:t>
            </a:r>
          </a:p>
        </p:txBody>
      </p:sp>
      <p:pic>
        <p:nvPicPr>
          <p:cNvPr id="28" name="图片 27">
            <a:extLst>
              <a:ext uri="{FF2B5EF4-FFF2-40B4-BE49-F238E27FC236}">
                <a16:creationId xmlns:a16="http://schemas.microsoft.com/office/drawing/2014/main" id="{D4FC3DBE-E53D-4ED8-A402-484548E27F6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017519" y="5219373"/>
            <a:ext cx="948719" cy="592001"/>
          </a:xfrm>
          <a:prstGeom prst="rect">
            <a:avLst/>
          </a:prstGeom>
        </p:spPr>
      </p:pic>
      <p:sp>
        <p:nvSpPr>
          <p:cNvPr id="29" name="矩形 28">
            <a:extLst>
              <a:ext uri="{FF2B5EF4-FFF2-40B4-BE49-F238E27FC236}">
                <a16:creationId xmlns:a16="http://schemas.microsoft.com/office/drawing/2014/main" id="{9EBF17E7-B47F-45DC-B081-593CC0869FC1}"/>
              </a:ext>
            </a:extLst>
          </p:cNvPr>
          <p:cNvSpPr/>
          <p:nvPr/>
        </p:nvSpPr>
        <p:spPr bwMode="auto">
          <a:xfrm>
            <a:off x="7634583" y="2002770"/>
            <a:ext cx="1021811" cy="466041"/>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30" name="箭头: 左右 29">
            <a:extLst>
              <a:ext uri="{FF2B5EF4-FFF2-40B4-BE49-F238E27FC236}">
                <a16:creationId xmlns:a16="http://schemas.microsoft.com/office/drawing/2014/main" id="{BBC27265-4EC3-4CAD-8A53-227798821FD8}"/>
              </a:ext>
            </a:extLst>
          </p:cNvPr>
          <p:cNvSpPr/>
          <p:nvPr/>
        </p:nvSpPr>
        <p:spPr bwMode="auto">
          <a:xfrm rot="16200000">
            <a:off x="7855991" y="1489265"/>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31" name="箭头: 左右 30">
            <a:extLst>
              <a:ext uri="{FF2B5EF4-FFF2-40B4-BE49-F238E27FC236}">
                <a16:creationId xmlns:a16="http://schemas.microsoft.com/office/drawing/2014/main" id="{167198B0-DE99-440F-8327-0FA0FD072088}"/>
              </a:ext>
            </a:extLst>
          </p:cNvPr>
          <p:cNvSpPr/>
          <p:nvPr/>
        </p:nvSpPr>
        <p:spPr bwMode="auto">
          <a:xfrm rot="16200000">
            <a:off x="7855992" y="2581126"/>
            <a:ext cx="612067" cy="387436"/>
          </a:xfrm>
          <a:prstGeom prst="leftRightArrow">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32" name="矩形 31">
            <a:extLst>
              <a:ext uri="{FF2B5EF4-FFF2-40B4-BE49-F238E27FC236}">
                <a16:creationId xmlns:a16="http://schemas.microsoft.com/office/drawing/2014/main" id="{1B23608B-A2A5-4D43-88FC-61330EF90677}"/>
              </a:ext>
            </a:extLst>
          </p:cNvPr>
          <p:cNvSpPr/>
          <p:nvPr/>
        </p:nvSpPr>
        <p:spPr>
          <a:xfrm>
            <a:off x="7417007" y="874806"/>
            <a:ext cx="1519968" cy="461665"/>
          </a:xfrm>
          <a:prstGeom prst="rect">
            <a:avLst/>
          </a:prstGeom>
        </p:spPr>
        <p:txBody>
          <a:bodyPr wrap="none">
            <a:spAutoFit/>
          </a:bodyPr>
          <a:lstStyle/>
          <a:p>
            <a:pPr>
              <a:spcBef>
                <a:spcPts val="0"/>
              </a:spcBef>
              <a:defRPr/>
            </a:pPr>
            <a:r>
              <a:rPr lang="en-US" altLang="zh-CN" kern="0" dirty="0">
                <a:solidFill>
                  <a:srgbClr val="FF0000"/>
                </a:solidFill>
                <a:latin typeface="Times New Roman"/>
                <a:ea typeface="宋体"/>
              </a:rPr>
              <a:t>HDD/SSD</a:t>
            </a:r>
            <a:endParaRPr lang="zh-CN" altLang="en-US" kern="0" dirty="0">
              <a:solidFill>
                <a:srgbClr val="FF0000"/>
              </a:solidFill>
              <a:latin typeface="Times New Roman"/>
              <a:ea typeface="宋体"/>
            </a:endParaRPr>
          </a:p>
        </p:txBody>
      </p:sp>
      <p:graphicFrame>
        <p:nvGraphicFramePr>
          <p:cNvPr id="33" name="表格 32">
            <a:extLst>
              <a:ext uri="{FF2B5EF4-FFF2-40B4-BE49-F238E27FC236}">
                <a16:creationId xmlns:a16="http://schemas.microsoft.com/office/drawing/2014/main" id="{0C852F08-1295-4E5E-B520-F3851B8E35AB}"/>
              </a:ext>
            </a:extLst>
          </p:cNvPr>
          <p:cNvGraphicFramePr>
            <a:graphicFrameLocks noGrp="1"/>
          </p:cNvGraphicFramePr>
          <p:nvPr>
            <p:extLst>
              <p:ext uri="{D42A27DB-BD31-4B8C-83A1-F6EECF244321}">
                <p14:modId xmlns:p14="http://schemas.microsoft.com/office/powerpoint/2010/main" val="2909041438"/>
              </p:ext>
            </p:extLst>
          </p:nvPr>
        </p:nvGraphicFramePr>
        <p:xfrm>
          <a:off x="515820" y="2759001"/>
          <a:ext cx="431844" cy="499112"/>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2647129"/>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160042"/>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976084"/>
                  </a:ext>
                </a:extLst>
              </a:tr>
              <a:tr h="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nSpc>
                          <a:spcPts val="100"/>
                        </a:lnSpc>
                      </a:pPr>
                      <a:endParaRPr lang="zh-CN" altLang="en-US" sz="800" dirty="0"/>
                    </a:p>
                  </a:txBody>
                  <a:tcP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345282"/>
                  </a:ext>
                </a:extLst>
              </a:tr>
            </a:tbl>
          </a:graphicData>
        </a:graphic>
      </p:graphicFrame>
      <p:sp>
        <p:nvSpPr>
          <p:cNvPr id="34" name="矩形 33">
            <a:extLst>
              <a:ext uri="{FF2B5EF4-FFF2-40B4-BE49-F238E27FC236}">
                <a16:creationId xmlns:a16="http://schemas.microsoft.com/office/drawing/2014/main" id="{8CD551F4-9B35-4EC1-88AF-0CF6CCC93E0B}"/>
              </a:ext>
            </a:extLst>
          </p:cNvPr>
          <p:cNvSpPr/>
          <p:nvPr/>
        </p:nvSpPr>
        <p:spPr>
          <a:xfrm>
            <a:off x="312026" y="2325827"/>
            <a:ext cx="800219" cy="461665"/>
          </a:xfrm>
          <a:prstGeom prst="rect">
            <a:avLst/>
          </a:prstGeom>
        </p:spPr>
        <p:txBody>
          <a:bodyPr wrap="none">
            <a:spAutoFit/>
          </a:bodyPr>
          <a:lstStyle/>
          <a:p>
            <a:pPr>
              <a:spcBef>
                <a:spcPct val="50000"/>
              </a:spcBef>
              <a:defRPr/>
            </a:pPr>
            <a:r>
              <a:rPr lang="en-US" altLang="zh-CN" kern="0" dirty="0">
                <a:solidFill>
                  <a:srgbClr val="008000"/>
                </a:solidFill>
                <a:latin typeface="Times New Roman"/>
                <a:ea typeface="宋体"/>
              </a:rPr>
              <a:t>TLB</a:t>
            </a:r>
            <a:endParaRPr lang="zh-CN" altLang="en-US" kern="0" dirty="0">
              <a:solidFill>
                <a:srgbClr val="008000"/>
              </a:solidFill>
              <a:latin typeface="Times New Roman"/>
              <a:ea typeface="宋体"/>
            </a:endParaRPr>
          </a:p>
        </p:txBody>
      </p:sp>
      <p:sp>
        <p:nvSpPr>
          <p:cNvPr id="35" name="矩形 34">
            <a:extLst>
              <a:ext uri="{FF2B5EF4-FFF2-40B4-BE49-F238E27FC236}">
                <a16:creationId xmlns:a16="http://schemas.microsoft.com/office/drawing/2014/main" id="{C34A60BA-606B-4827-889C-E39010DF6805}"/>
              </a:ext>
            </a:extLst>
          </p:cNvPr>
          <p:cNvSpPr/>
          <p:nvPr/>
        </p:nvSpPr>
        <p:spPr bwMode="auto">
          <a:xfrm>
            <a:off x="247435" y="3359329"/>
            <a:ext cx="866340" cy="461665"/>
          </a:xfrm>
          <a:prstGeom prst="rect">
            <a:avLst/>
          </a:prstGeom>
          <a:noFill/>
          <a:ln w="38100" cap="flat" cmpd="sng" algn="ctr">
            <a:solidFill>
              <a:srgbClr val="8A8AB9">
                <a:shade val="95000"/>
                <a:satMod val="105000"/>
              </a:srgbClr>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spcBef>
                <a:spcPts val="0"/>
              </a:spcBef>
              <a:defRPr/>
            </a:pPr>
            <a:r>
              <a:rPr lang="en-US" altLang="zh-CN" kern="0" dirty="0">
                <a:solidFill>
                  <a:srgbClr val="000000"/>
                </a:solidFill>
                <a:latin typeface="Times New Roman"/>
                <a:ea typeface="宋体"/>
              </a:rPr>
              <a:t>MMU</a:t>
            </a:r>
            <a:endParaRPr lang="zh-CN" altLang="en-US" kern="0" dirty="0">
              <a:solidFill>
                <a:srgbClr val="000000"/>
              </a:solidFill>
              <a:latin typeface="Times New Roman"/>
              <a:ea typeface="宋体"/>
            </a:endParaRPr>
          </a:p>
        </p:txBody>
      </p:sp>
      <p:sp>
        <p:nvSpPr>
          <p:cNvPr id="36" name="矩形 35">
            <a:extLst>
              <a:ext uri="{FF2B5EF4-FFF2-40B4-BE49-F238E27FC236}">
                <a16:creationId xmlns:a16="http://schemas.microsoft.com/office/drawing/2014/main" id="{6BB23DFF-9C8D-4A94-894E-9EFD0484E956}"/>
              </a:ext>
            </a:extLst>
          </p:cNvPr>
          <p:cNvSpPr/>
          <p:nvPr/>
        </p:nvSpPr>
        <p:spPr>
          <a:xfrm>
            <a:off x="4519977" y="4911200"/>
            <a:ext cx="803425" cy="461665"/>
          </a:xfrm>
          <a:prstGeom prst="rect">
            <a:avLst/>
          </a:prstGeom>
        </p:spPr>
        <p:txBody>
          <a:bodyPr wrap="none">
            <a:spAutoFit/>
          </a:bodyPr>
          <a:lstStyle/>
          <a:p>
            <a:pPr>
              <a:spcBef>
                <a:spcPts val="0"/>
              </a:spcBef>
              <a:defRPr/>
            </a:pPr>
            <a:r>
              <a:rPr lang="zh-CN" altLang="en-US" kern="0" dirty="0">
                <a:solidFill>
                  <a:srgbClr val="8A8AB9">
                    <a:lumMod val="75000"/>
                  </a:srgbClr>
                </a:solidFill>
                <a:latin typeface="Times New Roman"/>
                <a:ea typeface="宋体"/>
              </a:rPr>
              <a:t>接口</a:t>
            </a:r>
          </a:p>
        </p:txBody>
      </p:sp>
      <p:sp>
        <p:nvSpPr>
          <p:cNvPr id="37" name="箭头: 下 36">
            <a:extLst>
              <a:ext uri="{FF2B5EF4-FFF2-40B4-BE49-F238E27FC236}">
                <a16:creationId xmlns:a16="http://schemas.microsoft.com/office/drawing/2014/main" id="{B6F2A401-00FC-448E-8639-863F819045C5}"/>
              </a:ext>
            </a:extLst>
          </p:cNvPr>
          <p:cNvSpPr/>
          <p:nvPr/>
        </p:nvSpPr>
        <p:spPr bwMode="auto">
          <a:xfrm rot="10800000">
            <a:off x="5593158" y="2507516"/>
            <a:ext cx="192236" cy="593531"/>
          </a:xfrm>
          <a:prstGeom prst="downArrow">
            <a:avLst>
              <a:gd name="adj1" fmla="val 50000"/>
              <a:gd name="adj2" fmla="val 8306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pPr>
            <a:endParaRPr lang="zh-CN" altLang="en-US" kern="0">
              <a:solidFill>
                <a:srgbClr val="000000"/>
              </a:solidFill>
              <a:latin typeface="Times New Roman"/>
              <a:ea typeface="宋体"/>
            </a:endParaRPr>
          </a:p>
        </p:txBody>
      </p:sp>
      <p:cxnSp>
        <p:nvCxnSpPr>
          <p:cNvPr id="38" name="直接箭头连接符 37">
            <a:extLst>
              <a:ext uri="{FF2B5EF4-FFF2-40B4-BE49-F238E27FC236}">
                <a16:creationId xmlns:a16="http://schemas.microsoft.com/office/drawing/2014/main" id="{9B41A54F-C13F-4E59-9C9C-025D9BEA87C3}"/>
              </a:ext>
            </a:extLst>
          </p:cNvPr>
          <p:cNvCxnSpPr/>
          <p:nvPr/>
        </p:nvCxnSpPr>
        <p:spPr bwMode="auto">
          <a:xfrm flipV="1">
            <a:off x="5144693" y="2487389"/>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cxnSp>
        <p:nvCxnSpPr>
          <p:cNvPr id="39" name="直接箭头连接符 38">
            <a:extLst>
              <a:ext uri="{FF2B5EF4-FFF2-40B4-BE49-F238E27FC236}">
                <a16:creationId xmlns:a16="http://schemas.microsoft.com/office/drawing/2014/main" id="{7E8F3746-E938-4803-9027-71A9AC6932C7}"/>
              </a:ext>
            </a:extLst>
          </p:cNvPr>
          <p:cNvCxnSpPr/>
          <p:nvPr/>
        </p:nvCxnSpPr>
        <p:spPr bwMode="auto">
          <a:xfrm flipV="1">
            <a:off x="4712645" y="2487389"/>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sp>
        <p:nvSpPr>
          <p:cNvPr id="40" name="箭头: 左右 39">
            <a:extLst>
              <a:ext uri="{FF2B5EF4-FFF2-40B4-BE49-F238E27FC236}">
                <a16:creationId xmlns:a16="http://schemas.microsoft.com/office/drawing/2014/main" id="{6C82850C-A851-4668-81E1-FFC851616B97}"/>
              </a:ext>
            </a:extLst>
          </p:cNvPr>
          <p:cNvSpPr/>
          <p:nvPr/>
        </p:nvSpPr>
        <p:spPr bwMode="auto">
          <a:xfrm rot="5400000">
            <a:off x="4656715" y="3666985"/>
            <a:ext cx="612067" cy="212280"/>
          </a:xfrm>
          <a:prstGeom prst="leftRightArrow">
            <a:avLst>
              <a:gd name="adj1" fmla="val 40090"/>
              <a:gd name="adj2" fmla="val 7972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defRPr/>
            </a:pPr>
            <a:endParaRPr lang="zh-CN" altLang="en-US" kern="0" dirty="0">
              <a:solidFill>
                <a:srgbClr val="000000"/>
              </a:solidFill>
              <a:latin typeface="Times New Roman"/>
              <a:ea typeface="宋体"/>
            </a:endParaRPr>
          </a:p>
        </p:txBody>
      </p:sp>
      <p:sp>
        <p:nvSpPr>
          <p:cNvPr id="41" name="箭头: 下 40">
            <a:extLst>
              <a:ext uri="{FF2B5EF4-FFF2-40B4-BE49-F238E27FC236}">
                <a16:creationId xmlns:a16="http://schemas.microsoft.com/office/drawing/2014/main" id="{5BD05E99-57EA-44B4-AB26-6A9C5C3619D4}"/>
              </a:ext>
            </a:extLst>
          </p:cNvPr>
          <p:cNvSpPr/>
          <p:nvPr/>
        </p:nvSpPr>
        <p:spPr bwMode="auto">
          <a:xfrm>
            <a:off x="5316073" y="3457053"/>
            <a:ext cx="192236" cy="593531"/>
          </a:xfrm>
          <a:prstGeom prst="downArrow">
            <a:avLst>
              <a:gd name="adj1" fmla="val 50000"/>
              <a:gd name="adj2" fmla="val 83069"/>
            </a:avLst>
          </a:prstGeom>
          <a:noFill/>
          <a:ln w="38100" cap="flat" cmpd="sng" algn="ctr">
            <a:solidFill>
              <a:srgbClr val="8A8AB9">
                <a:shade val="95000"/>
                <a:satMod val="105000"/>
              </a:srgbClr>
            </a:solidFill>
            <a:prstDash val="soli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spcBef>
                <a:spcPts val="0"/>
              </a:spcBef>
            </a:pPr>
            <a:endParaRPr lang="zh-CN" altLang="en-US" kern="0">
              <a:solidFill>
                <a:srgbClr val="000000"/>
              </a:solidFill>
              <a:latin typeface="Times New Roman"/>
              <a:ea typeface="宋体"/>
            </a:endParaRPr>
          </a:p>
        </p:txBody>
      </p:sp>
      <p:cxnSp>
        <p:nvCxnSpPr>
          <p:cNvPr id="42" name="直接箭头连接符 41">
            <a:extLst>
              <a:ext uri="{FF2B5EF4-FFF2-40B4-BE49-F238E27FC236}">
                <a16:creationId xmlns:a16="http://schemas.microsoft.com/office/drawing/2014/main" id="{FB7C35BF-1328-449A-A4AA-33901BEBE24F}"/>
              </a:ext>
            </a:extLst>
          </p:cNvPr>
          <p:cNvCxnSpPr/>
          <p:nvPr/>
        </p:nvCxnSpPr>
        <p:spPr bwMode="auto">
          <a:xfrm rot="10800000" flipV="1">
            <a:off x="5956774" y="3457053"/>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cxnSp>
        <p:nvCxnSpPr>
          <p:cNvPr id="43" name="直接箭头连接符 42">
            <a:extLst>
              <a:ext uri="{FF2B5EF4-FFF2-40B4-BE49-F238E27FC236}">
                <a16:creationId xmlns:a16="http://schemas.microsoft.com/office/drawing/2014/main" id="{124308BF-FDED-4E00-8826-B9B68D019617}"/>
              </a:ext>
            </a:extLst>
          </p:cNvPr>
          <p:cNvCxnSpPr/>
          <p:nvPr/>
        </p:nvCxnSpPr>
        <p:spPr bwMode="auto">
          <a:xfrm rot="10800000" flipV="1">
            <a:off x="6388822" y="3457053"/>
            <a:ext cx="0" cy="613658"/>
          </a:xfrm>
          <a:prstGeom prst="straightConnector1">
            <a:avLst/>
          </a:prstGeom>
          <a:noFill/>
          <a:ln w="38100" cap="flat" cmpd="sng" algn="ctr">
            <a:solidFill>
              <a:srgbClr val="8A8AB9">
                <a:shade val="95000"/>
                <a:satMod val="105000"/>
              </a:srgbClr>
            </a:solidFill>
            <a:prstDash val="solid"/>
            <a:headEnd type="none" w="med" len="med"/>
            <a:tailEnd type="triangle" w="med" len="lg"/>
          </a:ln>
          <a:effectLst/>
        </p:spPr>
      </p:cxnSp>
      <p:sp>
        <p:nvSpPr>
          <p:cNvPr id="44" name="矩形 43">
            <a:extLst>
              <a:ext uri="{FF2B5EF4-FFF2-40B4-BE49-F238E27FC236}">
                <a16:creationId xmlns:a16="http://schemas.microsoft.com/office/drawing/2014/main" id="{DBD5A8B3-4144-4F37-9DB4-3171A5D4B649}"/>
              </a:ext>
            </a:extLst>
          </p:cNvPr>
          <p:cNvSpPr/>
          <p:nvPr/>
        </p:nvSpPr>
        <p:spPr>
          <a:xfrm rot="16200000">
            <a:off x="5748446" y="1873651"/>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数据</a:t>
            </a:r>
          </a:p>
        </p:txBody>
      </p:sp>
      <p:sp>
        <p:nvSpPr>
          <p:cNvPr id="45" name="矩形 44">
            <a:extLst>
              <a:ext uri="{FF2B5EF4-FFF2-40B4-BE49-F238E27FC236}">
                <a16:creationId xmlns:a16="http://schemas.microsoft.com/office/drawing/2014/main" id="{93804B1D-2C00-4A80-9729-E6383391A1A6}"/>
              </a:ext>
            </a:extLst>
          </p:cNvPr>
          <p:cNvSpPr/>
          <p:nvPr/>
        </p:nvSpPr>
        <p:spPr>
          <a:xfrm rot="16200000">
            <a:off x="5276441" y="1873823"/>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地址</a:t>
            </a:r>
          </a:p>
        </p:txBody>
      </p:sp>
      <p:sp>
        <p:nvSpPr>
          <p:cNvPr id="46" name="矩形 45">
            <a:extLst>
              <a:ext uri="{FF2B5EF4-FFF2-40B4-BE49-F238E27FC236}">
                <a16:creationId xmlns:a16="http://schemas.microsoft.com/office/drawing/2014/main" id="{F9DF4BAE-8159-4ECD-AF10-4EC1B9E99003}"/>
              </a:ext>
            </a:extLst>
          </p:cNvPr>
          <p:cNvSpPr/>
          <p:nvPr/>
        </p:nvSpPr>
        <p:spPr>
          <a:xfrm rot="16200000">
            <a:off x="4548801" y="1679073"/>
            <a:ext cx="1192955"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MEMR</a:t>
            </a:r>
            <a:endParaRPr lang="zh-CN" altLang="en-US" kern="0" dirty="0">
              <a:solidFill>
                <a:srgbClr val="0000FF"/>
              </a:solidFill>
              <a:latin typeface="Times New Roman"/>
              <a:ea typeface="宋体"/>
            </a:endParaRPr>
          </a:p>
        </p:txBody>
      </p:sp>
      <p:sp>
        <p:nvSpPr>
          <p:cNvPr id="47" name="矩形 46">
            <a:extLst>
              <a:ext uri="{FF2B5EF4-FFF2-40B4-BE49-F238E27FC236}">
                <a16:creationId xmlns:a16="http://schemas.microsoft.com/office/drawing/2014/main" id="{075D6EE5-BFC8-4C6C-86FA-1CB617750CCA}"/>
              </a:ext>
            </a:extLst>
          </p:cNvPr>
          <p:cNvSpPr/>
          <p:nvPr/>
        </p:nvSpPr>
        <p:spPr>
          <a:xfrm rot="16200000">
            <a:off x="4058832" y="1634046"/>
            <a:ext cx="1277914"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MEMW</a:t>
            </a:r>
            <a:endParaRPr lang="zh-CN" altLang="en-US" kern="0" dirty="0">
              <a:solidFill>
                <a:srgbClr val="0000FF"/>
              </a:solidFill>
              <a:latin typeface="Times New Roman"/>
              <a:ea typeface="宋体"/>
            </a:endParaRPr>
          </a:p>
        </p:txBody>
      </p:sp>
      <p:cxnSp>
        <p:nvCxnSpPr>
          <p:cNvPr id="48" name="直接连接符 47">
            <a:extLst>
              <a:ext uri="{FF2B5EF4-FFF2-40B4-BE49-F238E27FC236}">
                <a16:creationId xmlns:a16="http://schemas.microsoft.com/office/drawing/2014/main" id="{F9511569-A48C-485B-8770-383FCD1E9493}"/>
              </a:ext>
            </a:extLst>
          </p:cNvPr>
          <p:cNvCxnSpPr/>
          <p:nvPr/>
        </p:nvCxnSpPr>
        <p:spPr bwMode="auto">
          <a:xfrm flipV="1">
            <a:off x="4988925" y="1435175"/>
            <a:ext cx="0" cy="945792"/>
          </a:xfrm>
          <a:prstGeom prst="line">
            <a:avLst/>
          </a:prstGeom>
          <a:solidFill>
            <a:srgbClr val="9999FF"/>
          </a:solidFill>
          <a:ln w="28575" cap="flat" cmpd="sng" algn="ctr">
            <a:solidFill>
              <a:srgbClr val="0000F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AA4B1A90-055D-45D3-8DC3-C59A54E52B7C}"/>
              </a:ext>
            </a:extLst>
          </p:cNvPr>
          <p:cNvCxnSpPr>
            <a:cxnSpLocks/>
          </p:cNvCxnSpPr>
          <p:nvPr/>
        </p:nvCxnSpPr>
        <p:spPr bwMode="auto">
          <a:xfrm flipV="1">
            <a:off x="4538600" y="1351781"/>
            <a:ext cx="0" cy="1029186"/>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50" name="矩形 49">
            <a:extLst>
              <a:ext uri="{FF2B5EF4-FFF2-40B4-BE49-F238E27FC236}">
                <a16:creationId xmlns:a16="http://schemas.microsoft.com/office/drawing/2014/main" id="{38277093-6ECE-492E-AF20-BAD8DEE7D136}"/>
              </a:ext>
            </a:extLst>
          </p:cNvPr>
          <p:cNvSpPr/>
          <p:nvPr/>
        </p:nvSpPr>
        <p:spPr>
          <a:xfrm rot="16200000">
            <a:off x="4557645" y="4240516"/>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数据</a:t>
            </a:r>
          </a:p>
        </p:txBody>
      </p:sp>
      <p:sp>
        <p:nvSpPr>
          <p:cNvPr id="51" name="矩形 50">
            <a:extLst>
              <a:ext uri="{FF2B5EF4-FFF2-40B4-BE49-F238E27FC236}">
                <a16:creationId xmlns:a16="http://schemas.microsoft.com/office/drawing/2014/main" id="{6461778D-4B4B-4B3B-8BCE-4D490CDCD8A9}"/>
              </a:ext>
            </a:extLst>
          </p:cNvPr>
          <p:cNvSpPr/>
          <p:nvPr/>
        </p:nvSpPr>
        <p:spPr>
          <a:xfrm rot="16200000">
            <a:off x="5007133" y="4239298"/>
            <a:ext cx="803425" cy="461665"/>
          </a:xfrm>
          <a:prstGeom prst="rect">
            <a:avLst/>
          </a:prstGeom>
        </p:spPr>
        <p:txBody>
          <a:bodyPr wrap="none">
            <a:spAutoFit/>
          </a:bodyPr>
          <a:lstStyle/>
          <a:p>
            <a:pPr algn="l">
              <a:spcBef>
                <a:spcPts val="0"/>
              </a:spcBef>
              <a:defRPr/>
            </a:pPr>
            <a:r>
              <a:rPr lang="zh-CN" altLang="en-US" kern="0" dirty="0">
                <a:solidFill>
                  <a:srgbClr val="0000FF"/>
                </a:solidFill>
                <a:latin typeface="Times New Roman"/>
                <a:ea typeface="宋体"/>
              </a:rPr>
              <a:t>地址</a:t>
            </a:r>
          </a:p>
        </p:txBody>
      </p:sp>
      <p:sp>
        <p:nvSpPr>
          <p:cNvPr id="52" name="矩形 51">
            <a:extLst>
              <a:ext uri="{FF2B5EF4-FFF2-40B4-BE49-F238E27FC236}">
                <a16:creationId xmlns:a16="http://schemas.microsoft.com/office/drawing/2014/main" id="{1C96E8C8-BB7D-4FDE-B264-7A671B5D893B}"/>
              </a:ext>
            </a:extLst>
          </p:cNvPr>
          <p:cNvSpPr/>
          <p:nvPr/>
        </p:nvSpPr>
        <p:spPr>
          <a:xfrm rot="16200000">
            <a:off x="5565515" y="4221320"/>
            <a:ext cx="766557"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IOR</a:t>
            </a:r>
            <a:endParaRPr lang="zh-CN" altLang="en-US" kern="0" dirty="0">
              <a:solidFill>
                <a:srgbClr val="0000FF"/>
              </a:solidFill>
              <a:latin typeface="Times New Roman"/>
              <a:ea typeface="宋体"/>
            </a:endParaRPr>
          </a:p>
        </p:txBody>
      </p:sp>
      <p:cxnSp>
        <p:nvCxnSpPr>
          <p:cNvPr id="53" name="直接连接符 52">
            <a:extLst>
              <a:ext uri="{FF2B5EF4-FFF2-40B4-BE49-F238E27FC236}">
                <a16:creationId xmlns:a16="http://schemas.microsoft.com/office/drawing/2014/main" id="{96A553D2-56A3-4DEA-AE63-8792D0388A38}"/>
              </a:ext>
            </a:extLst>
          </p:cNvPr>
          <p:cNvCxnSpPr>
            <a:cxnSpLocks/>
          </p:cNvCxnSpPr>
          <p:nvPr/>
        </p:nvCxnSpPr>
        <p:spPr bwMode="auto">
          <a:xfrm flipV="1">
            <a:off x="5792440" y="4172330"/>
            <a:ext cx="0" cy="570198"/>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54" name="矩形 53">
            <a:extLst>
              <a:ext uri="{FF2B5EF4-FFF2-40B4-BE49-F238E27FC236}">
                <a16:creationId xmlns:a16="http://schemas.microsoft.com/office/drawing/2014/main" id="{D7439A3A-AC08-4BC7-AD0C-FC3061B0EF89}"/>
              </a:ext>
            </a:extLst>
          </p:cNvPr>
          <p:cNvSpPr/>
          <p:nvPr/>
        </p:nvSpPr>
        <p:spPr>
          <a:xfrm rot="16200000">
            <a:off x="6008582" y="4263458"/>
            <a:ext cx="851515" cy="461665"/>
          </a:xfrm>
          <a:prstGeom prst="rect">
            <a:avLst/>
          </a:prstGeom>
        </p:spPr>
        <p:txBody>
          <a:bodyPr wrap="none">
            <a:spAutoFit/>
          </a:bodyPr>
          <a:lstStyle/>
          <a:p>
            <a:pPr algn="l">
              <a:spcBef>
                <a:spcPts val="0"/>
              </a:spcBef>
              <a:defRPr/>
            </a:pPr>
            <a:r>
              <a:rPr lang="en-US" altLang="zh-CN" kern="0" dirty="0">
                <a:solidFill>
                  <a:srgbClr val="0000FF"/>
                </a:solidFill>
                <a:latin typeface="Times New Roman"/>
                <a:ea typeface="宋体"/>
              </a:rPr>
              <a:t>IOW</a:t>
            </a:r>
            <a:endParaRPr lang="zh-CN" altLang="en-US" kern="0" dirty="0">
              <a:solidFill>
                <a:srgbClr val="0000FF"/>
              </a:solidFill>
              <a:latin typeface="Times New Roman"/>
              <a:ea typeface="宋体"/>
            </a:endParaRPr>
          </a:p>
        </p:txBody>
      </p:sp>
      <p:cxnSp>
        <p:nvCxnSpPr>
          <p:cNvPr id="55" name="直接连接符 54">
            <a:extLst>
              <a:ext uri="{FF2B5EF4-FFF2-40B4-BE49-F238E27FC236}">
                <a16:creationId xmlns:a16="http://schemas.microsoft.com/office/drawing/2014/main" id="{3CEF1040-0190-4C9B-8E73-0B7416C17693}"/>
              </a:ext>
            </a:extLst>
          </p:cNvPr>
          <p:cNvCxnSpPr>
            <a:cxnSpLocks/>
          </p:cNvCxnSpPr>
          <p:nvPr/>
        </p:nvCxnSpPr>
        <p:spPr bwMode="auto">
          <a:xfrm flipV="1">
            <a:off x="6275151" y="4173720"/>
            <a:ext cx="0" cy="661677"/>
          </a:xfrm>
          <a:prstGeom prst="line">
            <a:avLst/>
          </a:prstGeom>
          <a:solidFill>
            <a:srgbClr val="9999FF"/>
          </a:solidFill>
          <a:ln w="28575" cap="flat" cmpd="sng" algn="ctr">
            <a:solidFill>
              <a:srgbClr val="0000FF"/>
            </a:solidFill>
            <a:prstDash val="solid"/>
            <a:round/>
            <a:headEnd type="none" w="med" len="med"/>
            <a:tailEnd type="none" w="med" len="med"/>
          </a:ln>
          <a:effectLst/>
        </p:spPr>
      </p:cxnSp>
      <p:sp>
        <p:nvSpPr>
          <p:cNvPr id="56" name="矩形 55">
            <a:extLst>
              <a:ext uri="{FF2B5EF4-FFF2-40B4-BE49-F238E27FC236}">
                <a16:creationId xmlns:a16="http://schemas.microsoft.com/office/drawing/2014/main" id="{919CCCAA-8230-4332-8AA3-E23D608C7434}"/>
              </a:ext>
            </a:extLst>
          </p:cNvPr>
          <p:cNvSpPr/>
          <p:nvPr/>
        </p:nvSpPr>
        <p:spPr>
          <a:xfrm>
            <a:off x="2264373" y="793221"/>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R0 , X</a:t>
            </a:r>
            <a:endParaRPr lang="zh-CN" altLang="en-US" kern="0" dirty="0">
              <a:solidFill>
                <a:srgbClr val="0070C0"/>
              </a:solidFill>
              <a:latin typeface="Times New Roman"/>
              <a:ea typeface="宋体"/>
            </a:endParaRPr>
          </a:p>
        </p:txBody>
      </p:sp>
      <p:sp>
        <p:nvSpPr>
          <p:cNvPr id="57" name="矩形 56">
            <a:extLst>
              <a:ext uri="{FF2B5EF4-FFF2-40B4-BE49-F238E27FC236}">
                <a16:creationId xmlns:a16="http://schemas.microsoft.com/office/drawing/2014/main" id="{4521A036-2726-4C52-AF9E-A53EDA2DF7AD}"/>
              </a:ext>
            </a:extLst>
          </p:cNvPr>
          <p:cNvSpPr/>
          <p:nvPr/>
        </p:nvSpPr>
        <p:spPr>
          <a:xfrm>
            <a:off x="2913812" y="5007370"/>
            <a:ext cx="1511952"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IN  R0 , Y</a:t>
            </a:r>
          </a:p>
        </p:txBody>
      </p:sp>
      <p:sp>
        <p:nvSpPr>
          <p:cNvPr id="58" name="矩形 57">
            <a:extLst>
              <a:ext uri="{FF2B5EF4-FFF2-40B4-BE49-F238E27FC236}">
                <a16:creationId xmlns:a16="http://schemas.microsoft.com/office/drawing/2014/main" id="{1E9AC386-C57B-4F43-8818-0F506B4E8CF6}"/>
              </a:ext>
            </a:extLst>
          </p:cNvPr>
          <p:cNvSpPr/>
          <p:nvPr/>
        </p:nvSpPr>
        <p:spPr>
          <a:xfrm>
            <a:off x="2274808" y="1161897"/>
            <a:ext cx="192071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MOV  X , R1</a:t>
            </a:r>
            <a:endParaRPr lang="zh-CN" altLang="en-US" kern="0" dirty="0">
              <a:solidFill>
                <a:srgbClr val="0070C0"/>
              </a:solidFill>
              <a:latin typeface="Times New Roman"/>
              <a:ea typeface="宋体"/>
            </a:endParaRPr>
          </a:p>
        </p:txBody>
      </p:sp>
      <p:sp>
        <p:nvSpPr>
          <p:cNvPr id="59" name="矩形 58">
            <a:extLst>
              <a:ext uri="{FF2B5EF4-FFF2-40B4-BE49-F238E27FC236}">
                <a16:creationId xmlns:a16="http://schemas.microsoft.com/office/drawing/2014/main" id="{4F825666-1CFF-4247-A6E3-F94BDAF2E362}"/>
              </a:ext>
            </a:extLst>
          </p:cNvPr>
          <p:cNvSpPr/>
          <p:nvPr/>
        </p:nvSpPr>
        <p:spPr>
          <a:xfrm>
            <a:off x="2913812" y="5418904"/>
            <a:ext cx="1835759" cy="461665"/>
          </a:xfrm>
          <a:prstGeom prst="rect">
            <a:avLst/>
          </a:prstGeom>
        </p:spPr>
        <p:txBody>
          <a:bodyPr wrap="none">
            <a:spAutoFit/>
          </a:bodyPr>
          <a:lstStyle/>
          <a:p>
            <a:pPr algn="l">
              <a:spcBef>
                <a:spcPct val="50000"/>
              </a:spcBef>
              <a:defRPr/>
            </a:pPr>
            <a:r>
              <a:rPr lang="en-US" altLang="zh-CN" kern="0" dirty="0">
                <a:solidFill>
                  <a:srgbClr val="0070C0"/>
                </a:solidFill>
                <a:latin typeface="Times New Roman"/>
                <a:ea typeface="宋体"/>
              </a:rPr>
              <a:t>OUT  Y , R1</a:t>
            </a:r>
          </a:p>
        </p:txBody>
      </p:sp>
      <p:graphicFrame>
        <p:nvGraphicFramePr>
          <p:cNvPr id="60" name="表格 59">
            <a:extLst>
              <a:ext uri="{FF2B5EF4-FFF2-40B4-BE49-F238E27FC236}">
                <a16:creationId xmlns:a16="http://schemas.microsoft.com/office/drawing/2014/main" id="{1129E952-6D78-4078-91F9-6EB7C0B1AA75}"/>
              </a:ext>
            </a:extLst>
          </p:cNvPr>
          <p:cNvGraphicFramePr>
            <a:graphicFrameLocks noGrp="1"/>
          </p:cNvGraphicFramePr>
          <p:nvPr>
            <p:extLst>
              <p:ext uri="{D42A27DB-BD31-4B8C-83A1-F6EECF244321}">
                <p14:modId xmlns:p14="http://schemas.microsoft.com/office/powerpoint/2010/main" val="4212788343"/>
              </p:ext>
            </p:extLst>
          </p:nvPr>
        </p:nvGraphicFramePr>
        <p:xfrm>
          <a:off x="6533865" y="1094776"/>
          <a:ext cx="431844" cy="1049058"/>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4242647129"/>
                  </a:ext>
                </a:extLst>
              </a:tr>
              <a:tr h="265500">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ct val="80000"/>
                        </a:lnSpc>
                      </a:pPr>
                      <a:r>
                        <a:rPr lang="en-US" altLang="zh-CN" sz="2000" dirty="0"/>
                        <a:t>X</a:t>
                      </a:r>
                      <a:endParaRPr lang="zh-CN" altLang="en-US" sz="20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2160042"/>
                  </a:ext>
                </a:extLst>
              </a:tr>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0976084"/>
                  </a:ext>
                </a:extLst>
              </a:tr>
              <a:tr h="261186">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85345282"/>
                  </a:ext>
                </a:extLst>
              </a:tr>
            </a:tbl>
          </a:graphicData>
        </a:graphic>
      </p:graphicFrame>
      <p:graphicFrame>
        <p:nvGraphicFramePr>
          <p:cNvPr id="61" name="表格 60">
            <a:extLst>
              <a:ext uri="{FF2B5EF4-FFF2-40B4-BE49-F238E27FC236}">
                <a16:creationId xmlns:a16="http://schemas.microsoft.com/office/drawing/2014/main" id="{7B46C2F0-8F49-41DB-AF12-F8382B36A388}"/>
              </a:ext>
            </a:extLst>
          </p:cNvPr>
          <p:cNvGraphicFramePr>
            <a:graphicFrameLocks noGrp="1"/>
          </p:cNvGraphicFramePr>
          <p:nvPr>
            <p:extLst>
              <p:ext uri="{D42A27DB-BD31-4B8C-83A1-F6EECF244321}">
                <p14:modId xmlns:p14="http://schemas.microsoft.com/office/powerpoint/2010/main" val="1317815821"/>
              </p:ext>
            </p:extLst>
          </p:nvPr>
        </p:nvGraphicFramePr>
        <p:xfrm>
          <a:off x="6800824" y="4228562"/>
          <a:ext cx="431844" cy="970670"/>
        </p:xfrm>
        <a:graphic>
          <a:graphicData uri="http://schemas.openxmlformats.org/drawingml/2006/table">
            <a:tbl>
              <a:tblPr firstRow="1" bandRow="1"/>
              <a:tblGrid>
                <a:gridCol w="431844">
                  <a:extLst>
                    <a:ext uri="{9D8B030D-6E8A-4147-A177-3AD203B41FA5}">
                      <a16:colId xmlns:a16="http://schemas.microsoft.com/office/drawing/2014/main" val="1930661892"/>
                    </a:ext>
                  </a:extLst>
                </a:gridCol>
              </a:tblGrid>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4242647129"/>
                  </a:ext>
                </a:extLst>
              </a:tr>
              <a:tr h="277697">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ct val="80000"/>
                        </a:lnSpc>
                      </a:pPr>
                      <a:r>
                        <a:rPr lang="en-US" altLang="zh-CN" sz="2000" dirty="0"/>
                        <a:t>Y</a:t>
                      </a:r>
                      <a:endParaRPr lang="zh-CN" altLang="en-US" sz="20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2160042"/>
                  </a:ext>
                </a:extLst>
              </a:tr>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30976084"/>
                  </a:ext>
                </a:extLst>
              </a:tr>
              <a:tr h="230991">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algn="ctr">
                        <a:lnSpc>
                          <a:spcPts val="100"/>
                        </a:lnSpc>
                      </a:pPr>
                      <a:endParaRPr lang="zh-CN" altLang="en-US" sz="2400" dirty="0"/>
                    </a:p>
                  </a:txBody>
                  <a:tcPr marL="0" marR="0" marT="0" marB="0" anchor="ctr">
                    <a:lnL w="28575" cap="flat" cmpd="sng" algn="ctr">
                      <a:solidFill>
                        <a:srgbClr val="8A8AB9">
                          <a:lumMod val="75000"/>
                        </a:srgbClr>
                      </a:solidFill>
                      <a:prstDash val="solid"/>
                      <a:round/>
                      <a:headEnd type="none" w="med" len="med"/>
                      <a:tailEnd type="none" w="med" len="med"/>
                    </a:lnL>
                    <a:lnR w="28575" cap="flat" cmpd="sng" algn="ctr">
                      <a:solidFill>
                        <a:srgbClr val="8A8AB9">
                          <a:lumMod val="75000"/>
                        </a:srgbClr>
                      </a:solidFill>
                      <a:prstDash val="solid"/>
                      <a:round/>
                      <a:headEnd type="none" w="med" len="med"/>
                      <a:tailEnd type="none" w="med" len="med"/>
                    </a:lnR>
                    <a:lnT w="28575" cap="flat" cmpd="sng" algn="ctr">
                      <a:solidFill>
                        <a:srgbClr val="8A8AB9">
                          <a:lumMod val="75000"/>
                        </a:srgbClr>
                      </a:solidFill>
                      <a:prstDash val="solid"/>
                      <a:round/>
                      <a:headEnd type="none" w="med" len="med"/>
                      <a:tailEnd type="none" w="med" len="med"/>
                    </a:lnT>
                    <a:lnB w="28575" cap="flat" cmpd="sng" algn="ctr">
                      <a:solidFill>
                        <a:srgbClr val="8A8AB9">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85345282"/>
                  </a:ext>
                </a:extLst>
              </a:tr>
            </a:tbl>
          </a:graphicData>
        </a:graphic>
      </p:graphicFrame>
      <p:cxnSp>
        <p:nvCxnSpPr>
          <p:cNvPr id="62" name="直接连接符 61">
            <a:extLst>
              <a:ext uri="{FF2B5EF4-FFF2-40B4-BE49-F238E27FC236}">
                <a16:creationId xmlns:a16="http://schemas.microsoft.com/office/drawing/2014/main" id="{4FF57DD5-DD14-4443-B6C1-391C517D1CA0}"/>
              </a:ext>
            </a:extLst>
          </p:cNvPr>
          <p:cNvCxnSpPr/>
          <p:nvPr/>
        </p:nvCxnSpPr>
        <p:spPr bwMode="auto">
          <a:xfrm>
            <a:off x="2994963" y="5418904"/>
            <a:ext cx="360040" cy="0"/>
          </a:xfrm>
          <a:prstGeom prst="line">
            <a:avLst/>
          </a:prstGeom>
          <a:solidFill>
            <a:srgbClr val="9999FF"/>
          </a:solidFill>
          <a:ln w="38100" cap="flat" cmpd="sng" algn="ctr">
            <a:solidFill>
              <a:srgbClr val="FF0000"/>
            </a:solidFill>
            <a:prstDash val="solid"/>
            <a:round/>
            <a:headEnd type="none" w="med" len="med"/>
            <a:tailEnd type="none" w="med" len="med"/>
          </a:ln>
          <a:effectLst/>
        </p:spPr>
      </p:cxnSp>
      <p:cxnSp>
        <p:nvCxnSpPr>
          <p:cNvPr id="63" name="直接连接符 62">
            <a:extLst>
              <a:ext uri="{FF2B5EF4-FFF2-40B4-BE49-F238E27FC236}">
                <a16:creationId xmlns:a16="http://schemas.microsoft.com/office/drawing/2014/main" id="{0C07322C-7604-4A69-B8F3-9D9043C84298}"/>
              </a:ext>
            </a:extLst>
          </p:cNvPr>
          <p:cNvCxnSpPr>
            <a:cxnSpLocks/>
          </p:cNvCxnSpPr>
          <p:nvPr/>
        </p:nvCxnSpPr>
        <p:spPr bwMode="auto">
          <a:xfrm>
            <a:off x="3005473" y="5844730"/>
            <a:ext cx="648072" cy="0"/>
          </a:xfrm>
          <a:prstGeom prst="line">
            <a:avLst/>
          </a:prstGeom>
          <a:solidFill>
            <a:srgbClr val="9999FF"/>
          </a:solidFill>
          <a:ln w="38100" cap="flat" cmpd="sng" algn="ctr">
            <a:solidFill>
              <a:srgbClr val="FF0000"/>
            </a:solidFill>
            <a:prstDash val="solid"/>
            <a:round/>
            <a:headEnd type="none" w="med" len="med"/>
            <a:tailEnd type="none" w="med" len="med"/>
          </a:ln>
          <a:effectLst/>
        </p:spPr>
      </p:cxnSp>
      <p:sp>
        <p:nvSpPr>
          <p:cNvPr id="64" name="矩形 63">
            <a:extLst>
              <a:ext uri="{FF2B5EF4-FFF2-40B4-BE49-F238E27FC236}">
                <a16:creationId xmlns:a16="http://schemas.microsoft.com/office/drawing/2014/main" id="{D5DE2D27-7FEC-4F6B-B5BE-E0217545DB5E}"/>
              </a:ext>
            </a:extLst>
          </p:cNvPr>
          <p:cNvSpPr/>
          <p:nvPr/>
        </p:nvSpPr>
        <p:spPr>
          <a:xfrm>
            <a:off x="2034163" y="5890693"/>
            <a:ext cx="2435282" cy="461665"/>
          </a:xfrm>
          <a:prstGeom prst="rect">
            <a:avLst/>
          </a:prstGeom>
        </p:spPr>
        <p:txBody>
          <a:bodyPr wrap="none">
            <a:spAutoFit/>
          </a:bodyPr>
          <a:lstStyle/>
          <a:p>
            <a:pPr algn="l">
              <a:spcBef>
                <a:spcPts val="300"/>
              </a:spcBef>
              <a:buClr>
                <a:srgbClr val="FF6600"/>
              </a:buClr>
              <a:buSzPct val="100000"/>
            </a:pPr>
            <a:r>
              <a:rPr lang="zh-CN" altLang="en-US" kern="0" dirty="0">
                <a:solidFill>
                  <a:srgbClr val="CC0099"/>
                </a:solidFill>
                <a:latin typeface="Times New Roman"/>
                <a:ea typeface="宋体"/>
              </a:rPr>
              <a:t>输入</a:t>
            </a:r>
            <a:r>
              <a:rPr lang="en-US" altLang="zh-CN" kern="0" dirty="0">
                <a:solidFill>
                  <a:srgbClr val="CC0099"/>
                </a:solidFill>
                <a:latin typeface="Times New Roman"/>
                <a:ea typeface="宋体"/>
              </a:rPr>
              <a:t>/</a:t>
            </a:r>
            <a:r>
              <a:rPr lang="zh-CN" altLang="en-US" kern="0" dirty="0">
                <a:solidFill>
                  <a:srgbClr val="CC0099"/>
                </a:solidFill>
                <a:latin typeface="Times New Roman"/>
                <a:ea typeface="宋体"/>
              </a:rPr>
              <a:t>输出类指令</a:t>
            </a:r>
          </a:p>
        </p:txBody>
      </p:sp>
      <p:sp>
        <p:nvSpPr>
          <p:cNvPr id="65" name="动作按钮: 上一张 64">
            <a:hlinkClick r:id="" action="ppaction://hlinkshowjump?jump=lastslideviewed" highlightClick="1"/>
            <a:extLst>
              <a:ext uri="{FF2B5EF4-FFF2-40B4-BE49-F238E27FC236}">
                <a16:creationId xmlns:a16="http://schemas.microsoft.com/office/drawing/2014/main" id="{2E435A62-44F1-4770-8532-0E2A4912B297}"/>
              </a:ext>
            </a:extLst>
          </p:cNvPr>
          <p:cNvSpPr>
            <a:spLocks noChangeAspect="1"/>
          </p:cNvSpPr>
          <p:nvPr/>
        </p:nvSpPr>
        <p:spPr bwMode="auto">
          <a:xfrm>
            <a:off x="747014" y="5661248"/>
            <a:ext cx="648000" cy="64800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Tree>
    <p:extLst>
      <p:ext uri="{BB962C8B-B14F-4D97-AF65-F5344CB8AC3E}">
        <p14:creationId xmlns:p14="http://schemas.microsoft.com/office/powerpoint/2010/main" val="21618486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5.2.5 </a:t>
            </a:r>
            <a:r>
              <a:rPr lang="zh-CN" altLang="en-US" dirty="0"/>
              <a:t>指令类型</a:t>
            </a:r>
          </a:p>
        </p:txBody>
      </p:sp>
      <p:sp>
        <p:nvSpPr>
          <p:cNvPr id="3" name="内容占位符 2"/>
          <p:cNvSpPr>
            <a:spLocks noGrp="1"/>
          </p:cNvSpPr>
          <p:nvPr>
            <p:ph idx="1"/>
          </p:nvPr>
        </p:nvSpPr>
        <p:spPr>
          <a:xfrm>
            <a:off x="827584" y="764703"/>
            <a:ext cx="8208466" cy="5400601"/>
          </a:xfrm>
        </p:spPr>
        <p:txBody>
          <a:bodyPr/>
          <a:lstStyle/>
          <a:p>
            <a:pPr>
              <a:spcBef>
                <a:spcPct val="10000"/>
              </a:spcBef>
              <a:buNone/>
            </a:pPr>
            <a:r>
              <a:rPr lang="zh-CN" altLang="en-US" dirty="0">
                <a:solidFill>
                  <a:srgbClr val="FF0000"/>
                </a:solidFill>
                <a:latin typeface="Arial" charset="0"/>
                <a:ea typeface="黑体" pitchFamily="2" charset="-122"/>
              </a:rPr>
              <a:t>指令</a:t>
            </a:r>
            <a:r>
              <a:rPr lang="zh-CN" altLang="en-US" dirty="0">
                <a:latin typeface="Arial" charset="0"/>
                <a:ea typeface="黑体" pitchFamily="2" charset="-122"/>
              </a:rPr>
              <a:t>的典型</a:t>
            </a:r>
            <a:r>
              <a:rPr lang="zh-CN" altLang="en-US" dirty="0">
                <a:solidFill>
                  <a:srgbClr val="008000"/>
                </a:solidFill>
                <a:latin typeface="Arial" charset="0"/>
                <a:ea typeface="黑体" pitchFamily="2" charset="-122"/>
              </a:rPr>
              <a:t>分类</a:t>
            </a:r>
            <a:r>
              <a:rPr lang="zh-CN" altLang="en-US" dirty="0">
                <a:latin typeface="Arial" charset="0"/>
                <a:ea typeface="黑体" pitchFamily="2" charset="-122"/>
              </a:rPr>
              <a:t>：</a:t>
            </a:r>
          </a:p>
          <a:p>
            <a:pPr>
              <a:spcBef>
                <a:spcPts val="1200"/>
              </a:spcBef>
            </a:pPr>
            <a:r>
              <a:rPr lang="zh-CN" altLang="en-US" dirty="0">
                <a:hlinkClick r:id="rId2" action="ppaction://hlinksldjump"/>
              </a:rPr>
              <a:t>数据传送类</a:t>
            </a:r>
            <a:endParaRPr lang="zh-CN" altLang="en-US" dirty="0"/>
          </a:p>
          <a:p>
            <a:pPr>
              <a:spcBef>
                <a:spcPts val="1200"/>
              </a:spcBef>
            </a:pPr>
            <a:r>
              <a:rPr lang="zh-CN" altLang="en-US" dirty="0">
                <a:hlinkClick r:id="rId3" action="ppaction://hlinksldjump"/>
              </a:rPr>
              <a:t>算术运算类</a:t>
            </a:r>
            <a:endParaRPr lang="zh-CN" altLang="en-US" dirty="0"/>
          </a:p>
          <a:p>
            <a:pPr>
              <a:spcBef>
                <a:spcPts val="1200"/>
              </a:spcBef>
            </a:pPr>
            <a:r>
              <a:rPr lang="zh-CN" altLang="en-US" dirty="0">
                <a:hlinkClick r:id="rId4" action="ppaction://hlinksldjump"/>
              </a:rPr>
              <a:t>逻辑运算类</a:t>
            </a:r>
            <a:endParaRPr lang="zh-CN" altLang="en-US" dirty="0"/>
          </a:p>
          <a:p>
            <a:pPr>
              <a:spcBef>
                <a:spcPts val="1200"/>
              </a:spcBef>
            </a:pPr>
            <a:r>
              <a:rPr lang="zh-CN" altLang="en-US" dirty="0">
                <a:hlinkClick r:id="rId5" action="ppaction://hlinksldjump"/>
              </a:rPr>
              <a:t>数据转换类</a:t>
            </a:r>
            <a:endParaRPr lang="zh-CN" altLang="en-US" dirty="0"/>
          </a:p>
          <a:p>
            <a:pPr>
              <a:spcBef>
                <a:spcPts val="1200"/>
              </a:spcBef>
            </a:pPr>
            <a:r>
              <a:rPr lang="zh-CN" altLang="en-US" dirty="0">
                <a:hlinkClick r:id="rId6" action="ppaction://hlinksldjump"/>
              </a:rPr>
              <a:t>输入</a:t>
            </a:r>
            <a:r>
              <a:rPr lang="en-US" altLang="zh-CN" dirty="0">
                <a:hlinkClick r:id="rId6" action="ppaction://hlinksldjump"/>
              </a:rPr>
              <a:t>/</a:t>
            </a:r>
            <a:r>
              <a:rPr lang="zh-CN" altLang="en-US" dirty="0">
                <a:hlinkClick r:id="rId6" action="ppaction://hlinksldjump"/>
              </a:rPr>
              <a:t>输出类</a:t>
            </a:r>
            <a:endParaRPr lang="zh-CN" altLang="en-US" dirty="0"/>
          </a:p>
          <a:p>
            <a:pPr>
              <a:spcBef>
                <a:spcPts val="1200"/>
              </a:spcBef>
            </a:pPr>
            <a:r>
              <a:rPr lang="zh-CN" altLang="en-US" dirty="0">
                <a:hlinkClick r:id="rId7" action="ppaction://hlinksldjump"/>
              </a:rPr>
              <a:t>系统控制类</a:t>
            </a:r>
            <a:endParaRPr lang="zh-CN" altLang="en-US" dirty="0"/>
          </a:p>
          <a:p>
            <a:pPr>
              <a:spcBef>
                <a:spcPts val="1200"/>
              </a:spcBef>
            </a:pPr>
            <a:r>
              <a:rPr lang="zh-CN" altLang="en-US" dirty="0">
                <a:hlinkClick r:id="rId8" action="ppaction://hlinksldjump"/>
              </a:rPr>
              <a:t>程序控制类</a:t>
            </a:r>
            <a:endParaRPr lang="zh-CN" altLang="en-US" dirty="0"/>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33</a:t>
            </a:fld>
            <a:endParaRPr lang="en-US" altLang="zh-CN"/>
          </a:p>
        </p:txBody>
      </p:sp>
      <p:sp>
        <p:nvSpPr>
          <p:cNvPr id="5" name="动作按钮: 自定义 4">
            <a:hlinkClick r:id="rId9" action="ppaction://hlinksldjump" highlightClick="1"/>
          </p:cNvPr>
          <p:cNvSpPr/>
          <p:nvPr/>
        </p:nvSpPr>
        <p:spPr bwMode="auto">
          <a:xfrm>
            <a:off x="6485066" y="5944740"/>
            <a:ext cx="1627369" cy="523220"/>
          </a:xfrm>
          <a:prstGeom prst="actionButtonBlank">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bg2"/>
                </a:solidFill>
                <a:effectLst/>
                <a:latin typeface="Times New Roman" pitchFamily="18" charset="0"/>
                <a:ea typeface="宋体" charset="-122"/>
              </a:rPr>
              <a:t>指令设计</a:t>
            </a:r>
          </a:p>
        </p:txBody>
      </p:sp>
      <p:sp>
        <p:nvSpPr>
          <p:cNvPr id="7" name="矩形 6">
            <a:extLst>
              <a:ext uri="{FF2B5EF4-FFF2-40B4-BE49-F238E27FC236}">
                <a16:creationId xmlns:a16="http://schemas.microsoft.com/office/drawing/2014/main" id="{95095EB6-7361-4967-BD08-AB59D910B662}"/>
              </a:ext>
            </a:extLst>
          </p:cNvPr>
          <p:cNvSpPr/>
          <p:nvPr/>
        </p:nvSpPr>
        <p:spPr>
          <a:xfrm>
            <a:off x="4139952" y="2381979"/>
            <a:ext cx="4608512" cy="830997"/>
          </a:xfrm>
          <a:prstGeom prst="rect">
            <a:avLst/>
          </a:prstGeom>
          <a:solidFill>
            <a:srgbClr val="FFFFCC"/>
          </a:solidFill>
          <a:ln w="28575">
            <a:solidFill>
              <a:srgbClr val="FF7DB2"/>
            </a:solidFill>
          </a:ln>
          <a:effectLst>
            <a:outerShdw blurRad="50800" dist="38100" dir="2700000" algn="tl" rotWithShape="0">
              <a:prstClr val="black">
                <a:alpha val="40000"/>
              </a:prstClr>
            </a:outerShdw>
          </a:effectLst>
        </p:spPr>
        <p:txBody>
          <a:bodyPr wrap="square">
            <a:spAutoFit/>
          </a:bodyPr>
          <a:lstStyle/>
          <a:p>
            <a:pPr algn="l"/>
            <a:r>
              <a:rPr lang="zh-CN" altLang="en-US" dirty="0"/>
              <a:t>通常是</a:t>
            </a:r>
            <a:r>
              <a:rPr lang="zh-CN" altLang="en-US" dirty="0">
                <a:solidFill>
                  <a:srgbClr val="FF0000"/>
                </a:solidFill>
              </a:rPr>
              <a:t>特权指令</a:t>
            </a:r>
            <a:r>
              <a:rPr lang="zh-CN" altLang="en-US" dirty="0"/>
              <a:t>，虚存管理、</a:t>
            </a:r>
            <a:br>
              <a:rPr lang="en-US" altLang="zh-CN" dirty="0"/>
            </a:br>
            <a:r>
              <a:rPr lang="zh-CN" altLang="en-US" dirty="0"/>
              <a:t>任务切换、改变处理器工作模式</a:t>
            </a:r>
          </a:p>
        </p:txBody>
      </p:sp>
      <p:sp>
        <p:nvSpPr>
          <p:cNvPr id="8" name="矩形 7">
            <a:extLst>
              <a:ext uri="{FF2B5EF4-FFF2-40B4-BE49-F238E27FC236}">
                <a16:creationId xmlns:a16="http://schemas.microsoft.com/office/drawing/2014/main" id="{25426FD2-1FA4-4929-87F8-7FB8C9E9855E}"/>
              </a:ext>
            </a:extLst>
          </p:cNvPr>
          <p:cNvSpPr/>
          <p:nvPr/>
        </p:nvSpPr>
        <p:spPr>
          <a:xfrm>
            <a:off x="4139952" y="3557334"/>
            <a:ext cx="3972483" cy="1815882"/>
          </a:xfrm>
          <a:prstGeom prst="rect">
            <a:avLst/>
          </a:prstGeom>
          <a:solidFill>
            <a:srgbClr val="FFFFCC"/>
          </a:solidFill>
          <a:ln w="28575">
            <a:solidFill>
              <a:srgbClr val="FF7DB2"/>
            </a:solidFill>
          </a:ln>
          <a:effectLst>
            <a:outerShdw blurRad="50800" dist="38100" dir="2700000" algn="tl" rotWithShape="0">
              <a:prstClr val="black">
                <a:alpha val="40000"/>
              </a:prstClr>
            </a:outerShdw>
          </a:effectLst>
        </p:spPr>
        <p:txBody>
          <a:bodyPr wrap="square">
            <a:spAutoFit/>
          </a:bodyPr>
          <a:lstStyle/>
          <a:p>
            <a:pPr marL="342900" lvl="1" indent="-342900" algn="l">
              <a:spcBef>
                <a:spcPts val="0"/>
              </a:spcBef>
              <a:buClr>
                <a:srgbClr val="FF00FF"/>
              </a:buClr>
              <a:buSzPct val="80000"/>
              <a:buFont typeface="Wingdings" panose="05000000000000000000" pitchFamily="2" charset="2"/>
              <a:buChar char="v"/>
            </a:pPr>
            <a:r>
              <a:rPr lang="zh-CN" altLang="en-US" sz="2800" b="0" dirty="0">
                <a:latin typeface="楷体" panose="02010609060101010101" pitchFamily="49" charset="-122"/>
                <a:ea typeface="楷体" panose="02010609060101010101" pitchFamily="49" charset="-122"/>
              </a:rPr>
              <a:t>转移指令</a:t>
            </a:r>
          </a:p>
          <a:p>
            <a:pPr marL="342900" lvl="1" indent="-342900" algn="l">
              <a:spcBef>
                <a:spcPts val="0"/>
              </a:spcBef>
              <a:buClr>
                <a:srgbClr val="FF00FF"/>
              </a:buClr>
              <a:buSzPct val="80000"/>
              <a:buFont typeface="Wingdings" panose="05000000000000000000" pitchFamily="2" charset="2"/>
              <a:buChar char="v"/>
            </a:pPr>
            <a:r>
              <a:rPr lang="zh-CN" altLang="en-US" sz="2800" b="0" dirty="0">
                <a:latin typeface="楷体" panose="02010609060101010101" pitchFamily="49" charset="-122"/>
                <a:ea typeface="楷体" panose="02010609060101010101" pitchFamily="49" charset="-122"/>
              </a:rPr>
              <a:t>循环控制指令</a:t>
            </a:r>
          </a:p>
          <a:p>
            <a:pPr marL="342900" lvl="1" indent="-342900" algn="l">
              <a:spcBef>
                <a:spcPts val="0"/>
              </a:spcBef>
              <a:buClr>
                <a:srgbClr val="FF00FF"/>
              </a:buClr>
              <a:buSzPct val="80000"/>
              <a:buFont typeface="Wingdings" panose="05000000000000000000" pitchFamily="2" charset="2"/>
              <a:buChar char="v"/>
            </a:pPr>
            <a:r>
              <a:rPr lang="zh-CN" altLang="en-US" sz="2800" b="0" dirty="0">
                <a:latin typeface="楷体" panose="02010609060101010101" pitchFamily="49" charset="-122"/>
                <a:ea typeface="楷体" panose="02010609060101010101" pitchFamily="49" charset="-122"/>
              </a:rPr>
              <a:t>过程调用和返回指令</a:t>
            </a:r>
          </a:p>
          <a:p>
            <a:pPr marL="342900" lvl="1" indent="-342900" algn="l">
              <a:spcBef>
                <a:spcPts val="0"/>
              </a:spcBef>
              <a:buClr>
                <a:srgbClr val="FF00FF"/>
              </a:buClr>
              <a:buSzPct val="80000"/>
              <a:buFont typeface="Wingdings" panose="05000000000000000000" pitchFamily="2" charset="2"/>
              <a:buChar char="v"/>
            </a:pPr>
            <a:r>
              <a:rPr lang="zh-CN" altLang="en-US" sz="2800" b="0" dirty="0">
                <a:latin typeface="楷体" panose="02010609060101010101" pitchFamily="49" charset="-122"/>
                <a:ea typeface="楷体" panose="02010609060101010101" pitchFamily="49" charset="-122"/>
              </a:rPr>
              <a:t>程序自中断指令</a:t>
            </a:r>
            <a:endParaRPr lang="zh-CN" altLang="en-US" sz="2800" b="0" dirty="0"/>
          </a:p>
        </p:txBody>
      </p:sp>
      <p:cxnSp>
        <p:nvCxnSpPr>
          <p:cNvPr id="10" name="直接箭头连接符 9">
            <a:extLst>
              <a:ext uri="{FF2B5EF4-FFF2-40B4-BE49-F238E27FC236}">
                <a16:creationId xmlns:a16="http://schemas.microsoft.com/office/drawing/2014/main" id="{8852817D-13B4-477F-A5AF-7291029EEB26}"/>
              </a:ext>
            </a:extLst>
          </p:cNvPr>
          <p:cNvCxnSpPr>
            <a:cxnSpLocks/>
          </p:cNvCxnSpPr>
          <p:nvPr/>
        </p:nvCxnSpPr>
        <p:spPr bwMode="auto">
          <a:xfrm>
            <a:off x="3131840" y="5097370"/>
            <a:ext cx="1008112" cy="0"/>
          </a:xfrm>
          <a:prstGeom prst="straightConnector1">
            <a:avLst/>
          </a:prstGeom>
          <a:solidFill>
            <a:schemeClr val="accent1"/>
          </a:solidFill>
          <a:ln w="76200" cap="flat" cmpd="sng" algn="ctr">
            <a:solidFill>
              <a:srgbClr val="FF7DB2"/>
            </a:solidFill>
            <a:prstDash val="solid"/>
            <a:round/>
            <a:headEnd type="none" w="med" len="med"/>
            <a:tailEnd type="triangle"/>
          </a:ln>
          <a:effectLst/>
        </p:spPr>
      </p:cxnSp>
      <p:sp>
        <p:nvSpPr>
          <p:cNvPr id="13" name="任意多边形: 形状 12">
            <a:extLst>
              <a:ext uri="{FF2B5EF4-FFF2-40B4-BE49-F238E27FC236}">
                <a16:creationId xmlns:a16="http://schemas.microsoft.com/office/drawing/2014/main" id="{FAA36B77-A966-4190-862C-E354DCF10CB9}"/>
              </a:ext>
            </a:extLst>
          </p:cNvPr>
          <p:cNvSpPr/>
          <p:nvPr/>
        </p:nvSpPr>
        <p:spPr bwMode="auto">
          <a:xfrm>
            <a:off x="3110668" y="2803021"/>
            <a:ext cx="1016951" cy="1709158"/>
          </a:xfrm>
          <a:custGeom>
            <a:avLst/>
            <a:gdLst>
              <a:gd name="connsiteX0" fmla="*/ 0 w 752030"/>
              <a:gd name="connsiteY0" fmla="*/ 1572426 h 1572426"/>
              <a:gd name="connsiteX1" fmla="*/ 273466 w 752030"/>
              <a:gd name="connsiteY1" fmla="*/ 1247686 h 1572426"/>
              <a:gd name="connsiteX2" fmla="*/ 324740 w 752030"/>
              <a:gd name="connsiteY2" fmla="*/ 247828 h 1572426"/>
              <a:gd name="connsiteX3" fmla="*/ 752030 w 752030"/>
              <a:gd name="connsiteY3" fmla="*/ 0 h 1572426"/>
            </a:gdLst>
            <a:ahLst/>
            <a:cxnLst>
              <a:cxn ang="0">
                <a:pos x="connsiteX0" y="connsiteY0"/>
              </a:cxn>
              <a:cxn ang="0">
                <a:pos x="connsiteX1" y="connsiteY1"/>
              </a:cxn>
              <a:cxn ang="0">
                <a:pos x="connsiteX2" y="connsiteY2"/>
              </a:cxn>
              <a:cxn ang="0">
                <a:pos x="connsiteX3" y="connsiteY3"/>
              </a:cxn>
            </a:cxnLst>
            <a:rect l="l" t="t" r="r" b="b"/>
            <a:pathLst>
              <a:path w="752030" h="1572426">
                <a:moveTo>
                  <a:pt x="0" y="1572426"/>
                </a:moveTo>
                <a:cubicBezTo>
                  <a:pt x="109671" y="1520439"/>
                  <a:pt x="219343" y="1468452"/>
                  <a:pt x="273466" y="1247686"/>
                </a:cubicBezTo>
                <a:cubicBezTo>
                  <a:pt x="327589" y="1026920"/>
                  <a:pt x="244979" y="455776"/>
                  <a:pt x="324740" y="247828"/>
                </a:cubicBezTo>
                <a:cubicBezTo>
                  <a:pt x="404501" y="39880"/>
                  <a:pt x="578265" y="19940"/>
                  <a:pt x="752030" y="0"/>
                </a:cubicBezTo>
              </a:path>
            </a:pathLst>
          </a:custGeom>
          <a:noFill/>
          <a:ln w="76200" cap="flat" cmpd="sng" algn="ctr">
            <a:solidFill>
              <a:srgbClr val="FF7DB2"/>
            </a:solidFill>
            <a:prstDash val="solid"/>
            <a:round/>
            <a:headEnd type="none" w="med" len="med"/>
            <a:tailEnd type="triangle"/>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5" name="动作按钮: 获取信息 14">
            <a:hlinkClick r:id="rId10" action="ppaction://hlinksldjump" highlightClick="1"/>
            <a:extLst>
              <a:ext uri="{FF2B5EF4-FFF2-40B4-BE49-F238E27FC236}">
                <a16:creationId xmlns:a16="http://schemas.microsoft.com/office/drawing/2014/main" id="{436F2A1C-7037-42E7-9FD9-DDB58AD66F43}"/>
              </a:ext>
            </a:extLst>
          </p:cNvPr>
          <p:cNvSpPr>
            <a:spLocks noChangeAspect="1"/>
          </p:cNvSpPr>
          <p:nvPr/>
        </p:nvSpPr>
        <p:spPr bwMode="auto">
          <a:xfrm>
            <a:off x="161677" y="3717032"/>
            <a:ext cx="432048" cy="43200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
        <p:nvSpPr>
          <p:cNvPr id="16" name="动作按钮: 获取信息 15">
            <a:hlinkClick r:id="rId11" action="ppaction://hlinksldjump" highlightClick="1"/>
            <a:extLst>
              <a:ext uri="{FF2B5EF4-FFF2-40B4-BE49-F238E27FC236}">
                <a16:creationId xmlns:a16="http://schemas.microsoft.com/office/drawing/2014/main" id="{B57EC0B7-ACB0-4669-A05D-D516A6E11893}"/>
              </a:ext>
            </a:extLst>
          </p:cNvPr>
          <p:cNvSpPr>
            <a:spLocks noChangeAspect="1"/>
          </p:cNvSpPr>
          <p:nvPr/>
        </p:nvSpPr>
        <p:spPr bwMode="auto">
          <a:xfrm>
            <a:off x="683568" y="3717032"/>
            <a:ext cx="432048" cy="43200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7FF8500-F984-461B-808F-A714B9ABC19D}" type="slidenum">
              <a:rPr lang="zh-CN" altLang="en-US"/>
              <a:pPr/>
              <a:t>34</a:t>
            </a:fld>
            <a:endParaRPr lang="en-US" altLang="zh-CN"/>
          </a:p>
        </p:txBody>
      </p:sp>
      <p:sp>
        <p:nvSpPr>
          <p:cNvPr id="1006594"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1. </a:t>
            </a:r>
            <a:r>
              <a:rPr lang="zh-CN" altLang="en-US" sz="2800" dirty="0">
                <a:solidFill>
                  <a:srgbClr val="006600"/>
                </a:solidFill>
                <a:ea typeface="黑体" pitchFamily="2" charset="-122"/>
              </a:rPr>
              <a:t>数据传送类</a:t>
            </a:r>
          </a:p>
        </p:txBody>
      </p:sp>
      <p:sp>
        <p:nvSpPr>
          <p:cNvPr id="1006595" name="Rectangle 3"/>
          <p:cNvSpPr>
            <a:spLocks noGrp="1" noChangeArrowheads="1"/>
          </p:cNvSpPr>
          <p:nvPr>
            <p:ph type="body" idx="1"/>
          </p:nvPr>
        </p:nvSpPr>
        <p:spPr>
          <a:xfrm>
            <a:off x="395288" y="620713"/>
            <a:ext cx="8569325" cy="6048375"/>
          </a:xfrm>
        </p:spPr>
        <p:txBody>
          <a:bodyPr/>
          <a:lstStyle/>
          <a:p>
            <a:pPr>
              <a:spcBef>
                <a:spcPct val="10000"/>
              </a:spcBef>
            </a:pPr>
            <a:r>
              <a:rPr lang="zh-CN" altLang="en-US"/>
              <a:t>完成源操作数与目的操作数之间的复制。</a:t>
            </a:r>
          </a:p>
          <a:p>
            <a:pPr marL="719138" lvl="1" indent="-360363">
              <a:spcBef>
                <a:spcPct val="10000"/>
              </a:spcBef>
            </a:pPr>
            <a:r>
              <a:rPr lang="zh-CN" altLang="en-US"/>
              <a:t>指定源和目的操作数的</a:t>
            </a:r>
            <a:r>
              <a:rPr lang="zh-CN" altLang="en-US">
                <a:solidFill>
                  <a:srgbClr val="FF0000"/>
                </a:solidFill>
              </a:rPr>
              <a:t>位置</a:t>
            </a:r>
            <a:r>
              <a:rPr lang="zh-CN" altLang="en-US"/>
              <a:t>。</a:t>
            </a:r>
          </a:p>
          <a:p>
            <a:pPr marL="1077913" lvl="2">
              <a:spcBef>
                <a:spcPct val="10000"/>
              </a:spcBef>
            </a:pPr>
            <a:r>
              <a:rPr lang="zh-CN" altLang="en-US"/>
              <a:t>存储器</a:t>
            </a:r>
          </a:p>
          <a:p>
            <a:pPr marL="1436688" lvl="3" indent="-358775">
              <a:spcBef>
                <a:spcPct val="10000"/>
              </a:spcBef>
              <a:buFont typeface="Wingdings" pitchFamily="2" charset="2"/>
              <a:buNone/>
            </a:pPr>
            <a:r>
              <a:rPr lang="zh-CN" altLang="en-US" sz="2800">
                <a:solidFill>
                  <a:srgbClr val="0000FF"/>
                </a:solidFill>
              </a:rPr>
              <a:t>根据寻址方式，计算存储器地址：</a:t>
            </a:r>
          </a:p>
          <a:p>
            <a:pPr marL="1436688" lvl="3" indent="-358775">
              <a:spcBef>
                <a:spcPct val="10000"/>
              </a:spcBef>
            </a:pPr>
            <a:r>
              <a:rPr lang="zh-CN" altLang="en-US" sz="2800"/>
              <a:t>如果地址指的是虚拟存储器，则将虚地址转换实际存储器地址，确定所寻找的项是否在</a:t>
            </a:r>
            <a:r>
              <a:rPr lang="en-US" altLang="zh-CN" sz="2800"/>
              <a:t>Cache</a:t>
            </a:r>
            <a:r>
              <a:rPr lang="zh-CN" altLang="en-US" sz="2800"/>
              <a:t>中；</a:t>
            </a:r>
          </a:p>
          <a:p>
            <a:pPr marL="1436688" lvl="3" indent="-358775">
              <a:spcBef>
                <a:spcPct val="10000"/>
              </a:spcBef>
            </a:pPr>
            <a:r>
              <a:rPr lang="zh-CN" altLang="en-US" sz="2800"/>
              <a:t>如果不是，向存储器模块发存取命令。 </a:t>
            </a:r>
          </a:p>
          <a:p>
            <a:pPr marL="1077913" lvl="2">
              <a:spcBef>
                <a:spcPct val="10000"/>
              </a:spcBef>
            </a:pPr>
            <a:r>
              <a:rPr lang="zh-CN" altLang="en-US"/>
              <a:t>寄存器</a:t>
            </a:r>
          </a:p>
          <a:p>
            <a:pPr marL="1077913" lvl="2">
              <a:spcBef>
                <a:spcPct val="10000"/>
              </a:spcBef>
            </a:pPr>
            <a:r>
              <a:rPr lang="zh-CN" altLang="en-US"/>
              <a:t>堆栈</a:t>
            </a:r>
          </a:p>
          <a:p>
            <a:pPr marL="719138" lvl="1" indent="-360363">
              <a:spcBef>
                <a:spcPct val="10000"/>
              </a:spcBef>
            </a:pPr>
            <a:r>
              <a:rPr lang="zh-CN" altLang="en-US"/>
              <a:t>指明将要传送数据的</a:t>
            </a:r>
            <a:r>
              <a:rPr lang="zh-CN" altLang="en-US">
                <a:solidFill>
                  <a:srgbClr val="FF0000"/>
                </a:solidFill>
              </a:rPr>
              <a:t>长度</a:t>
            </a:r>
            <a:r>
              <a:rPr lang="zh-CN" altLang="en-US"/>
              <a:t>；</a:t>
            </a:r>
          </a:p>
          <a:p>
            <a:pPr marL="719138" lvl="1" indent="-360363">
              <a:spcBef>
                <a:spcPct val="10000"/>
              </a:spcBef>
            </a:pPr>
            <a:r>
              <a:rPr lang="zh-CN" altLang="en-US"/>
              <a:t>为每个操作数指定相应的</a:t>
            </a:r>
            <a:r>
              <a:rPr lang="zh-CN" altLang="en-US">
                <a:solidFill>
                  <a:srgbClr val="FF0000"/>
                </a:solidFill>
              </a:rPr>
              <a:t>寻址方式</a:t>
            </a:r>
            <a:r>
              <a:rPr lang="zh-CN" altLang="en-US"/>
              <a:t>。</a:t>
            </a:r>
          </a:p>
          <a:p>
            <a:pPr>
              <a:spcBef>
                <a:spcPct val="10000"/>
              </a:spcBef>
            </a:pPr>
            <a:endParaRPr lang="zh-CN" altLang="en-US"/>
          </a:p>
        </p:txBody>
      </p:sp>
      <p:sp>
        <p:nvSpPr>
          <p:cNvPr id="2" name="动作按钮: 上一张 1">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2D03090-98F4-49CC-A435-CEA20DFE6B02}" type="slidenum">
              <a:rPr lang="zh-CN" altLang="en-US"/>
              <a:pPr/>
              <a:t>35</a:t>
            </a:fld>
            <a:endParaRPr lang="en-US" altLang="zh-CN"/>
          </a:p>
        </p:txBody>
      </p:sp>
      <p:sp>
        <p:nvSpPr>
          <p:cNvPr id="1008642"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2. </a:t>
            </a:r>
            <a:r>
              <a:rPr lang="zh-CN" altLang="en-US" sz="2800" dirty="0">
                <a:solidFill>
                  <a:srgbClr val="006600"/>
                </a:solidFill>
                <a:ea typeface="黑体" pitchFamily="2" charset="-122"/>
              </a:rPr>
              <a:t>算术运算类</a:t>
            </a:r>
          </a:p>
        </p:txBody>
      </p:sp>
      <p:sp>
        <p:nvSpPr>
          <p:cNvPr id="1008643" name="Rectangle 3"/>
          <p:cNvSpPr>
            <a:spLocks noGrp="1" noChangeArrowheads="1"/>
          </p:cNvSpPr>
          <p:nvPr>
            <p:ph type="body" idx="1"/>
          </p:nvPr>
        </p:nvSpPr>
        <p:spPr>
          <a:xfrm>
            <a:off x="395288" y="620713"/>
            <a:ext cx="8569325" cy="6048375"/>
          </a:xfrm>
        </p:spPr>
        <p:txBody>
          <a:bodyPr/>
          <a:lstStyle/>
          <a:p>
            <a:pPr>
              <a:spcBef>
                <a:spcPct val="10000"/>
              </a:spcBef>
            </a:pPr>
            <a:r>
              <a:rPr lang="zh-CN" altLang="en-US"/>
              <a:t>加、减、乘、除</a:t>
            </a:r>
          </a:p>
          <a:p>
            <a:pPr>
              <a:spcBef>
                <a:spcPct val="10000"/>
              </a:spcBef>
            </a:pPr>
            <a:r>
              <a:rPr lang="zh-CN" altLang="en-US"/>
              <a:t>定点有符号整数、浮点数、压缩十进制数</a:t>
            </a:r>
          </a:p>
          <a:p>
            <a:pPr>
              <a:spcBef>
                <a:spcPct val="10000"/>
              </a:spcBef>
            </a:pPr>
            <a:r>
              <a:rPr lang="zh-CN" altLang="en-US"/>
              <a:t>单操作数指令</a:t>
            </a:r>
          </a:p>
          <a:p>
            <a:pPr lvl="1">
              <a:spcBef>
                <a:spcPct val="10000"/>
              </a:spcBef>
            </a:pPr>
            <a:r>
              <a:rPr lang="zh-CN" altLang="en-US"/>
              <a:t>有符号数的绝对值（</a:t>
            </a:r>
            <a:r>
              <a:rPr lang="en-US" altLang="zh-CN"/>
              <a:t>Absolute</a:t>
            </a:r>
            <a:r>
              <a:rPr lang="zh-CN" altLang="en-US"/>
              <a:t>）</a:t>
            </a:r>
          </a:p>
          <a:p>
            <a:pPr lvl="1">
              <a:spcBef>
                <a:spcPct val="10000"/>
              </a:spcBef>
            </a:pPr>
            <a:r>
              <a:rPr lang="zh-CN" altLang="en-US"/>
              <a:t>求操作数的相反数（</a:t>
            </a:r>
            <a:r>
              <a:rPr lang="en-US" altLang="zh-CN"/>
              <a:t>Negate</a:t>
            </a:r>
            <a:r>
              <a:rPr lang="zh-CN" altLang="en-US"/>
              <a:t>）</a:t>
            </a:r>
          </a:p>
          <a:p>
            <a:pPr lvl="1">
              <a:spcBef>
                <a:spcPct val="10000"/>
              </a:spcBef>
            </a:pPr>
            <a:r>
              <a:rPr lang="zh-CN" altLang="en-US"/>
              <a:t>递增操作数（</a:t>
            </a:r>
            <a:r>
              <a:rPr lang="en-US" altLang="zh-CN"/>
              <a:t>Increment</a:t>
            </a:r>
            <a:r>
              <a:rPr lang="zh-CN" altLang="en-US"/>
              <a:t>）</a:t>
            </a:r>
          </a:p>
          <a:p>
            <a:pPr lvl="1">
              <a:spcBef>
                <a:spcPct val="10000"/>
              </a:spcBef>
            </a:pPr>
            <a:r>
              <a:rPr lang="zh-CN" altLang="en-US"/>
              <a:t>递减操作数（</a:t>
            </a:r>
            <a:r>
              <a:rPr lang="en-US" altLang="zh-CN"/>
              <a:t>Decrement</a:t>
            </a:r>
            <a:r>
              <a:rPr lang="zh-CN" altLang="en-US"/>
              <a:t>）</a:t>
            </a:r>
          </a:p>
          <a:p>
            <a:pPr>
              <a:spcBef>
                <a:spcPct val="10000"/>
              </a:spcBef>
            </a:pPr>
            <a:r>
              <a:rPr lang="zh-CN" altLang="en-US"/>
              <a:t>由</a:t>
            </a:r>
            <a:r>
              <a:rPr lang="en-US" altLang="zh-CN"/>
              <a:t>ALU</a:t>
            </a:r>
            <a:r>
              <a:rPr lang="zh-CN" altLang="en-US"/>
              <a:t>完成</a:t>
            </a:r>
          </a:p>
        </p:txBody>
      </p:sp>
      <p:sp>
        <p:nvSpPr>
          <p:cNvPr id="6" name="动作按钮: 上一张 5">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灯片编号占位符 4"/>
          <p:cNvSpPr>
            <a:spLocks noGrp="1"/>
          </p:cNvSpPr>
          <p:nvPr>
            <p:ph type="sldNum" sz="quarter" idx="11"/>
          </p:nvPr>
        </p:nvSpPr>
        <p:spPr/>
        <p:txBody>
          <a:bodyPr/>
          <a:lstStyle/>
          <a:p>
            <a:fld id="{043203A6-B15C-4B5A-B8B4-A49EE423FFE7}" type="slidenum">
              <a:rPr lang="zh-CN" altLang="en-US"/>
              <a:pPr/>
              <a:t>36</a:t>
            </a:fld>
            <a:endParaRPr lang="en-US" altLang="zh-CN"/>
          </a:p>
        </p:txBody>
      </p:sp>
      <p:sp>
        <p:nvSpPr>
          <p:cNvPr id="1009666"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3. </a:t>
            </a:r>
            <a:r>
              <a:rPr lang="zh-CN" altLang="en-US" sz="2800" dirty="0">
                <a:solidFill>
                  <a:srgbClr val="006600"/>
                </a:solidFill>
                <a:ea typeface="黑体" pitchFamily="2" charset="-122"/>
              </a:rPr>
              <a:t>逻辑运算类</a:t>
            </a:r>
          </a:p>
        </p:txBody>
      </p:sp>
      <p:sp>
        <p:nvSpPr>
          <p:cNvPr id="1009667" name="Rectangle 3"/>
          <p:cNvSpPr>
            <a:spLocks noGrp="1" noChangeArrowheads="1"/>
          </p:cNvSpPr>
          <p:nvPr>
            <p:ph type="body" idx="1"/>
          </p:nvPr>
        </p:nvSpPr>
        <p:spPr>
          <a:xfrm>
            <a:off x="250825" y="620713"/>
            <a:ext cx="8569325" cy="2952750"/>
          </a:xfrm>
        </p:spPr>
        <p:txBody>
          <a:bodyPr/>
          <a:lstStyle/>
          <a:p>
            <a:pPr>
              <a:spcBef>
                <a:spcPct val="10000"/>
              </a:spcBef>
            </a:pPr>
            <a:r>
              <a:rPr lang="zh-CN" altLang="en-US"/>
              <a:t>按位运算：</a:t>
            </a:r>
          </a:p>
        </p:txBody>
      </p:sp>
      <p:graphicFrame>
        <p:nvGraphicFramePr>
          <p:cNvPr id="1009747" name="Group 83"/>
          <p:cNvGraphicFramePr>
            <a:graphicFrameLocks noGrp="1"/>
          </p:cNvGraphicFramePr>
          <p:nvPr/>
        </p:nvGraphicFramePr>
        <p:xfrm>
          <a:off x="468313" y="3140075"/>
          <a:ext cx="8207375" cy="2520951"/>
        </p:xfrm>
        <a:graphic>
          <a:graphicData uri="http://schemas.openxmlformats.org/drawingml/2006/table">
            <a:tbl>
              <a:tblPr/>
              <a:tblGrid>
                <a:gridCol w="647303">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421966">
                  <a:extLst>
                    <a:ext uri="{9D8B030D-6E8A-4147-A177-3AD203B41FA5}">
                      <a16:colId xmlns:a16="http://schemas.microsoft.com/office/drawing/2014/main" val="20003"/>
                    </a:ext>
                  </a:extLst>
                </a:gridCol>
                <a:gridCol w="1421966">
                  <a:extLst>
                    <a:ext uri="{9D8B030D-6E8A-4147-A177-3AD203B41FA5}">
                      <a16:colId xmlns:a16="http://schemas.microsoft.com/office/drawing/2014/main" val="20004"/>
                    </a:ext>
                  </a:extLst>
                </a:gridCol>
                <a:gridCol w="1421966">
                  <a:extLst>
                    <a:ext uri="{9D8B030D-6E8A-4147-A177-3AD203B41FA5}">
                      <a16:colId xmlns:a16="http://schemas.microsoft.com/office/drawing/2014/main" val="20005"/>
                    </a:ext>
                  </a:extLst>
                </a:gridCol>
                <a:gridCol w="1421966">
                  <a:extLst>
                    <a:ext uri="{9D8B030D-6E8A-4147-A177-3AD203B41FA5}">
                      <a16:colId xmlns:a16="http://schemas.microsoft.com/office/drawing/2014/main" val="20006"/>
                    </a:ext>
                  </a:extLst>
                </a:gridCol>
              </a:tblGrid>
              <a:tr h="504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B</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rgbClr val="FF0000"/>
                          </a:solidFill>
                          <a:effectLst/>
                          <a:latin typeface="Times New Roman" pitchFamily="18" charset="0"/>
                          <a:ea typeface="宋体" charset="-122"/>
                          <a:cs typeface="Times New Roman" pitchFamily="18" charset="0"/>
                        </a:rPr>
                        <a:t>NOT </a:t>
                      </a: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 </a:t>
                      </a:r>
                      <a:r>
                        <a:rPr kumimoji="1" lang="en-US" altLang="zh-CN" sz="2400" b="1" i="0" u="none" strike="noStrike" kern="1200" cap="none" normalizeH="0" baseline="0">
                          <a:ln>
                            <a:noFill/>
                          </a:ln>
                          <a:solidFill>
                            <a:srgbClr val="FF0000"/>
                          </a:solidFill>
                          <a:effectLst/>
                          <a:latin typeface="Times New Roman" pitchFamily="18" charset="0"/>
                          <a:ea typeface="宋体" charset="-122"/>
                          <a:cs typeface="Times New Roman" pitchFamily="18" charset="0"/>
                        </a:rPr>
                        <a:t>AND</a:t>
                      </a: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 B</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 </a:t>
                      </a:r>
                      <a:r>
                        <a:rPr kumimoji="1" lang="en-US" altLang="zh-CN" sz="2400" b="1" i="0" u="none" strike="noStrike" kern="1200" cap="none" normalizeH="0" baseline="0">
                          <a:ln>
                            <a:noFill/>
                          </a:ln>
                          <a:solidFill>
                            <a:srgbClr val="FF0000"/>
                          </a:solidFill>
                          <a:effectLst/>
                          <a:latin typeface="Times New Roman" pitchFamily="18" charset="0"/>
                          <a:ea typeface="宋体" charset="-122"/>
                          <a:cs typeface="Times New Roman" pitchFamily="18" charset="0"/>
                        </a:rPr>
                        <a:t>OR</a:t>
                      </a: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 B</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 </a:t>
                      </a:r>
                      <a:r>
                        <a:rPr kumimoji="1" lang="en-US" altLang="zh-CN" sz="2400" b="1" i="0" u="none" strike="noStrike" kern="1200" cap="none" normalizeH="0" baseline="0">
                          <a:ln>
                            <a:noFill/>
                          </a:ln>
                          <a:solidFill>
                            <a:srgbClr val="FF0000"/>
                          </a:solidFill>
                          <a:effectLst/>
                          <a:latin typeface="Times New Roman" pitchFamily="18" charset="0"/>
                          <a:ea typeface="宋体" charset="-122"/>
                          <a:cs typeface="Times New Roman" pitchFamily="18" charset="0"/>
                        </a:rPr>
                        <a:t>XOR</a:t>
                      </a: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 B</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A</a:t>
                      </a:r>
                      <a:r>
                        <a:rPr kumimoji="1" lang="en-US" altLang="zh-CN" sz="2400" b="1" i="0" u="none" strike="noStrike" kern="1200" cap="none" normalizeH="0" baseline="0">
                          <a:ln>
                            <a:noFill/>
                          </a:ln>
                          <a:solidFill>
                            <a:srgbClr val="FF0000"/>
                          </a:solidFill>
                          <a:effectLst/>
                          <a:latin typeface="Times New Roman" pitchFamily="18" charset="0"/>
                          <a:ea typeface="宋体" charset="-122"/>
                          <a:cs typeface="Times New Roman" pitchFamily="18" charset="0"/>
                        </a:rPr>
                        <a:t>==</a:t>
                      </a:r>
                      <a:r>
                        <a:rPr kumimoji="1"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B</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ECFF"/>
                    </a:solidFill>
                  </a:tcPr>
                </a:tc>
                <a:extLst>
                  <a:ext uri="{0D108BD9-81ED-4DB2-BD59-A6C34878D82A}">
                    <a16:rowId xmlns:a16="http://schemas.microsoft.com/office/drawing/2014/main" val="10000"/>
                  </a:ext>
                </a:extLst>
              </a:tr>
              <a:tr h="503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504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503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504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Arial" charset="0"/>
                          <a:ea typeface="宋体" charset="-122"/>
                          <a:cs typeface="Times New Roman" pitchFamily="18" charset="0"/>
                        </a:rPr>
                        <a:t>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
        <p:nvSpPr>
          <p:cNvPr id="1009748" name="Rectangle 84"/>
          <p:cNvSpPr>
            <a:spLocks noChangeArrowheads="1"/>
          </p:cNvSpPr>
          <p:nvPr/>
        </p:nvSpPr>
        <p:spPr bwMode="auto">
          <a:xfrm>
            <a:off x="250825" y="2565400"/>
            <a:ext cx="8569325" cy="576263"/>
          </a:xfrm>
          <a:prstGeom prst="rect">
            <a:avLst/>
          </a:prstGeom>
          <a:noFill/>
          <a:ln w="9525">
            <a:noFill/>
            <a:miter lim="800000"/>
            <a:headEnd/>
            <a:tailEnd/>
          </a:ln>
          <a:effectLst/>
        </p:spPr>
        <p:txBody>
          <a:bodyPr/>
          <a:lstStyle/>
          <a:p>
            <a:pPr marL="342900" indent="-342900">
              <a:spcBef>
                <a:spcPct val="10000"/>
              </a:spcBef>
              <a:buClr>
                <a:schemeClr val="bg2"/>
              </a:buClr>
              <a:buSzPct val="75000"/>
              <a:buFont typeface="Wingdings" pitchFamily="2" charset="2"/>
              <a:buNone/>
            </a:pPr>
            <a:r>
              <a:rPr lang="zh-CN" altLang="en-US" sz="2800" dirty="0">
                <a:ea typeface="楷体" panose="02010609060101010101" pitchFamily="49" charset="-122"/>
              </a:rPr>
              <a:t>表</a:t>
            </a:r>
            <a:r>
              <a:rPr lang="en-US" altLang="zh-CN" sz="2800" dirty="0">
                <a:ea typeface="楷体" panose="02010609060101010101" pitchFamily="49" charset="-122"/>
              </a:rPr>
              <a:t>5.4  </a:t>
            </a:r>
            <a:r>
              <a:rPr lang="zh-CN" altLang="en-US" sz="2800" dirty="0">
                <a:ea typeface="楷体" panose="02010609060101010101" pitchFamily="49" charset="-122"/>
              </a:rPr>
              <a:t>基本逻辑操作</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灯片编号占位符 4"/>
          <p:cNvSpPr>
            <a:spLocks noGrp="1"/>
          </p:cNvSpPr>
          <p:nvPr>
            <p:ph type="sldNum" sz="quarter" idx="11"/>
          </p:nvPr>
        </p:nvSpPr>
        <p:spPr/>
        <p:txBody>
          <a:bodyPr/>
          <a:lstStyle/>
          <a:p>
            <a:fld id="{69D3B0A9-5729-4A29-A2D9-E6A8576F771C}" type="slidenum">
              <a:rPr lang="zh-CN" altLang="en-US"/>
              <a:pPr/>
              <a:t>37</a:t>
            </a:fld>
            <a:endParaRPr lang="en-US" altLang="zh-CN"/>
          </a:p>
        </p:txBody>
      </p:sp>
      <p:sp>
        <p:nvSpPr>
          <p:cNvPr id="1101826"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3. </a:t>
            </a:r>
            <a:r>
              <a:rPr lang="zh-CN" altLang="en-US" sz="2800" dirty="0">
                <a:solidFill>
                  <a:srgbClr val="006600"/>
                </a:solidFill>
                <a:ea typeface="黑体" pitchFamily="2" charset="-122"/>
              </a:rPr>
              <a:t>逻辑运算类</a:t>
            </a:r>
          </a:p>
        </p:txBody>
      </p:sp>
      <p:sp>
        <p:nvSpPr>
          <p:cNvPr id="1101827" name="Rectangle 3"/>
          <p:cNvSpPr>
            <a:spLocks noGrp="1" noChangeArrowheads="1"/>
          </p:cNvSpPr>
          <p:nvPr>
            <p:ph type="body" idx="1"/>
          </p:nvPr>
        </p:nvSpPr>
        <p:spPr>
          <a:xfrm>
            <a:off x="250825" y="620713"/>
            <a:ext cx="8569325" cy="576262"/>
          </a:xfrm>
        </p:spPr>
        <p:txBody>
          <a:bodyPr/>
          <a:lstStyle/>
          <a:p>
            <a:pPr>
              <a:spcBef>
                <a:spcPct val="10000"/>
              </a:spcBef>
            </a:pPr>
            <a:r>
              <a:rPr lang="zh-CN" altLang="en-US"/>
              <a:t>移位和循环运算：</a:t>
            </a:r>
          </a:p>
        </p:txBody>
      </p:sp>
      <p:sp>
        <p:nvSpPr>
          <p:cNvPr id="1101879" name="AutoShape 55"/>
          <p:cNvSpPr>
            <a:spLocks noChangeArrowheads="1"/>
          </p:cNvSpPr>
          <p:nvPr/>
        </p:nvSpPr>
        <p:spPr bwMode="auto">
          <a:xfrm>
            <a:off x="3562350"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0" name="AutoShape 56"/>
          <p:cNvSpPr>
            <a:spLocks noChangeArrowheads="1"/>
          </p:cNvSpPr>
          <p:nvPr/>
        </p:nvSpPr>
        <p:spPr bwMode="auto">
          <a:xfrm>
            <a:off x="7380288"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endParaRPr lang="zh-CN" altLang="en-US"/>
          </a:p>
        </p:txBody>
      </p:sp>
      <p:sp>
        <p:nvSpPr>
          <p:cNvPr id="1101881" name="AutoShape 57"/>
          <p:cNvSpPr>
            <a:spLocks noChangeArrowheads="1"/>
          </p:cNvSpPr>
          <p:nvPr/>
        </p:nvSpPr>
        <p:spPr bwMode="auto">
          <a:xfrm>
            <a:off x="3995738"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2" name="AutoShape 58"/>
          <p:cNvSpPr>
            <a:spLocks noChangeArrowheads="1"/>
          </p:cNvSpPr>
          <p:nvPr/>
        </p:nvSpPr>
        <p:spPr bwMode="auto">
          <a:xfrm>
            <a:off x="4427538"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3" name="AutoShape 59"/>
          <p:cNvSpPr>
            <a:spLocks noChangeArrowheads="1"/>
          </p:cNvSpPr>
          <p:nvPr/>
        </p:nvSpPr>
        <p:spPr bwMode="auto">
          <a:xfrm>
            <a:off x="4860925"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4" name="AutoShape 60"/>
          <p:cNvSpPr>
            <a:spLocks noChangeArrowheads="1"/>
          </p:cNvSpPr>
          <p:nvPr/>
        </p:nvSpPr>
        <p:spPr bwMode="auto">
          <a:xfrm>
            <a:off x="5291138"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5" name="AutoShape 61"/>
          <p:cNvSpPr>
            <a:spLocks noChangeArrowheads="1"/>
          </p:cNvSpPr>
          <p:nvPr/>
        </p:nvSpPr>
        <p:spPr bwMode="auto">
          <a:xfrm>
            <a:off x="5724525"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6" name="AutoShape 62"/>
          <p:cNvSpPr>
            <a:spLocks noChangeArrowheads="1"/>
          </p:cNvSpPr>
          <p:nvPr/>
        </p:nvSpPr>
        <p:spPr bwMode="auto">
          <a:xfrm>
            <a:off x="6156325"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7" name="AutoShape 63"/>
          <p:cNvSpPr>
            <a:spLocks noChangeArrowheads="1"/>
          </p:cNvSpPr>
          <p:nvPr/>
        </p:nvSpPr>
        <p:spPr bwMode="auto">
          <a:xfrm>
            <a:off x="6589713" y="434022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888" name="Line 64"/>
          <p:cNvSpPr>
            <a:spLocks noChangeShapeType="1"/>
          </p:cNvSpPr>
          <p:nvPr/>
        </p:nvSpPr>
        <p:spPr bwMode="auto">
          <a:xfrm>
            <a:off x="37798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89" name="Line 65"/>
          <p:cNvSpPr>
            <a:spLocks noChangeShapeType="1"/>
          </p:cNvSpPr>
          <p:nvPr/>
        </p:nvSpPr>
        <p:spPr bwMode="auto">
          <a:xfrm>
            <a:off x="42116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0" name="Line 66"/>
          <p:cNvSpPr>
            <a:spLocks noChangeShapeType="1"/>
          </p:cNvSpPr>
          <p:nvPr/>
        </p:nvSpPr>
        <p:spPr bwMode="auto">
          <a:xfrm>
            <a:off x="46434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1" name="Line 67"/>
          <p:cNvSpPr>
            <a:spLocks noChangeShapeType="1"/>
          </p:cNvSpPr>
          <p:nvPr/>
        </p:nvSpPr>
        <p:spPr bwMode="auto">
          <a:xfrm>
            <a:off x="50752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2" name="Line 68"/>
          <p:cNvSpPr>
            <a:spLocks noChangeShapeType="1"/>
          </p:cNvSpPr>
          <p:nvPr/>
        </p:nvSpPr>
        <p:spPr bwMode="auto">
          <a:xfrm>
            <a:off x="55070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3" name="Line 69"/>
          <p:cNvSpPr>
            <a:spLocks noChangeShapeType="1"/>
          </p:cNvSpPr>
          <p:nvPr/>
        </p:nvSpPr>
        <p:spPr bwMode="auto">
          <a:xfrm>
            <a:off x="59388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4" name="Line 70"/>
          <p:cNvSpPr>
            <a:spLocks noChangeShapeType="1"/>
          </p:cNvSpPr>
          <p:nvPr/>
        </p:nvSpPr>
        <p:spPr bwMode="auto">
          <a:xfrm>
            <a:off x="6370638"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5" name="Line 71"/>
          <p:cNvSpPr>
            <a:spLocks noChangeShapeType="1"/>
          </p:cNvSpPr>
          <p:nvPr/>
        </p:nvSpPr>
        <p:spPr bwMode="auto">
          <a:xfrm>
            <a:off x="6804025" y="4629150"/>
            <a:ext cx="576263"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1896" name="Line 72"/>
          <p:cNvSpPr>
            <a:spLocks noChangeShapeType="1"/>
          </p:cNvSpPr>
          <p:nvPr/>
        </p:nvSpPr>
        <p:spPr bwMode="auto">
          <a:xfrm>
            <a:off x="3346450" y="462915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897" name="Text Box 73"/>
          <p:cNvSpPr txBox="1">
            <a:spLocks noChangeArrowheads="1"/>
          </p:cNvSpPr>
          <p:nvPr/>
        </p:nvSpPr>
        <p:spPr bwMode="auto">
          <a:xfrm>
            <a:off x="2914650" y="4413250"/>
            <a:ext cx="5032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latin typeface="Arial" charset="0"/>
              </a:rPr>
              <a:t>0</a:t>
            </a:r>
          </a:p>
        </p:txBody>
      </p:sp>
      <p:sp>
        <p:nvSpPr>
          <p:cNvPr id="1101898" name="Text Box 74"/>
          <p:cNvSpPr txBox="1">
            <a:spLocks noChangeArrowheads="1"/>
          </p:cNvSpPr>
          <p:nvPr/>
        </p:nvSpPr>
        <p:spPr bwMode="auto">
          <a:xfrm>
            <a:off x="7237413" y="4772025"/>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1899" name="AutoShape 75"/>
          <p:cNvSpPr>
            <a:spLocks noChangeArrowheads="1"/>
          </p:cNvSpPr>
          <p:nvPr/>
        </p:nvSpPr>
        <p:spPr bwMode="auto">
          <a:xfrm>
            <a:off x="3562350"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0" name="AutoShape 76"/>
          <p:cNvSpPr>
            <a:spLocks noChangeArrowheads="1"/>
          </p:cNvSpPr>
          <p:nvPr/>
        </p:nvSpPr>
        <p:spPr bwMode="auto">
          <a:xfrm>
            <a:off x="7380288"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endParaRPr lang="zh-CN" altLang="en-US"/>
          </a:p>
        </p:txBody>
      </p:sp>
      <p:sp>
        <p:nvSpPr>
          <p:cNvPr id="1101901" name="AutoShape 77"/>
          <p:cNvSpPr>
            <a:spLocks noChangeArrowheads="1"/>
          </p:cNvSpPr>
          <p:nvPr/>
        </p:nvSpPr>
        <p:spPr bwMode="auto">
          <a:xfrm>
            <a:off x="3995738"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2" name="AutoShape 78"/>
          <p:cNvSpPr>
            <a:spLocks noChangeArrowheads="1"/>
          </p:cNvSpPr>
          <p:nvPr/>
        </p:nvSpPr>
        <p:spPr bwMode="auto">
          <a:xfrm>
            <a:off x="4427538"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3" name="AutoShape 79"/>
          <p:cNvSpPr>
            <a:spLocks noChangeArrowheads="1"/>
          </p:cNvSpPr>
          <p:nvPr/>
        </p:nvSpPr>
        <p:spPr bwMode="auto">
          <a:xfrm>
            <a:off x="4860925"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4" name="AutoShape 80"/>
          <p:cNvSpPr>
            <a:spLocks noChangeArrowheads="1"/>
          </p:cNvSpPr>
          <p:nvPr/>
        </p:nvSpPr>
        <p:spPr bwMode="auto">
          <a:xfrm>
            <a:off x="5291138"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5" name="AutoShape 81"/>
          <p:cNvSpPr>
            <a:spLocks noChangeArrowheads="1"/>
          </p:cNvSpPr>
          <p:nvPr/>
        </p:nvSpPr>
        <p:spPr bwMode="auto">
          <a:xfrm>
            <a:off x="5724525"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6" name="AutoShape 82"/>
          <p:cNvSpPr>
            <a:spLocks noChangeArrowheads="1"/>
          </p:cNvSpPr>
          <p:nvPr/>
        </p:nvSpPr>
        <p:spPr bwMode="auto">
          <a:xfrm>
            <a:off x="6156325"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7" name="AutoShape 83"/>
          <p:cNvSpPr>
            <a:spLocks noChangeArrowheads="1"/>
          </p:cNvSpPr>
          <p:nvPr/>
        </p:nvSpPr>
        <p:spPr bwMode="auto">
          <a:xfrm>
            <a:off x="6589713" y="31400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08" name="Line 84"/>
          <p:cNvSpPr>
            <a:spLocks noChangeShapeType="1"/>
          </p:cNvSpPr>
          <p:nvPr/>
        </p:nvSpPr>
        <p:spPr bwMode="auto">
          <a:xfrm>
            <a:off x="37798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09" name="Line 85"/>
          <p:cNvSpPr>
            <a:spLocks noChangeShapeType="1"/>
          </p:cNvSpPr>
          <p:nvPr/>
        </p:nvSpPr>
        <p:spPr bwMode="auto">
          <a:xfrm>
            <a:off x="42116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0" name="Line 86"/>
          <p:cNvSpPr>
            <a:spLocks noChangeShapeType="1"/>
          </p:cNvSpPr>
          <p:nvPr/>
        </p:nvSpPr>
        <p:spPr bwMode="auto">
          <a:xfrm>
            <a:off x="46434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1" name="Line 87"/>
          <p:cNvSpPr>
            <a:spLocks noChangeShapeType="1"/>
          </p:cNvSpPr>
          <p:nvPr/>
        </p:nvSpPr>
        <p:spPr bwMode="auto">
          <a:xfrm>
            <a:off x="50752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2" name="Line 88"/>
          <p:cNvSpPr>
            <a:spLocks noChangeShapeType="1"/>
          </p:cNvSpPr>
          <p:nvPr/>
        </p:nvSpPr>
        <p:spPr bwMode="auto">
          <a:xfrm>
            <a:off x="55070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3" name="Line 89"/>
          <p:cNvSpPr>
            <a:spLocks noChangeShapeType="1"/>
          </p:cNvSpPr>
          <p:nvPr/>
        </p:nvSpPr>
        <p:spPr bwMode="auto">
          <a:xfrm>
            <a:off x="59388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4" name="Line 90"/>
          <p:cNvSpPr>
            <a:spLocks noChangeShapeType="1"/>
          </p:cNvSpPr>
          <p:nvPr/>
        </p:nvSpPr>
        <p:spPr bwMode="auto">
          <a:xfrm>
            <a:off x="6370638"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5" name="Line 91"/>
          <p:cNvSpPr>
            <a:spLocks noChangeShapeType="1"/>
          </p:cNvSpPr>
          <p:nvPr/>
        </p:nvSpPr>
        <p:spPr bwMode="auto">
          <a:xfrm>
            <a:off x="6804025" y="3429000"/>
            <a:ext cx="576263"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1916" name="Line 92"/>
          <p:cNvSpPr>
            <a:spLocks noChangeShapeType="1"/>
          </p:cNvSpPr>
          <p:nvPr/>
        </p:nvSpPr>
        <p:spPr bwMode="auto">
          <a:xfrm>
            <a:off x="3346450" y="34290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17" name="Text Box 93"/>
          <p:cNvSpPr txBox="1">
            <a:spLocks noChangeArrowheads="1"/>
          </p:cNvSpPr>
          <p:nvPr/>
        </p:nvSpPr>
        <p:spPr bwMode="auto">
          <a:xfrm>
            <a:off x="7237413" y="3571875"/>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1918" name="Line 94"/>
          <p:cNvSpPr>
            <a:spLocks noChangeShapeType="1"/>
          </p:cNvSpPr>
          <p:nvPr/>
        </p:nvSpPr>
        <p:spPr bwMode="auto">
          <a:xfrm>
            <a:off x="3779838" y="3429000"/>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1919" name="Line 95"/>
          <p:cNvSpPr>
            <a:spLocks noChangeShapeType="1"/>
          </p:cNvSpPr>
          <p:nvPr/>
        </p:nvSpPr>
        <p:spPr bwMode="auto">
          <a:xfrm flipH="1">
            <a:off x="3346450" y="3860800"/>
            <a:ext cx="433388" cy="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1920" name="Line 96"/>
          <p:cNvSpPr>
            <a:spLocks noChangeShapeType="1"/>
          </p:cNvSpPr>
          <p:nvPr/>
        </p:nvSpPr>
        <p:spPr bwMode="auto">
          <a:xfrm flipV="1">
            <a:off x="3346450" y="3429000"/>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1921" name="AutoShape 97"/>
          <p:cNvSpPr>
            <a:spLocks noChangeArrowheads="1"/>
          </p:cNvSpPr>
          <p:nvPr/>
        </p:nvSpPr>
        <p:spPr bwMode="auto">
          <a:xfrm>
            <a:off x="3560763"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2" name="AutoShape 98"/>
          <p:cNvSpPr>
            <a:spLocks noChangeArrowheads="1"/>
          </p:cNvSpPr>
          <p:nvPr/>
        </p:nvSpPr>
        <p:spPr bwMode="auto">
          <a:xfrm>
            <a:off x="2698750"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endParaRPr lang="zh-CN" altLang="en-US"/>
          </a:p>
        </p:txBody>
      </p:sp>
      <p:sp>
        <p:nvSpPr>
          <p:cNvPr id="1101923" name="AutoShape 99"/>
          <p:cNvSpPr>
            <a:spLocks noChangeArrowheads="1"/>
          </p:cNvSpPr>
          <p:nvPr/>
        </p:nvSpPr>
        <p:spPr bwMode="auto">
          <a:xfrm>
            <a:off x="3994150"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4" name="AutoShape 100"/>
          <p:cNvSpPr>
            <a:spLocks noChangeArrowheads="1"/>
          </p:cNvSpPr>
          <p:nvPr/>
        </p:nvSpPr>
        <p:spPr bwMode="auto">
          <a:xfrm>
            <a:off x="4425950"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5" name="AutoShape 101"/>
          <p:cNvSpPr>
            <a:spLocks noChangeArrowheads="1"/>
          </p:cNvSpPr>
          <p:nvPr/>
        </p:nvSpPr>
        <p:spPr bwMode="auto">
          <a:xfrm>
            <a:off x="4859338"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6" name="AutoShape 102"/>
          <p:cNvSpPr>
            <a:spLocks noChangeArrowheads="1"/>
          </p:cNvSpPr>
          <p:nvPr/>
        </p:nvSpPr>
        <p:spPr bwMode="auto">
          <a:xfrm>
            <a:off x="5289550"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7" name="AutoShape 103"/>
          <p:cNvSpPr>
            <a:spLocks noChangeArrowheads="1"/>
          </p:cNvSpPr>
          <p:nvPr/>
        </p:nvSpPr>
        <p:spPr bwMode="auto">
          <a:xfrm>
            <a:off x="5722938"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8" name="AutoShape 104"/>
          <p:cNvSpPr>
            <a:spLocks noChangeArrowheads="1"/>
          </p:cNvSpPr>
          <p:nvPr/>
        </p:nvSpPr>
        <p:spPr bwMode="auto">
          <a:xfrm>
            <a:off x="6154738"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29" name="AutoShape 105"/>
          <p:cNvSpPr>
            <a:spLocks noChangeArrowheads="1"/>
          </p:cNvSpPr>
          <p:nvPr/>
        </p:nvSpPr>
        <p:spPr bwMode="auto">
          <a:xfrm>
            <a:off x="6588125" y="19637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1930" name="Text Box 106"/>
          <p:cNvSpPr txBox="1">
            <a:spLocks noChangeArrowheads="1"/>
          </p:cNvSpPr>
          <p:nvPr/>
        </p:nvSpPr>
        <p:spPr bwMode="auto">
          <a:xfrm>
            <a:off x="7162800" y="2035175"/>
            <a:ext cx="50323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latin typeface="Arial" charset="0"/>
              </a:rPr>
              <a:t>0</a:t>
            </a:r>
          </a:p>
        </p:txBody>
      </p:sp>
      <p:sp>
        <p:nvSpPr>
          <p:cNvPr id="1101931" name="Text Box 107"/>
          <p:cNvSpPr txBox="1">
            <a:spLocks noChangeArrowheads="1"/>
          </p:cNvSpPr>
          <p:nvPr/>
        </p:nvSpPr>
        <p:spPr bwMode="auto">
          <a:xfrm>
            <a:off x="2554288" y="2395538"/>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1932" name="Line 108"/>
          <p:cNvSpPr>
            <a:spLocks noChangeShapeType="1"/>
          </p:cNvSpPr>
          <p:nvPr/>
        </p:nvSpPr>
        <p:spPr bwMode="auto">
          <a:xfrm flipH="1">
            <a:off x="64436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3" name="Line 109"/>
          <p:cNvSpPr>
            <a:spLocks noChangeShapeType="1"/>
          </p:cNvSpPr>
          <p:nvPr/>
        </p:nvSpPr>
        <p:spPr bwMode="auto">
          <a:xfrm flipH="1">
            <a:off x="60118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4" name="Line 110"/>
          <p:cNvSpPr>
            <a:spLocks noChangeShapeType="1"/>
          </p:cNvSpPr>
          <p:nvPr/>
        </p:nvSpPr>
        <p:spPr bwMode="auto">
          <a:xfrm flipH="1">
            <a:off x="55800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5" name="Line 111"/>
          <p:cNvSpPr>
            <a:spLocks noChangeShapeType="1"/>
          </p:cNvSpPr>
          <p:nvPr/>
        </p:nvSpPr>
        <p:spPr bwMode="auto">
          <a:xfrm flipH="1">
            <a:off x="51482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6" name="Line 112"/>
          <p:cNvSpPr>
            <a:spLocks noChangeShapeType="1"/>
          </p:cNvSpPr>
          <p:nvPr/>
        </p:nvSpPr>
        <p:spPr bwMode="auto">
          <a:xfrm flipH="1">
            <a:off x="47164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7" name="Line 113"/>
          <p:cNvSpPr>
            <a:spLocks noChangeShapeType="1"/>
          </p:cNvSpPr>
          <p:nvPr/>
        </p:nvSpPr>
        <p:spPr bwMode="auto">
          <a:xfrm flipH="1">
            <a:off x="42846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8" name="Line 114"/>
          <p:cNvSpPr>
            <a:spLocks noChangeShapeType="1"/>
          </p:cNvSpPr>
          <p:nvPr/>
        </p:nvSpPr>
        <p:spPr bwMode="auto">
          <a:xfrm flipH="1">
            <a:off x="3852863"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39" name="Line 115"/>
          <p:cNvSpPr>
            <a:spLocks noChangeShapeType="1"/>
          </p:cNvSpPr>
          <p:nvPr/>
        </p:nvSpPr>
        <p:spPr bwMode="auto">
          <a:xfrm flipH="1">
            <a:off x="3201988" y="2252663"/>
            <a:ext cx="576262"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1940" name="Line 116"/>
          <p:cNvSpPr>
            <a:spLocks noChangeShapeType="1"/>
          </p:cNvSpPr>
          <p:nvPr/>
        </p:nvSpPr>
        <p:spPr bwMode="auto">
          <a:xfrm flipH="1">
            <a:off x="6877050" y="22526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1941" name="Text Box 117"/>
          <p:cNvSpPr txBox="1">
            <a:spLocks noChangeArrowheads="1"/>
          </p:cNvSpPr>
          <p:nvPr/>
        </p:nvSpPr>
        <p:spPr bwMode="auto">
          <a:xfrm>
            <a:off x="611188" y="4292600"/>
            <a:ext cx="2160587" cy="519113"/>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dirty="0">
                <a:solidFill>
                  <a:srgbClr val="0000FF"/>
                </a:solidFill>
                <a:latin typeface="楷体" panose="02010609060101010101" pitchFamily="49" charset="-122"/>
                <a:ea typeface="楷体" panose="02010609060101010101" pitchFamily="49" charset="-122"/>
              </a:rPr>
              <a:t>逻辑右移：</a:t>
            </a:r>
            <a:endParaRPr lang="en-US" altLang="zh-CN" sz="2800" dirty="0">
              <a:solidFill>
                <a:srgbClr val="0000FF"/>
              </a:solidFill>
              <a:latin typeface="楷体" panose="02010609060101010101" pitchFamily="49" charset="-122"/>
              <a:ea typeface="楷体" panose="02010609060101010101" pitchFamily="49" charset="-122"/>
            </a:endParaRPr>
          </a:p>
        </p:txBody>
      </p:sp>
      <p:sp>
        <p:nvSpPr>
          <p:cNvPr id="1101942" name="Text Box 118"/>
          <p:cNvSpPr txBox="1">
            <a:spLocks noChangeArrowheads="1"/>
          </p:cNvSpPr>
          <p:nvPr/>
        </p:nvSpPr>
        <p:spPr bwMode="auto">
          <a:xfrm>
            <a:off x="611188" y="3163888"/>
            <a:ext cx="2160587" cy="519112"/>
          </a:xfrm>
          <a:prstGeom prst="rect">
            <a:avLst/>
          </a:prstGeom>
          <a:noFill/>
          <a:ln w="28575" algn="ctr">
            <a:noFill/>
            <a:miter lim="800000"/>
            <a:headEnd/>
            <a:tailEnd type="none" w="med" len="lg"/>
          </a:ln>
          <a:effectLst/>
        </p:spPr>
        <p:txBody>
          <a:bodyPr>
            <a:spAutoFit/>
          </a:bodyPr>
          <a:lstStyle/>
          <a:p>
            <a:pPr algn="l">
              <a:spcBef>
                <a:spcPct val="50000"/>
              </a:spcBef>
            </a:pPr>
            <a:r>
              <a:rPr lang="zh-CN" altLang="en-US" sz="2800" dirty="0">
                <a:solidFill>
                  <a:srgbClr val="0000FF"/>
                </a:solidFill>
                <a:latin typeface="楷体" panose="02010609060101010101" pitchFamily="49" charset="-122"/>
                <a:ea typeface="楷体" panose="02010609060101010101" pitchFamily="49" charset="-122"/>
              </a:rPr>
              <a:t>算数右移：</a:t>
            </a:r>
            <a:endParaRPr lang="en-US" altLang="zh-CN" sz="2800" dirty="0">
              <a:solidFill>
                <a:srgbClr val="0000FF"/>
              </a:solidFill>
              <a:latin typeface="楷体" panose="02010609060101010101" pitchFamily="49" charset="-122"/>
              <a:ea typeface="楷体" panose="02010609060101010101" pitchFamily="49" charset="-122"/>
            </a:endParaRPr>
          </a:p>
        </p:txBody>
      </p:sp>
      <p:sp>
        <p:nvSpPr>
          <p:cNvPr id="1101943" name="Text Box 119"/>
          <p:cNvSpPr txBox="1">
            <a:spLocks noChangeArrowheads="1"/>
          </p:cNvSpPr>
          <p:nvPr/>
        </p:nvSpPr>
        <p:spPr bwMode="auto">
          <a:xfrm>
            <a:off x="611188" y="1771650"/>
            <a:ext cx="2160587" cy="946150"/>
          </a:xfrm>
          <a:prstGeom prst="rect">
            <a:avLst/>
          </a:prstGeom>
          <a:noFill/>
          <a:ln w="28575" algn="ctr">
            <a:noFill/>
            <a:miter lim="800000"/>
            <a:headEnd/>
            <a:tailEnd type="none" w="med" len="lg"/>
          </a:ln>
          <a:effectLst/>
        </p:spPr>
        <p:txBody>
          <a:bodyPr>
            <a:spAutoFit/>
          </a:bodyPr>
          <a:lstStyle/>
          <a:p>
            <a:pPr algn="l"/>
            <a:r>
              <a:rPr lang="zh-CN" altLang="en-US" sz="2800" dirty="0">
                <a:solidFill>
                  <a:srgbClr val="0000FF"/>
                </a:solidFill>
                <a:latin typeface="楷体" panose="02010609060101010101" pitchFamily="49" charset="-122"/>
                <a:ea typeface="楷体" panose="02010609060101010101" pitchFamily="49" charset="-122"/>
              </a:rPr>
              <a:t>逻辑左移</a:t>
            </a:r>
            <a:r>
              <a:rPr lang="en-US" altLang="zh-CN" sz="2800" dirty="0">
                <a:solidFill>
                  <a:srgbClr val="0000FF"/>
                </a:solidFill>
                <a:latin typeface="楷体" panose="02010609060101010101" pitchFamily="49" charset="-122"/>
                <a:ea typeface="楷体" panose="02010609060101010101" pitchFamily="49" charset="-122"/>
              </a:rPr>
              <a:t>/</a:t>
            </a:r>
          </a:p>
          <a:p>
            <a:pPr algn="l"/>
            <a:r>
              <a:rPr lang="zh-CN" altLang="en-US" sz="2800" dirty="0">
                <a:solidFill>
                  <a:srgbClr val="0000FF"/>
                </a:solidFill>
                <a:latin typeface="楷体" panose="02010609060101010101" pitchFamily="49" charset="-122"/>
                <a:ea typeface="楷体" panose="02010609060101010101" pitchFamily="49" charset="-122"/>
              </a:rPr>
              <a:t>算数左移：</a:t>
            </a:r>
            <a:endParaRPr lang="en-US" altLang="zh-CN" sz="2800" dirty="0">
              <a:solidFill>
                <a:srgbClr val="0000FF"/>
              </a:solidFill>
              <a:latin typeface="楷体" panose="02010609060101010101" pitchFamily="49" charset="-122"/>
              <a:ea typeface="楷体" panose="02010609060101010101" pitchFamily="49"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灯片编号占位符 4"/>
          <p:cNvSpPr>
            <a:spLocks noGrp="1"/>
          </p:cNvSpPr>
          <p:nvPr>
            <p:ph type="sldNum" sz="quarter" idx="11"/>
          </p:nvPr>
        </p:nvSpPr>
        <p:spPr/>
        <p:txBody>
          <a:bodyPr/>
          <a:lstStyle/>
          <a:p>
            <a:fld id="{7863030B-DA91-42C0-9731-628B2DC3B7C1}" type="slidenum">
              <a:rPr lang="zh-CN" altLang="en-US"/>
              <a:pPr/>
              <a:t>38</a:t>
            </a:fld>
            <a:endParaRPr lang="en-US" altLang="zh-CN"/>
          </a:p>
        </p:txBody>
      </p:sp>
      <p:sp>
        <p:nvSpPr>
          <p:cNvPr id="1102850"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3. </a:t>
            </a:r>
            <a:r>
              <a:rPr lang="zh-CN" altLang="en-US" sz="2800" dirty="0">
                <a:solidFill>
                  <a:srgbClr val="006600"/>
                </a:solidFill>
                <a:ea typeface="黑体" pitchFamily="2" charset="-122"/>
              </a:rPr>
              <a:t>逻辑运算类</a:t>
            </a:r>
          </a:p>
        </p:txBody>
      </p:sp>
      <p:sp>
        <p:nvSpPr>
          <p:cNvPr id="1102851" name="Rectangle 3"/>
          <p:cNvSpPr>
            <a:spLocks noGrp="1" noChangeArrowheads="1"/>
          </p:cNvSpPr>
          <p:nvPr>
            <p:ph type="body" idx="1"/>
          </p:nvPr>
        </p:nvSpPr>
        <p:spPr>
          <a:xfrm>
            <a:off x="250825" y="620713"/>
            <a:ext cx="8569325" cy="576262"/>
          </a:xfrm>
        </p:spPr>
        <p:txBody>
          <a:bodyPr/>
          <a:lstStyle/>
          <a:p>
            <a:pPr>
              <a:spcBef>
                <a:spcPct val="10000"/>
              </a:spcBef>
            </a:pPr>
            <a:r>
              <a:rPr lang="zh-CN" altLang="en-US"/>
              <a:t>移位和循环运算：</a:t>
            </a:r>
          </a:p>
        </p:txBody>
      </p:sp>
      <p:sp>
        <p:nvSpPr>
          <p:cNvPr id="1102917" name="AutoShape 69"/>
          <p:cNvSpPr>
            <a:spLocks noChangeArrowheads="1"/>
          </p:cNvSpPr>
          <p:nvPr/>
        </p:nvSpPr>
        <p:spPr bwMode="auto">
          <a:xfrm>
            <a:off x="4281488"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18" name="AutoShape 70"/>
          <p:cNvSpPr>
            <a:spLocks noChangeArrowheads="1"/>
          </p:cNvSpPr>
          <p:nvPr/>
        </p:nvSpPr>
        <p:spPr bwMode="auto">
          <a:xfrm>
            <a:off x="3419475"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endParaRPr lang="zh-CN" altLang="en-US"/>
          </a:p>
        </p:txBody>
      </p:sp>
      <p:sp>
        <p:nvSpPr>
          <p:cNvPr id="1102919" name="AutoShape 71"/>
          <p:cNvSpPr>
            <a:spLocks noChangeArrowheads="1"/>
          </p:cNvSpPr>
          <p:nvPr/>
        </p:nvSpPr>
        <p:spPr bwMode="auto">
          <a:xfrm>
            <a:off x="4714875"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0" name="AutoShape 72"/>
          <p:cNvSpPr>
            <a:spLocks noChangeArrowheads="1"/>
          </p:cNvSpPr>
          <p:nvPr/>
        </p:nvSpPr>
        <p:spPr bwMode="auto">
          <a:xfrm>
            <a:off x="5146675"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1" name="AutoShape 73"/>
          <p:cNvSpPr>
            <a:spLocks noChangeArrowheads="1"/>
          </p:cNvSpPr>
          <p:nvPr/>
        </p:nvSpPr>
        <p:spPr bwMode="auto">
          <a:xfrm>
            <a:off x="5580063"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2" name="AutoShape 74"/>
          <p:cNvSpPr>
            <a:spLocks noChangeArrowheads="1"/>
          </p:cNvSpPr>
          <p:nvPr/>
        </p:nvSpPr>
        <p:spPr bwMode="auto">
          <a:xfrm>
            <a:off x="6010275"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3" name="AutoShape 75"/>
          <p:cNvSpPr>
            <a:spLocks noChangeArrowheads="1"/>
          </p:cNvSpPr>
          <p:nvPr/>
        </p:nvSpPr>
        <p:spPr bwMode="auto">
          <a:xfrm>
            <a:off x="6443663"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4" name="AutoShape 76"/>
          <p:cNvSpPr>
            <a:spLocks noChangeArrowheads="1"/>
          </p:cNvSpPr>
          <p:nvPr/>
        </p:nvSpPr>
        <p:spPr bwMode="auto">
          <a:xfrm>
            <a:off x="6875463"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5" name="AutoShape 77"/>
          <p:cNvSpPr>
            <a:spLocks noChangeArrowheads="1"/>
          </p:cNvSpPr>
          <p:nvPr/>
        </p:nvSpPr>
        <p:spPr bwMode="auto">
          <a:xfrm>
            <a:off x="7308850" y="141128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26" name="Text Box 78"/>
          <p:cNvSpPr txBox="1">
            <a:spLocks noChangeArrowheads="1"/>
          </p:cNvSpPr>
          <p:nvPr/>
        </p:nvSpPr>
        <p:spPr bwMode="auto">
          <a:xfrm>
            <a:off x="3275013" y="1843088"/>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2927" name="Line 79"/>
          <p:cNvSpPr>
            <a:spLocks noChangeShapeType="1"/>
          </p:cNvSpPr>
          <p:nvPr/>
        </p:nvSpPr>
        <p:spPr bwMode="auto">
          <a:xfrm flipH="1">
            <a:off x="71643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28" name="Line 80"/>
          <p:cNvSpPr>
            <a:spLocks noChangeShapeType="1"/>
          </p:cNvSpPr>
          <p:nvPr/>
        </p:nvSpPr>
        <p:spPr bwMode="auto">
          <a:xfrm flipH="1">
            <a:off x="67325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29" name="Line 81"/>
          <p:cNvSpPr>
            <a:spLocks noChangeShapeType="1"/>
          </p:cNvSpPr>
          <p:nvPr/>
        </p:nvSpPr>
        <p:spPr bwMode="auto">
          <a:xfrm flipH="1">
            <a:off x="63007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0" name="Line 82"/>
          <p:cNvSpPr>
            <a:spLocks noChangeShapeType="1"/>
          </p:cNvSpPr>
          <p:nvPr/>
        </p:nvSpPr>
        <p:spPr bwMode="auto">
          <a:xfrm flipH="1">
            <a:off x="58689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1" name="Line 83"/>
          <p:cNvSpPr>
            <a:spLocks noChangeShapeType="1"/>
          </p:cNvSpPr>
          <p:nvPr/>
        </p:nvSpPr>
        <p:spPr bwMode="auto">
          <a:xfrm flipH="1">
            <a:off x="54371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2" name="Line 84"/>
          <p:cNvSpPr>
            <a:spLocks noChangeShapeType="1"/>
          </p:cNvSpPr>
          <p:nvPr/>
        </p:nvSpPr>
        <p:spPr bwMode="auto">
          <a:xfrm flipH="1">
            <a:off x="50053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3" name="Line 85"/>
          <p:cNvSpPr>
            <a:spLocks noChangeShapeType="1"/>
          </p:cNvSpPr>
          <p:nvPr/>
        </p:nvSpPr>
        <p:spPr bwMode="auto">
          <a:xfrm flipH="1">
            <a:off x="4573588" y="170021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4" name="Line 86"/>
          <p:cNvSpPr>
            <a:spLocks noChangeShapeType="1"/>
          </p:cNvSpPr>
          <p:nvPr/>
        </p:nvSpPr>
        <p:spPr bwMode="auto">
          <a:xfrm flipH="1">
            <a:off x="3922713" y="1700213"/>
            <a:ext cx="576262"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2935" name="Line 87"/>
          <p:cNvSpPr>
            <a:spLocks noChangeShapeType="1"/>
          </p:cNvSpPr>
          <p:nvPr/>
        </p:nvSpPr>
        <p:spPr bwMode="auto">
          <a:xfrm flipH="1">
            <a:off x="7594600" y="1698625"/>
            <a:ext cx="363538"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36" name="Line 88"/>
          <p:cNvSpPr>
            <a:spLocks noChangeShapeType="1"/>
          </p:cNvSpPr>
          <p:nvPr/>
        </p:nvSpPr>
        <p:spPr bwMode="auto">
          <a:xfrm flipH="1">
            <a:off x="4498975" y="2084388"/>
            <a:ext cx="3459163" cy="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37" name="Line 89"/>
          <p:cNvSpPr>
            <a:spLocks noChangeShapeType="1"/>
          </p:cNvSpPr>
          <p:nvPr/>
        </p:nvSpPr>
        <p:spPr bwMode="auto">
          <a:xfrm>
            <a:off x="4498975" y="1724025"/>
            <a:ext cx="0" cy="360363"/>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38" name="Line 90"/>
          <p:cNvSpPr>
            <a:spLocks noChangeShapeType="1"/>
          </p:cNvSpPr>
          <p:nvPr/>
        </p:nvSpPr>
        <p:spPr bwMode="auto">
          <a:xfrm>
            <a:off x="7958138" y="1698625"/>
            <a:ext cx="0" cy="385763"/>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39" name="AutoShape 91"/>
          <p:cNvSpPr>
            <a:spLocks noChangeArrowheads="1"/>
          </p:cNvSpPr>
          <p:nvPr/>
        </p:nvSpPr>
        <p:spPr bwMode="auto">
          <a:xfrm>
            <a:off x="4283075"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0" name="AutoShape 92"/>
          <p:cNvSpPr>
            <a:spLocks noChangeArrowheads="1"/>
          </p:cNvSpPr>
          <p:nvPr/>
        </p:nvSpPr>
        <p:spPr bwMode="auto">
          <a:xfrm>
            <a:off x="8101013"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endParaRPr lang="zh-CN" altLang="en-US"/>
          </a:p>
        </p:txBody>
      </p:sp>
      <p:sp>
        <p:nvSpPr>
          <p:cNvPr id="1102941" name="AutoShape 93"/>
          <p:cNvSpPr>
            <a:spLocks noChangeArrowheads="1"/>
          </p:cNvSpPr>
          <p:nvPr/>
        </p:nvSpPr>
        <p:spPr bwMode="auto">
          <a:xfrm>
            <a:off x="4716463"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2" name="AutoShape 94"/>
          <p:cNvSpPr>
            <a:spLocks noChangeArrowheads="1"/>
          </p:cNvSpPr>
          <p:nvPr/>
        </p:nvSpPr>
        <p:spPr bwMode="auto">
          <a:xfrm>
            <a:off x="5148263"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3" name="AutoShape 95"/>
          <p:cNvSpPr>
            <a:spLocks noChangeArrowheads="1"/>
          </p:cNvSpPr>
          <p:nvPr/>
        </p:nvSpPr>
        <p:spPr bwMode="auto">
          <a:xfrm>
            <a:off x="5581650"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4" name="AutoShape 96"/>
          <p:cNvSpPr>
            <a:spLocks noChangeArrowheads="1"/>
          </p:cNvSpPr>
          <p:nvPr/>
        </p:nvSpPr>
        <p:spPr bwMode="auto">
          <a:xfrm>
            <a:off x="6011863"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5" name="AutoShape 97"/>
          <p:cNvSpPr>
            <a:spLocks noChangeArrowheads="1"/>
          </p:cNvSpPr>
          <p:nvPr/>
        </p:nvSpPr>
        <p:spPr bwMode="auto">
          <a:xfrm>
            <a:off x="6445250"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6" name="AutoShape 98"/>
          <p:cNvSpPr>
            <a:spLocks noChangeArrowheads="1"/>
          </p:cNvSpPr>
          <p:nvPr/>
        </p:nvSpPr>
        <p:spPr bwMode="auto">
          <a:xfrm>
            <a:off x="6877050"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7" name="AutoShape 99"/>
          <p:cNvSpPr>
            <a:spLocks noChangeArrowheads="1"/>
          </p:cNvSpPr>
          <p:nvPr/>
        </p:nvSpPr>
        <p:spPr bwMode="auto">
          <a:xfrm>
            <a:off x="7310438" y="2611438"/>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48" name="Line 100"/>
          <p:cNvSpPr>
            <a:spLocks noChangeShapeType="1"/>
          </p:cNvSpPr>
          <p:nvPr/>
        </p:nvSpPr>
        <p:spPr bwMode="auto">
          <a:xfrm>
            <a:off x="45005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49" name="Line 101"/>
          <p:cNvSpPr>
            <a:spLocks noChangeShapeType="1"/>
          </p:cNvSpPr>
          <p:nvPr/>
        </p:nvSpPr>
        <p:spPr bwMode="auto">
          <a:xfrm>
            <a:off x="49323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0" name="Line 102"/>
          <p:cNvSpPr>
            <a:spLocks noChangeShapeType="1"/>
          </p:cNvSpPr>
          <p:nvPr/>
        </p:nvSpPr>
        <p:spPr bwMode="auto">
          <a:xfrm>
            <a:off x="53641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1" name="Line 103"/>
          <p:cNvSpPr>
            <a:spLocks noChangeShapeType="1"/>
          </p:cNvSpPr>
          <p:nvPr/>
        </p:nvSpPr>
        <p:spPr bwMode="auto">
          <a:xfrm>
            <a:off x="57959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2" name="Line 104"/>
          <p:cNvSpPr>
            <a:spLocks noChangeShapeType="1"/>
          </p:cNvSpPr>
          <p:nvPr/>
        </p:nvSpPr>
        <p:spPr bwMode="auto">
          <a:xfrm>
            <a:off x="62277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3" name="Line 105"/>
          <p:cNvSpPr>
            <a:spLocks noChangeShapeType="1"/>
          </p:cNvSpPr>
          <p:nvPr/>
        </p:nvSpPr>
        <p:spPr bwMode="auto">
          <a:xfrm>
            <a:off x="66595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4" name="Line 106"/>
          <p:cNvSpPr>
            <a:spLocks noChangeShapeType="1"/>
          </p:cNvSpPr>
          <p:nvPr/>
        </p:nvSpPr>
        <p:spPr bwMode="auto">
          <a:xfrm>
            <a:off x="7091363"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5" name="Line 107"/>
          <p:cNvSpPr>
            <a:spLocks noChangeShapeType="1"/>
          </p:cNvSpPr>
          <p:nvPr/>
        </p:nvSpPr>
        <p:spPr bwMode="auto">
          <a:xfrm>
            <a:off x="7524750" y="2900363"/>
            <a:ext cx="576263"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2956" name="Line 108"/>
          <p:cNvSpPr>
            <a:spLocks noChangeShapeType="1"/>
          </p:cNvSpPr>
          <p:nvPr/>
        </p:nvSpPr>
        <p:spPr bwMode="auto">
          <a:xfrm>
            <a:off x="4067175" y="2900363"/>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57" name="Text Box 109"/>
          <p:cNvSpPr txBox="1">
            <a:spLocks noChangeArrowheads="1"/>
          </p:cNvSpPr>
          <p:nvPr/>
        </p:nvSpPr>
        <p:spPr bwMode="auto">
          <a:xfrm>
            <a:off x="7958138" y="3043238"/>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2958" name="Line 110"/>
          <p:cNvSpPr>
            <a:spLocks noChangeShapeType="1"/>
          </p:cNvSpPr>
          <p:nvPr/>
        </p:nvSpPr>
        <p:spPr bwMode="auto">
          <a:xfrm>
            <a:off x="7523163" y="2900363"/>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59" name="Line 111"/>
          <p:cNvSpPr>
            <a:spLocks noChangeShapeType="1"/>
          </p:cNvSpPr>
          <p:nvPr/>
        </p:nvSpPr>
        <p:spPr bwMode="auto">
          <a:xfrm flipH="1">
            <a:off x="4067175" y="3332163"/>
            <a:ext cx="3455988" cy="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60" name="Line 112"/>
          <p:cNvSpPr>
            <a:spLocks noChangeShapeType="1"/>
          </p:cNvSpPr>
          <p:nvPr/>
        </p:nvSpPr>
        <p:spPr bwMode="auto">
          <a:xfrm flipV="1">
            <a:off x="4067175" y="2900363"/>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61" name="AutoShape 113"/>
          <p:cNvSpPr>
            <a:spLocks noChangeArrowheads="1"/>
          </p:cNvSpPr>
          <p:nvPr/>
        </p:nvSpPr>
        <p:spPr bwMode="auto">
          <a:xfrm>
            <a:off x="4281488"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2" name="AutoShape 114"/>
          <p:cNvSpPr>
            <a:spLocks noChangeArrowheads="1"/>
          </p:cNvSpPr>
          <p:nvPr/>
        </p:nvSpPr>
        <p:spPr bwMode="auto">
          <a:xfrm>
            <a:off x="3419475"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3" name="AutoShape 115"/>
          <p:cNvSpPr>
            <a:spLocks noChangeArrowheads="1"/>
          </p:cNvSpPr>
          <p:nvPr/>
        </p:nvSpPr>
        <p:spPr bwMode="auto">
          <a:xfrm>
            <a:off x="4714875"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4" name="AutoShape 116"/>
          <p:cNvSpPr>
            <a:spLocks noChangeArrowheads="1"/>
          </p:cNvSpPr>
          <p:nvPr/>
        </p:nvSpPr>
        <p:spPr bwMode="auto">
          <a:xfrm>
            <a:off x="5146675"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5" name="AutoShape 117"/>
          <p:cNvSpPr>
            <a:spLocks noChangeArrowheads="1"/>
          </p:cNvSpPr>
          <p:nvPr/>
        </p:nvSpPr>
        <p:spPr bwMode="auto">
          <a:xfrm>
            <a:off x="5580063"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6" name="AutoShape 118"/>
          <p:cNvSpPr>
            <a:spLocks noChangeArrowheads="1"/>
          </p:cNvSpPr>
          <p:nvPr/>
        </p:nvSpPr>
        <p:spPr bwMode="auto">
          <a:xfrm>
            <a:off x="6010275"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7" name="AutoShape 119"/>
          <p:cNvSpPr>
            <a:spLocks noChangeArrowheads="1"/>
          </p:cNvSpPr>
          <p:nvPr/>
        </p:nvSpPr>
        <p:spPr bwMode="auto">
          <a:xfrm>
            <a:off x="6443663"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8" name="AutoShape 120"/>
          <p:cNvSpPr>
            <a:spLocks noChangeArrowheads="1"/>
          </p:cNvSpPr>
          <p:nvPr/>
        </p:nvSpPr>
        <p:spPr bwMode="auto">
          <a:xfrm>
            <a:off x="6875463"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69" name="AutoShape 121"/>
          <p:cNvSpPr>
            <a:spLocks noChangeArrowheads="1"/>
          </p:cNvSpPr>
          <p:nvPr/>
        </p:nvSpPr>
        <p:spPr bwMode="auto">
          <a:xfrm>
            <a:off x="7308850" y="4003675"/>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70" name="Text Box 122"/>
          <p:cNvSpPr txBox="1">
            <a:spLocks noChangeArrowheads="1"/>
          </p:cNvSpPr>
          <p:nvPr/>
        </p:nvSpPr>
        <p:spPr bwMode="auto">
          <a:xfrm>
            <a:off x="3275013" y="3571875"/>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2971" name="Line 123"/>
          <p:cNvSpPr>
            <a:spLocks noChangeShapeType="1"/>
          </p:cNvSpPr>
          <p:nvPr/>
        </p:nvSpPr>
        <p:spPr bwMode="auto">
          <a:xfrm flipH="1">
            <a:off x="71643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2" name="Line 124"/>
          <p:cNvSpPr>
            <a:spLocks noChangeShapeType="1"/>
          </p:cNvSpPr>
          <p:nvPr/>
        </p:nvSpPr>
        <p:spPr bwMode="auto">
          <a:xfrm flipH="1">
            <a:off x="67325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3" name="Line 125"/>
          <p:cNvSpPr>
            <a:spLocks noChangeShapeType="1"/>
          </p:cNvSpPr>
          <p:nvPr/>
        </p:nvSpPr>
        <p:spPr bwMode="auto">
          <a:xfrm flipH="1">
            <a:off x="63007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4" name="Line 126"/>
          <p:cNvSpPr>
            <a:spLocks noChangeShapeType="1"/>
          </p:cNvSpPr>
          <p:nvPr/>
        </p:nvSpPr>
        <p:spPr bwMode="auto">
          <a:xfrm flipH="1">
            <a:off x="58689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5" name="Line 127"/>
          <p:cNvSpPr>
            <a:spLocks noChangeShapeType="1"/>
          </p:cNvSpPr>
          <p:nvPr/>
        </p:nvSpPr>
        <p:spPr bwMode="auto">
          <a:xfrm flipH="1">
            <a:off x="54371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6" name="Line 128"/>
          <p:cNvSpPr>
            <a:spLocks noChangeShapeType="1"/>
          </p:cNvSpPr>
          <p:nvPr/>
        </p:nvSpPr>
        <p:spPr bwMode="auto">
          <a:xfrm flipH="1">
            <a:off x="50053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7" name="Line 129"/>
          <p:cNvSpPr>
            <a:spLocks noChangeShapeType="1"/>
          </p:cNvSpPr>
          <p:nvPr/>
        </p:nvSpPr>
        <p:spPr bwMode="auto">
          <a:xfrm flipH="1">
            <a:off x="4573588" y="4292600"/>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78" name="Line 130"/>
          <p:cNvSpPr>
            <a:spLocks noChangeShapeType="1"/>
          </p:cNvSpPr>
          <p:nvPr/>
        </p:nvSpPr>
        <p:spPr bwMode="auto">
          <a:xfrm flipH="1">
            <a:off x="3922713" y="4292600"/>
            <a:ext cx="576262"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2979" name="Line 131"/>
          <p:cNvSpPr>
            <a:spLocks noChangeShapeType="1"/>
          </p:cNvSpPr>
          <p:nvPr/>
        </p:nvSpPr>
        <p:spPr bwMode="auto">
          <a:xfrm flipH="1">
            <a:off x="7594600" y="4291013"/>
            <a:ext cx="363538"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80" name="Line 132"/>
          <p:cNvSpPr>
            <a:spLocks noChangeShapeType="1"/>
          </p:cNvSpPr>
          <p:nvPr/>
        </p:nvSpPr>
        <p:spPr bwMode="auto">
          <a:xfrm flipH="1">
            <a:off x="3654425" y="4676775"/>
            <a:ext cx="4303713" cy="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81" name="Line 133"/>
          <p:cNvSpPr>
            <a:spLocks noChangeShapeType="1"/>
          </p:cNvSpPr>
          <p:nvPr/>
        </p:nvSpPr>
        <p:spPr bwMode="auto">
          <a:xfrm>
            <a:off x="3649663" y="4316413"/>
            <a:ext cx="0" cy="360362"/>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82" name="Line 134"/>
          <p:cNvSpPr>
            <a:spLocks noChangeShapeType="1"/>
          </p:cNvSpPr>
          <p:nvPr/>
        </p:nvSpPr>
        <p:spPr bwMode="auto">
          <a:xfrm>
            <a:off x="7958138" y="4291013"/>
            <a:ext cx="0" cy="385762"/>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2983" name="AutoShape 135"/>
          <p:cNvSpPr>
            <a:spLocks noChangeArrowheads="1"/>
          </p:cNvSpPr>
          <p:nvPr/>
        </p:nvSpPr>
        <p:spPr bwMode="auto">
          <a:xfrm>
            <a:off x="4281488"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4" name="AutoShape 136"/>
          <p:cNvSpPr>
            <a:spLocks noChangeArrowheads="1"/>
          </p:cNvSpPr>
          <p:nvPr/>
        </p:nvSpPr>
        <p:spPr bwMode="auto">
          <a:xfrm>
            <a:off x="8099425"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5" name="AutoShape 137"/>
          <p:cNvSpPr>
            <a:spLocks noChangeArrowheads="1"/>
          </p:cNvSpPr>
          <p:nvPr/>
        </p:nvSpPr>
        <p:spPr bwMode="auto">
          <a:xfrm>
            <a:off x="4714875"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6" name="AutoShape 138"/>
          <p:cNvSpPr>
            <a:spLocks noChangeArrowheads="1"/>
          </p:cNvSpPr>
          <p:nvPr/>
        </p:nvSpPr>
        <p:spPr bwMode="auto">
          <a:xfrm>
            <a:off x="5146675"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7" name="AutoShape 139"/>
          <p:cNvSpPr>
            <a:spLocks noChangeArrowheads="1"/>
          </p:cNvSpPr>
          <p:nvPr/>
        </p:nvSpPr>
        <p:spPr bwMode="auto">
          <a:xfrm>
            <a:off x="5580063"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8" name="AutoShape 140"/>
          <p:cNvSpPr>
            <a:spLocks noChangeArrowheads="1"/>
          </p:cNvSpPr>
          <p:nvPr/>
        </p:nvSpPr>
        <p:spPr bwMode="auto">
          <a:xfrm>
            <a:off x="6010275"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89" name="AutoShape 141"/>
          <p:cNvSpPr>
            <a:spLocks noChangeArrowheads="1"/>
          </p:cNvSpPr>
          <p:nvPr/>
        </p:nvSpPr>
        <p:spPr bwMode="auto">
          <a:xfrm>
            <a:off x="6443663"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90" name="AutoShape 142"/>
          <p:cNvSpPr>
            <a:spLocks noChangeArrowheads="1"/>
          </p:cNvSpPr>
          <p:nvPr/>
        </p:nvSpPr>
        <p:spPr bwMode="auto">
          <a:xfrm>
            <a:off x="6875463"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91" name="AutoShape 143"/>
          <p:cNvSpPr>
            <a:spLocks noChangeArrowheads="1"/>
          </p:cNvSpPr>
          <p:nvPr/>
        </p:nvSpPr>
        <p:spPr bwMode="auto">
          <a:xfrm>
            <a:off x="7308850" y="5372100"/>
            <a:ext cx="504825" cy="504825"/>
          </a:xfrm>
          <a:prstGeom prst="cube">
            <a:avLst>
              <a:gd name="adj" fmla="val 14468"/>
            </a:avLst>
          </a:prstGeom>
          <a:solidFill>
            <a:srgbClr val="FFFF99"/>
          </a:solidFill>
          <a:ln w="28575">
            <a:solidFill>
              <a:schemeClr val="tx1"/>
            </a:solidFill>
            <a:miter lim="800000"/>
            <a:headEnd/>
            <a:tailEnd type="none" w="med" len="lg"/>
          </a:ln>
          <a:effectLst/>
        </p:spPr>
        <p:txBody>
          <a:bodyPr wrap="none" anchor="ctr"/>
          <a:lstStyle/>
          <a:p>
            <a:r>
              <a:rPr lang="en-US" altLang="zh-CN">
                <a:latin typeface="宋体"/>
              </a:rPr>
              <a:t>·</a:t>
            </a:r>
            <a:endParaRPr lang="en-US" altLang="zh-CN">
              <a:latin typeface="Courier New" pitchFamily="49" charset="0"/>
            </a:endParaRPr>
          </a:p>
        </p:txBody>
      </p:sp>
      <p:sp>
        <p:nvSpPr>
          <p:cNvPr id="1102992" name="Line 144"/>
          <p:cNvSpPr>
            <a:spLocks noChangeShapeType="1"/>
          </p:cNvSpPr>
          <p:nvPr/>
        </p:nvSpPr>
        <p:spPr bwMode="auto">
          <a:xfrm>
            <a:off x="44989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3" name="Line 145"/>
          <p:cNvSpPr>
            <a:spLocks noChangeShapeType="1"/>
          </p:cNvSpPr>
          <p:nvPr/>
        </p:nvSpPr>
        <p:spPr bwMode="auto">
          <a:xfrm>
            <a:off x="49307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4" name="Line 146"/>
          <p:cNvSpPr>
            <a:spLocks noChangeShapeType="1"/>
          </p:cNvSpPr>
          <p:nvPr/>
        </p:nvSpPr>
        <p:spPr bwMode="auto">
          <a:xfrm>
            <a:off x="53625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5" name="Line 147"/>
          <p:cNvSpPr>
            <a:spLocks noChangeShapeType="1"/>
          </p:cNvSpPr>
          <p:nvPr/>
        </p:nvSpPr>
        <p:spPr bwMode="auto">
          <a:xfrm>
            <a:off x="57943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6" name="Line 148"/>
          <p:cNvSpPr>
            <a:spLocks noChangeShapeType="1"/>
          </p:cNvSpPr>
          <p:nvPr/>
        </p:nvSpPr>
        <p:spPr bwMode="auto">
          <a:xfrm>
            <a:off x="62261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7" name="Line 149"/>
          <p:cNvSpPr>
            <a:spLocks noChangeShapeType="1"/>
          </p:cNvSpPr>
          <p:nvPr/>
        </p:nvSpPr>
        <p:spPr bwMode="auto">
          <a:xfrm>
            <a:off x="66579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8" name="Line 150"/>
          <p:cNvSpPr>
            <a:spLocks noChangeShapeType="1"/>
          </p:cNvSpPr>
          <p:nvPr/>
        </p:nvSpPr>
        <p:spPr bwMode="auto">
          <a:xfrm>
            <a:off x="7089775"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2999" name="Line 151"/>
          <p:cNvSpPr>
            <a:spLocks noChangeShapeType="1"/>
          </p:cNvSpPr>
          <p:nvPr/>
        </p:nvSpPr>
        <p:spPr bwMode="auto">
          <a:xfrm>
            <a:off x="7523163" y="5661025"/>
            <a:ext cx="576262" cy="0"/>
          </a:xfrm>
          <a:prstGeom prst="line">
            <a:avLst/>
          </a:prstGeom>
          <a:noFill/>
          <a:ln w="28575">
            <a:solidFill>
              <a:srgbClr val="FF0000"/>
            </a:solidFill>
            <a:round/>
            <a:headEnd/>
            <a:tailEnd type="triangle" w="med" len="lg"/>
          </a:ln>
          <a:effectLst/>
        </p:spPr>
        <p:txBody>
          <a:bodyPr anchor="ctr"/>
          <a:lstStyle/>
          <a:p>
            <a:endParaRPr lang="zh-CN" altLang="en-US"/>
          </a:p>
        </p:txBody>
      </p:sp>
      <p:sp>
        <p:nvSpPr>
          <p:cNvPr id="1103000" name="Line 152"/>
          <p:cNvSpPr>
            <a:spLocks noChangeShapeType="1"/>
          </p:cNvSpPr>
          <p:nvPr/>
        </p:nvSpPr>
        <p:spPr bwMode="auto">
          <a:xfrm>
            <a:off x="4065588" y="5661025"/>
            <a:ext cx="358775" cy="0"/>
          </a:xfrm>
          <a:prstGeom prst="line">
            <a:avLst/>
          </a:prstGeom>
          <a:noFill/>
          <a:ln w="28575">
            <a:solidFill>
              <a:srgbClr val="FF0000"/>
            </a:solidFill>
            <a:round/>
            <a:headEnd/>
            <a:tailEnd type="triangle" w="med" len="med"/>
          </a:ln>
          <a:effectLst/>
        </p:spPr>
        <p:txBody>
          <a:bodyPr anchor="ctr"/>
          <a:lstStyle/>
          <a:p>
            <a:endParaRPr lang="zh-CN" altLang="en-US"/>
          </a:p>
        </p:txBody>
      </p:sp>
      <p:sp>
        <p:nvSpPr>
          <p:cNvPr id="1103001" name="Text Box 153"/>
          <p:cNvSpPr txBox="1">
            <a:spLocks noChangeArrowheads="1"/>
          </p:cNvSpPr>
          <p:nvPr/>
        </p:nvSpPr>
        <p:spPr bwMode="auto">
          <a:xfrm>
            <a:off x="7956550" y="4938713"/>
            <a:ext cx="790575"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CF</a:t>
            </a:r>
          </a:p>
        </p:txBody>
      </p:sp>
      <p:sp>
        <p:nvSpPr>
          <p:cNvPr id="1103002" name="Line 154"/>
          <p:cNvSpPr>
            <a:spLocks noChangeShapeType="1"/>
          </p:cNvSpPr>
          <p:nvPr/>
        </p:nvSpPr>
        <p:spPr bwMode="auto">
          <a:xfrm>
            <a:off x="8315325" y="5661025"/>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3003" name="Line 155"/>
          <p:cNvSpPr>
            <a:spLocks noChangeShapeType="1"/>
          </p:cNvSpPr>
          <p:nvPr/>
        </p:nvSpPr>
        <p:spPr bwMode="auto">
          <a:xfrm flipH="1">
            <a:off x="4065588" y="6092825"/>
            <a:ext cx="4249737" cy="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3004" name="Line 156"/>
          <p:cNvSpPr>
            <a:spLocks noChangeShapeType="1"/>
          </p:cNvSpPr>
          <p:nvPr/>
        </p:nvSpPr>
        <p:spPr bwMode="auto">
          <a:xfrm flipV="1">
            <a:off x="4065588" y="5661025"/>
            <a:ext cx="0" cy="431800"/>
          </a:xfrm>
          <a:prstGeom prst="line">
            <a:avLst/>
          </a:prstGeom>
          <a:noFill/>
          <a:ln w="28575">
            <a:solidFill>
              <a:srgbClr val="FF0000"/>
            </a:solidFill>
            <a:round/>
            <a:headEnd/>
            <a:tailEnd type="none" w="med" len="lg"/>
          </a:ln>
          <a:effectLst/>
        </p:spPr>
        <p:txBody>
          <a:bodyPr anchor="ctr"/>
          <a:lstStyle/>
          <a:p>
            <a:endParaRPr lang="zh-CN" altLang="en-US"/>
          </a:p>
        </p:txBody>
      </p:sp>
      <p:sp>
        <p:nvSpPr>
          <p:cNvPr id="1103005" name="Text Box 157"/>
          <p:cNvSpPr txBox="1">
            <a:spLocks noChangeArrowheads="1"/>
          </p:cNvSpPr>
          <p:nvPr/>
        </p:nvSpPr>
        <p:spPr bwMode="auto">
          <a:xfrm>
            <a:off x="179388" y="1412875"/>
            <a:ext cx="3887787" cy="519113"/>
          </a:xfrm>
          <a:prstGeom prst="rect">
            <a:avLst/>
          </a:prstGeom>
          <a:noFill/>
          <a:ln w="28575" algn="ctr">
            <a:noFill/>
            <a:miter lim="800000"/>
            <a:headEnd/>
            <a:tailEnd type="none" w="med" len="lg"/>
          </a:ln>
          <a:effectLst/>
        </p:spPr>
        <p:txBody>
          <a:bodyPr anchor="ctr">
            <a:spAutoFit/>
          </a:bodyPr>
          <a:lstStyle/>
          <a:p>
            <a:pPr algn="l">
              <a:spcBef>
                <a:spcPct val="50000"/>
              </a:spcBef>
            </a:pPr>
            <a:r>
              <a:rPr lang="zh-CN" altLang="en-US" sz="2800" dirty="0">
                <a:solidFill>
                  <a:srgbClr val="0000FF"/>
                </a:solidFill>
                <a:ea typeface="楷体" panose="02010609060101010101" pitchFamily="49" charset="-122"/>
              </a:rPr>
              <a:t>不带进位循环左移：</a:t>
            </a:r>
            <a:endParaRPr lang="en-US" altLang="zh-CN" sz="2800" dirty="0">
              <a:solidFill>
                <a:srgbClr val="0000FF"/>
              </a:solidFill>
              <a:latin typeface="宋体" charset="-122"/>
              <a:ea typeface="楷体" panose="02010609060101010101" pitchFamily="49" charset="-122"/>
            </a:endParaRPr>
          </a:p>
        </p:txBody>
      </p:sp>
      <p:sp>
        <p:nvSpPr>
          <p:cNvPr id="1103006" name="Text Box 158"/>
          <p:cNvSpPr txBox="1">
            <a:spLocks noChangeArrowheads="1"/>
          </p:cNvSpPr>
          <p:nvPr/>
        </p:nvSpPr>
        <p:spPr bwMode="auto">
          <a:xfrm>
            <a:off x="179388" y="2622550"/>
            <a:ext cx="3814762" cy="519113"/>
          </a:xfrm>
          <a:prstGeom prst="rect">
            <a:avLst/>
          </a:prstGeom>
          <a:noFill/>
          <a:ln w="28575" algn="ctr">
            <a:noFill/>
            <a:miter lim="800000"/>
            <a:headEnd/>
            <a:tailEnd type="none" w="med" len="lg"/>
          </a:ln>
          <a:effectLst/>
        </p:spPr>
        <p:txBody>
          <a:bodyPr anchor="ctr">
            <a:spAutoFit/>
          </a:bodyPr>
          <a:lstStyle/>
          <a:p>
            <a:pPr algn="l">
              <a:spcBef>
                <a:spcPct val="50000"/>
              </a:spcBef>
            </a:pPr>
            <a:r>
              <a:rPr lang="zh-CN" altLang="en-US" sz="2800" dirty="0">
                <a:solidFill>
                  <a:srgbClr val="0000FF"/>
                </a:solidFill>
                <a:ea typeface="楷体" panose="02010609060101010101" pitchFamily="49" charset="-122"/>
              </a:rPr>
              <a:t>不带进位循环右移：</a:t>
            </a:r>
            <a:endParaRPr lang="en-US" altLang="zh-CN" sz="2800" dirty="0">
              <a:solidFill>
                <a:srgbClr val="0000FF"/>
              </a:solidFill>
              <a:latin typeface="宋体" charset="-122"/>
              <a:ea typeface="楷体" panose="02010609060101010101" pitchFamily="49" charset="-122"/>
            </a:endParaRPr>
          </a:p>
        </p:txBody>
      </p:sp>
      <p:sp>
        <p:nvSpPr>
          <p:cNvPr id="1103007" name="Text Box 159"/>
          <p:cNvSpPr txBox="1">
            <a:spLocks noChangeArrowheads="1"/>
          </p:cNvSpPr>
          <p:nvPr/>
        </p:nvSpPr>
        <p:spPr bwMode="auto">
          <a:xfrm>
            <a:off x="179388" y="4005263"/>
            <a:ext cx="3384550" cy="519112"/>
          </a:xfrm>
          <a:prstGeom prst="rect">
            <a:avLst/>
          </a:prstGeom>
          <a:noFill/>
          <a:ln w="28575" algn="ctr">
            <a:noFill/>
            <a:miter lim="800000"/>
            <a:headEnd/>
            <a:tailEnd type="none" w="med" len="lg"/>
          </a:ln>
          <a:effectLst/>
        </p:spPr>
        <p:txBody>
          <a:bodyPr anchor="ctr">
            <a:spAutoFit/>
          </a:bodyPr>
          <a:lstStyle/>
          <a:p>
            <a:pPr algn="l">
              <a:spcBef>
                <a:spcPct val="50000"/>
              </a:spcBef>
            </a:pPr>
            <a:r>
              <a:rPr lang="zh-CN" altLang="en-US" sz="2800" dirty="0">
                <a:solidFill>
                  <a:srgbClr val="0000FF"/>
                </a:solidFill>
                <a:ea typeface="楷体" panose="02010609060101010101" pitchFamily="49" charset="-122"/>
              </a:rPr>
              <a:t>带进位循环左移：</a:t>
            </a:r>
            <a:endParaRPr lang="en-US" altLang="zh-CN" sz="2800" dirty="0">
              <a:solidFill>
                <a:srgbClr val="0000FF"/>
              </a:solidFill>
              <a:latin typeface="宋体" charset="-122"/>
              <a:ea typeface="楷体" panose="02010609060101010101" pitchFamily="49" charset="-122"/>
            </a:endParaRPr>
          </a:p>
        </p:txBody>
      </p:sp>
      <p:sp>
        <p:nvSpPr>
          <p:cNvPr id="1103008" name="Text Box 160"/>
          <p:cNvSpPr txBox="1">
            <a:spLocks noChangeArrowheads="1"/>
          </p:cNvSpPr>
          <p:nvPr/>
        </p:nvSpPr>
        <p:spPr bwMode="auto">
          <a:xfrm>
            <a:off x="179388" y="5430838"/>
            <a:ext cx="3384550" cy="519112"/>
          </a:xfrm>
          <a:prstGeom prst="rect">
            <a:avLst/>
          </a:prstGeom>
          <a:noFill/>
          <a:ln w="28575" algn="ctr">
            <a:noFill/>
            <a:miter lim="800000"/>
            <a:headEnd/>
            <a:tailEnd type="none" w="med" len="lg"/>
          </a:ln>
          <a:effectLst/>
        </p:spPr>
        <p:txBody>
          <a:bodyPr anchor="ctr">
            <a:spAutoFit/>
          </a:bodyPr>
          <a:lstStyle/>
          <a:p>
            <a:pPr algn="l">
              <a:spcBef>
                <a:spcPct val="50000"/>
              </a:spcBef>
            </a:pPr>
            <a:r>
              <a:rPr lang="zh-CN" altLang="en-US" sz="2800" dirty="0">
                <a:solidFill>
                  <a:srgbClr val="0000FF"/>
                </a:solidFill>
                <a:ea typeface="楷体" panose="02010609060101010101" pitchFamily="49" charset="-122"/>
              </a:rPr>
              <a:t>带进位循环右移：</a:t>
            </a:r>
            <a:endParaRPr lang="en-US" altLang="zh-CN" sz="2800" dirty="0">
              <a:solidFill>
                <a:srgbClr val="0000FF"/>
              </a:solidFill>
              <a:latin typeface="宋体" charset="-122"/>
              <a:ea typeface="楷体" panose="02010609060101010101" pitchFamily="49" charset="-122"/>
            </a:endParaRPr>
          </a:p>
        </p:txBody>
      </p:sp>
      <p:sp>
        <p:nvSpPr>
          <p:cNvPr id="98" name="动作按钮: 上一张 97">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838147D-758F-4CCA-81D3-121C8E3AAE97}" type="slidenum">
              <a:rPr lang="zh-CN" altLang="en-US"/>
              <a:pPr/>
              <a:t>39</a:t>
            </a:fld>
            <a:endParaRPr lang="en-US" altLang="zh-CN"/>
          </a:p>
        </p:txBody>
      </p:sp>
      <p:sp>
        <p:nvSpPr>
          <p:cNvPr id="1012738"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4. </a:t>
            </a:r>
            <a:r>
              <a:rPr lang="zh-CN" altLang="en-US" sz="2800" dirty="0">
                <a:solidFill>
                  <a:srgbClr val="006600"/>
                </a:solidFill>
                <a:ea typeface="黑体" pitchFamily="2" charset="-122"/>
              </a:rPr>
              <a:t>数据转换类</a:t>
            </a:r>
          </a:p>
        </p:txBody>
      </p:sp>
      <p:sp>
        <p:nvSpPr>
          <p:cNvPr id="1012739" name="Rectangle 3"/>
          <p:cNvSpPr>
            <a:spLocks noGrp="1" noChangeArrowheads="1"/>
          </p:cNvSpPr>
          <p:nvPr>
            <p:ph type="body" idx="1"/>
          </p:nvPr>
        </p:nvSpPr>
        <p:spPr>
          <a:xfrm>
            <a:off x="395288" y="1125538"/>
            <a:ext cx="8569325" cy="5543550"/>
          </a:xfrm>
        </p:spPr>
        <p:txBody>
          <a:bodyPr/>
          <a:lstStyle/>
          <a:p>
            <a:pPr>
              <a:spcBef>
                <a:spcPct val="10000"/>
              </a:spcBef>
            </a:pPr>
            <a:r>
              <a:rPr lang="zh-CN" altLang="en-US"/>
              <a:t>完成对数据格式进行转换操作</a:t>
            </a:r>
          </a:p>
          <a:p>
            <a:pPr>
              <a:spcBef>
                <a:spcPct val="10000"/>
              </a:spcBef>
            </a:pPr>
            <a:r>
              <a:rPr lang="zh-CN" altLang="en-US"/>
              <a:t>如：</a:t>
            </a:r>
            <a:r>
              <a:rPr lang="en-US" altLang="zh-CN"/>
              <a:t>Intel</a:t>
            </a:r>
            <a:r>
              <a:rPr lang="zh-CN" altLang="en-US"/>
              <a:t>处理器的十进制数据调整指令</a:t>
            </a:r>
            <a:br>
              <a:rPr lang="zh-CN" altLang="en-US"/>
            </a:br>
            <a:r>
              <a:rPr lang="en-US" altLang="zh-CN"/>
              <a:t>AAA</a:t>
            </a:r>
            <a:r>
              <a:rPr lang="zh-CN" altLang="en-US"/>
              <a:t>、</a:t>
            </a:r>
            <a:r>
              <a:rPr lang="en-US" altLang="zh-CN"/>
              <a:t>AAS</a:t>
            </a:r>
            <a:r>
              <a:rPr lang="zh-CN" altLang="en-US"/>
              <a:t>、</a:t>
            </a:r>
            <a:r>
              <a:rPr lang="en-US" altLang="zh-CN"/>
              <a:t>AAD</a:t>
            </a:r>
            <a:r>
              <a:rPr lang="zh-CN" altLang="en-US"/>
              <a:t>、</a:t>
            </a:r>
            <a:r>
              <a:rPr lang="en-US" altLang="zh-CN"/>
              <a:t>AAM</a:t>
            </a:r>
            <a:r>
              <a:rPr lang="zh-CN" altLang="en-US"/>
              <a:t>、</a:t>
            </a:r>
            <a:r>
              <a:rPr lang="en-US" altLang="zh-CN"/>
              <a:t>DAA</a:t>
            </a:r>
            <a:r>
              <a:rPr lang="zh-CN" altLang="en-US"/>
              <a:t>、</a:t>
            </a:r>
            <a:r>
              <a:rPr lang="en-US" altLang="zh-CN"/>
              <a:t>DAS</a:t>
            </a:r>
            <a:endParaRPr lang="zh-CN" altLang="en-US"/>
          </a:p>
        </p:txBody>
      </p:sp>
      <p:sp>
        <p:nvSpPr>
          <p:cNvPr id="6" name="动作按钮: 上一张 5">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E7793AD-B4D8-4C97-8187-F777E82B1895}" type="slidenum">
              <a:rPr lang="zh-CN" altLang="en-US"/>
              <a:pPr/>
              <a:t>4</a:t>
            </a:fld>
            <a:endParaRPr lang="en-US" altLang="zh-CN"/>
          </a:p>
        </p:txBody>
      </p:sp>
      <p:sp>
        <p:nvSpPr>
          <p:cNvPr id="968707" name="Rectangle 3"/>
          <p:cNvSpPr>
            <a:spLocks noGrp="1" noChangeArrowheads="1"/>
          </p:cNvSpPr>
          <p:nvPr>
            <p:ph type="body" idx="1"/>
          </p:nvPr>
        </p:nvSpPr>
        <p:spPr>
          <a:xfrm>
            <a:off x="251520" y="1196753"/>
            <a:ext cx="4042345" cy="5400452"/>
          </a:xfrm>
        </p:spPr>
        <p:txBody>
          <a:bodyPr/>
          <a:lstStyle/>
          <a:p>
            <a:pPr>
              <a:spcBef>
                <a:spcPts val="300"/>
              </a:spcBef>
            </a:pPr>
            <a:r>
              <a:rPr lang="zh-CN" altLang="en-US" dirty="0"/>
              <a:t>指令系统结构层定义</a:t>
            </a:r>
            <a:endParaRPr lang="en-US" altLang="zh-CN" dirty="0"/>
          </a:p>
          <a:p>
            <a:pPr lvl="1">
              <a:spcBef>
                <a:spcPts val="300"/>
              </a:spcBef>
            </a:pPr>
            <a:r>
              <a:rPr lang="zh-CN" altLang="en-US" dirty="0">
                <a:solidFill>
                  <a:srgbClr val="9900CC"/>
                </a:solidFill>
              </a:rPr>
              <a:t>存储</a:t>
            </a:r>
            <a:r>
              <a:rPr lang="zh-CN" altLang="en-US" dirty="0"/>
              <a:t>模式</a:t>
            </a:r>
            <a:endParaRPr lang="en-US" altLang="zh-CN" dirty="0"/>
          </a:p>
          <a:p>
            <a:pPr lvl="1">
              <a:spcBef>
                <a:spcPts val="300"/>
              </a:spcBef>
            </a:pPr>
            <a:r>
              <a:rPr lang="zh-CN" altLang="en-US" dirty="0">
                <a:solidFill>
                  <a:srgbClr val="9900CC"/>
                </a:solidFill>
              </a:rPr>
              <a:t>寄存器</a:t>
            </a:r>
            <a:r>
              <a:rPr lang="zh-CN" altLang="en-US" dirty="0"/>
              <a:t>组织</a:t>
            </a:r>
            <a:endParaRPr lang="en-US" altLang="zh-CN" dirty="0"/>
          </a:p>
          <a:p>
            <a:pPr lvl="1">
              <a:spcBef>
                <a:spcPts val="300"/>
              </a:spcBef>
            </a:pPr>
            <a:r>
              <a:rPr lang="zh-CN" altLang="en-US" dirty="0">
                <a:solidFill>
                  <a:srgbClr val="9900CC"/>
                </a:solidFill>
              </a:rPr>
              <a:t>数据</a:t>
            </a:r>
            <a:r>
              <a:rPr lang="zh-CN" altLang="en-US" dirty="0"/>
              <a:t>类型</a:t>
            </a:r>
            <a:endParaRPr lang="en-US" altLang="zh-CN" dirty="0"/>
          </a:p>
          <a:p>
            <a:pPr lvl="1">
              <a:spcBef>
                <a:spcPts val="300"/>
              </a:spcBef>
            </a:pPr>
            <a:r>
              <a:rPr lang="en-US" altLang="zh-CN" dirty="0">
                <a:solidFill>
                  <a:srgbClr val="9900CC"/>
                </a:solidFill>
              </a:rPr>
              <a:t>I/O</a:t>
            </a:r>
            <a:r>
              <a:rPr lang="zh-CN" altLang="en-US" dirty="0"/>
              <a:t>模式</a:t>
            </a:r>
            <a:endParaRPr lang="en-US" altLang="zh-CN" dirty="0"/>
          </a:p>
          <a:p>
            <a:pPr lvl="1">
              <a:spcBef>
                <a:spcPts val="300"/>
              </a:spcBef>
            </a:pPr>
            <a:r>
              <a:rPr lang="zh-CN" altLang="en-US" dirty="0">
                <a:solidFill>
                  <a:srgbClr val="9900CC"/>
                </a:solidFill>
              </a:rPr>
              <a:t>指令</a:t>
            </a:r>
            <a:r>
              <a:rPr lang="zh-CN" altLang="en-US" dirty="0"/>
              <a:t>类型</a:t>
            </a:r>
            <a:endParaRPr lang="en-US" altLang="zh-CN" dirty="0"/>
          </a:p>
          <a:p>
            <a:pPr>
              <a:spcBef>
                <a:spcPts val="300"/>
              </a:spcBef>
            </a:pPr>
            <a:r>
              <a:rPr lang="zh-CN" altLang="en-US" dirty="0"/>
              <a:t>指令设计</a:t>
            </a:r>
            <a:endParaRPr lang="en-US" altLang="zh-CN" dirty="0"/>
          </a:p>
          <a:p>
            <a:pPr lvl="1">
              <a:spcBef>
                <a:spcPts val="300"/>
              </a:spcBef>
            </a:pPr>
            <a:r>
              <a:rPr lang="zh-CN" altLang="en-US" dirty="0"/>
              <a:t>指令</a:t>
            </a:r>
            <a:r>
              <a:rPr lang="zh-CN" altLang="en-US" dirty="0">
                <a:solidFill>
                  <a:srgbClr val="FF0000"/>
                </a:solidFill>
              </a:rPr>
              <a:t>格式</a:t>
            </a:r>
            <a:endParaRPr lang="en-US" altLang="zh-CN" dirty="0">
              <a:solidFill>
                <a:srgbClr val="FF0000"/>
              </a:solidFill>
            </a:endParaRPr>
          </a:p>
          <a:p>
            <a:pPr lvl="1">
              <a:spcBef>
                <a:spcPts val="300"/>
              </a:spcBef>
            </a:pPr>
            <a:r>
              <a:rPr lang="zh-CN" altLang="en-US" dirty="0">
                <a:solidFill>
                  <a:srgbClr val="FF0000"/>
                </a:solidFill>
              </a:rPr>
              <a:t>地址码</a:t>
            </a:r>
            <a:r>
              <a:rPr lang="zh-CN" altLang="en-US" dirty="0"/>
              <a:t>设计</a:t>
            </a:r>
            <a:endParaRPr lang="en-US" altLang="zh-CN" dirty="0"/>
          </a:p>
          <a:p>
            <a:pPr lvl="1">
              <a:spcBef>
                <a:spcPts val="300"/>
              </a:spcBef>
            </a:pPr>
            <a:r>
              <a:rPr lang="zh-CN" altLang="en-US" dirty="0">
                <a:solidFill>
                  <a:srgbClr val="FF0000"/>
                </a:solidFill>
              </a:rPr>
              <a:t>操作码</a:t>
            </a:r>
            <a:r>
              <a:rPr lang="zh-CN" altLang="en-US" dirty="0"/>
              <a:t>设计</a:t>
            </a:r>
            <a:endParaRPr lang="en-US" altLang="zh-CN" dirty="0"/>
          </a:p>
          <a:p>
            <a:pPr lvl="1">
              <a:spcBef>
                <a:spcPts val="300"/>
              </a:spcBef>
            </a:pPr>
            <a:r>
              <a:rPr lang="zh-CN" altLang="en-US" dirty="0"/>
              <a:t>指令</a:t>
            </a:r>
            <a:r>
              <a:rPr lang="zh-CN" altLang="en-US" dirty="0">
                <a:solidFill>
                  <a:srgbClr val="FF0000"/>
                </a:solidFill>
              </a:rPr>
              <a:t>长度</a:t>
            </a:r>
            <a:r>
              <a:rPr lang="zh-CN" altLang="en-US" dirty="0"/>
              <a:t>设计</a:t>
            </a:r>
            <a:endParaRPr lang="en-US" altLang="zh-CN" dirty="0"/>
          </a:p>
        </p:txBody>
      </p:sp>
      <p:sp>
        <p:nvSpPr>
          <p:cNvPr id="968708" name="Rectangle 4"/>
          <p:cNvSpPr>
            <a:spLocks noChangeArrowheads="1"/>
          </p:cNvSpPr>
          <p:nvPr/>
        </p:nvSpPr>
        <p:spPr bwMode="auto">
          <a:xfrm>
            <a:off x="251520" y="548680"/>
            <a:ext cx="8362950" cy="576262"/>
          </a:xfrm>
          <a:prstGeom prst="rect">
            <a:avLst/>
          </a:prstGeom>
          <a:noFill/>
          <a:ln w="9525">
            <a:noFill/>
            <a:miter lim="800000"/>
            <a:headEnd/>
            <a:tailEnd/>
          </a:ln>
          <a:effectLst/>
        </p:spPr>
        <p:txBody>
          <a:bodyPr/>
          <a:lstStyle/>
          <a:p>
            <a:pPr marL="342900" indent="-342900" algn="l">
              <a:spcBef>
                <a:spcPct val="20000"/>
              </a:spcBef>
              <a:buClr>
                <a:schemeClr val="bg2"/>
              </a:buClr>
              <a:buSzPct val="75000"/>
              <a:buFont typeface="Wingdings" pitchFamily="2" charset="2"/>
              <a:buNone/>
            </a:pPr>
            <a:r>
              <a:rPr lang="zh-CN" altLang="en-US" sz="2800">
                <a:latin typeface="Arial" charset="0"/>
                <a:ea typeface="黑体" pitchFamily="2" charset="-122"/>
              </a:rPr>
              <a:t>本章内容：</a:t>
            </a:r>
          </a:p>
        </p:txBody>
      </p:sp>
      <p:sp>
        <p:nvSpPr>
          <p:cNvPr id="6" name="Rectangle 3"/>
          <p:cNvSpPr txBox="1">
            <a:spLocks noChangeArrowheads="1"/>
          </p:cNvSpPr>
          <p:nvPr/>
        </p:nvSpPr>
        <p:spPr bwMode="auto">
          <a:xfrm>
            <a:off x="4130054" y="1196752"/>
            <a:ext cx="4906437" cy="54004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lang="zh-CN" altLang="en-US" sz="2800" kern="0" dirty="0">
                <a:solidFill>
                  <a:srgbClr val="CC0066"/>
                </a:solidFill>
                <a:latin typeface="+mn-lt"/>
                <a:ea typeface="楷体" panose="02010609060101010101" pitchFamily="49" charset="-122"/>
              </a:rPr>
              <a:t>寻址方式</a:t>
            </a:r>
            <a:endParaRPr kumimoji="0" lang="en-US" altLang="zh-CN" sz="2800" b="1" i="0" u="none" strike="noStrike" kern="0" cap="none" spc="0" normalizeH="0" baseline="0" noProof="0" dirty="0">
              <a:ln>
                <a:noFill/>
              </a:ln>
              <a:solidFill>
                <a:srgbClr val="CC0066"/>
              </a:solidFill>
              <a:effectLst/>
              <a:uLnTx/>
              <a:uFillTx/>
              <a:latin typeface="+mn-lt"/>
              <a:ea typeface="楷体" panose="02010609060101010101" pitchFamily="49" charset="-122"/>
              <a:cs typeface="+mn-cs"/>
            </a:endParaRPr>
          </a:p>
          <a:p>
            <a:pPr marL="800100" lvl="1" indent="-342900" algn="l">
              <a:spcBef>
                <a:spcPts val="300"/>
              </a:spcBef>
              <a:buClr>
                <a:srgbClr val="008000"/>
              </a:buClr>
              <a:buSzPct val="75000"/>
              <a:buFont typeface="Wingdings" pitchFamily="2" charset="2"/>
              <a:buChar char="l"/>
              <a:defRPr/>
            </a:pPr>
            <a:r>
              <a:rPr lang="zh-CN" altLang="en-US" sz="2800" kern="0" dirty="0">
                <a:solidFill>
                  <a:srgbClr val="0000FF"/>
                </a:solidFill>
                <a:latin typeface="+mn-lt"/>
                <a:ea typeface="楷体" panose="02010609060101010101" pitchFamily="49" charset="-122"/>
              </a:rPr>
              <a:t>基本</a:t>
            </a:r>
            <a:r>
              <a:rPr lang="zh-CN" altLang="en-US" sz="2800" kern="0" dirty="0">
                <a:solidFill>
                  <a:srgbClr val="CC0066"/>
                </a:solidFill>
                <a:latin typeface="+mn-lt"/>
                <a:ea typeface="楷体" panose="02010609060101010101" pitchFamily="49" charset="-122"/>
              </a:rPr>
              <a:t>寻址方式</a:t>
            </a:r>
            <a:endParaRPr lang="en-US" altLang="zh-CN" sz="2800" kern="0" dirty="0">
              <a:solidFill>
                <a:srgbClr val="CC0066"/>
              </a:solidFill>
              <a:latin typeface="+mn-lt"/>
              <a:ea typeface="楷体" panose="02010609060101010101" pitchFamily="49" charset="-122"/>
            </a:endParaRPr>
          </a:p>
          <a:p>
            <a:pPr marL="800100" lvl="1" indent="-342900" algn="l">
              <a:spcBef>
                <a:spcPts val="300"/>
              </a:spcBef>
              <a:buClr>
                <a:srgbClr val="008000"/>
              </a:buClr>
              <a:buSzPct val="75000"/>
              <a:buFont typeface="Wingdings" pitchFamily="2" charset="2"/>
              <a:buChar char="l"/>
              <a:defRPr/>
            </a:pPr>
            <a:r>
              <a:rPr lang="en-US" altLang="zh-CN" sz="2800" kern="0" dirty="0">
                <a:solidFill>
                  <a:srgbClr val="0000FF"/>
                </a:solidFill>
                <a:latin typeface="+mn-lt"/>
                <a:ea typeface="楷体" panose="02010609060101010101" pitchFamily="49" charset="-122"/>
              </a:rPr>
              <a:t>RISC-V</a:t>
            </a:r>
            <a:r>
              <a:rPr lang="en-US" altLang="zh-CN" sz="2800" kern="0" dirty="0">
                <a:solidFill>
                  <a:srgbClr val="CC00FF"/>
                </a:solidFill>
                <a:latin typeface="+mn-lt"/>
                <a:ea typeface="楷体" panose="02010609060101010101" pitchFamily="49" charset="-122"/>
              </a:rPr>
              <a:t> </a:t>
            </a:r>
            <a:r>
              <a:rPr lang="zh-CN" altLang="en-US" sz="2800" kern="0" dirty="0">
                <a:latin typeface="+mn-lt"/>
                <a:ea typeface="楷体" panose="02010609060101010101" pitchFamily="49" charset="-122"/>
              </a:rPr>
              <a:t>和 </a:t>
            </a:r>
            <a:r>
              <a:rPr lang="en-US" altLang="zh-CN" sz="2800" kern="0" dirty="0">
                <a:solidFill>
                  <a:srgbClr val="0000FF"/>
                </a:solidFill>
                <a:latin typeface="+mn-lt"/>
                <a:ea typeface="楷体" panose="02010609060101010101" pitchFamily="49" charset="-122"/>
              </a:rPr>
              <a:t>x86</a:t>
            </a:r>
            <a:r>
              <a:rPr lang="en-US" altLang="zh-CN" sz="2800" kern="0" dirty="0">
                <a:solidFill>
                  <a:srgbClr val="CC00FF"/>
                </a:solidFill>
                <a:latin typeface="+mn-lt"/>
                <a:ea typeface="楷体" panose="02010609060101010101" pitchFamily="49" charset="-122"/>
              </a:rPr>
              <a:t> </a:t>
            </a:r>
            <a:r>
              <a:rPr lang="zh-CN" altLang="en-US" sz="2800" kern="0" dirty="0">
                <a:latin typeface="+mn-lt"/>
                <a:ea typeface="楷体" panose="02010609060101010101" pitchFamily="49" charset="-122"/>
              </a:rPr>
              <a:t>寻址方式</a:t>
            </a:r>
            <a:endParaRPr lang="en-US" altLang="zh-CN" sz="2800" kern="0" dirty="0">
              <a:latin typeface="+mn-lt"/>
              <a:ea typeface="楷体" panose="02010609060101010101" pitchFamily="49" charset="-122"/>
            </a:endParaRPr>
          </a:p>
          <a:p>
            <a:pPr marL="342900" marR="0" lvl="0" indent="-34290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lang="zh-CN" altLang="en-US" sz="2800" kern="0" dirty="0">
                <a:latin typeface="+mn-lt"/>
                <a:ea typeface="楷体" panose="02010609060101010101" pitchFamily="49" charset="-122"/>
              </a:rPr>
              <a:t>指令系统结构的发展</a:t>
            </a:r>
            <a:endParaRPr kumimoji="0" lang="en-US" altLang="zh-CN" sz="2800" b="1" i="0" u="none" strike="noStrike" kern="0" cap="none" spc="0" normalizeH="0" baseline="0" noProof="0" dirty="0">
              <a:ln>
                <a:noFill/>
              </a:ln>
              <a:effectLst/>
              <a:uLnTx/>
              <a:uFillTx/>
              <a:latin typeface="+mn-lt"/>
              <a:ea typeface="楷体" panose="02010609060101010101" pitchFamily="49" charset="-122"/>
              <a:cs typeface="+mn-cs"/>
            </a:endParaRPr>
          </a:p>
          <a:p>
            <a:pPr marL="800100" lvl="1" indent="-342900" algn="l">
              <a:spcBef>
                <a:spcPts val="300"/>
              </a:spcBef>
              <a:buClr>
                <a:srgbClr val="008000"/>
              </a:buClr>
              <a:buSzPct val="75000"/>
              <a:buFont typeface="Wingdings" pitchFamily="2" charset="2"/>
              <a:buChar char="l"/>
              <a:defRPr/>
            </a:pPr>
            <a:r>
              <a:rPr lang="en-US" altLang="zh-CN" sz="2800" kern="0" dirty="0">
                <a:latin typeface="+mn-lt"/>
                <a:ea typeface="楷体" panose="02010609060101010101" pitchFamily="49" charset="-122"/>
              </a:rPr>
              <a:t>CISC</a:t>
            </a:r>
          </a:p>
          <a:p>
            <a:pPr marL="800100" lvl="1" indent="-342900" algn="l">
              <a:spcBef>
                <a:spcPts val="300"/>
              </a:spcBef>
              <a:buClr>
                <a:srgbClr val="008000"/>
              </a:buClr>
              <a:buSzPct val="75000"/>
              <a:buFont typeface="Wingdings" pitchFamily="2" charset="2"/>
              <a:buChar char="l"/>
              <a:defRPr/>
            </a:pPr>
            <a:r>
              <a:rPr lang="en-US" altLang="zh-CN" sz="2800" kern="0" dirty="0">
                <a:latin typeface="+mn-lt"/>
                <a:ea typeface="楷体" panose="02010609060101010101" pitchFamily="49" charset="-122"/>
              </a:rPr>
              <a:t>RISC</a:t>
            </a:r>
          </a:p>
          <a:p>
            <a:pPr marL="342900" marR="0" lvl="0" indent="-34290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指令系统实例</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800100" lvl="1" indent="-342900" algn="l">
              <a:spcBef>
                <a:spcPts val="300"/>
              </a:spcBef>
              <a:buClr>
                <a:srgbClr val="008000"/>
              </a:buClr>
              <a:buSzPct val="75000"/>
              <a:buFont typeface="Wingdings" pitchFamily="2" charset="2"/>
              <a:buChar char="l"/>
            </a:pPr>
            <a:r>
              <a:rPr lang="en-US" altLang="zh-CN" sz="2800" kern="0" dirty="0">
                <a:solidFill>
                  <a:srgbClr val="0000FF"/>
                </a:solidFill>
                <a:latin typeface="+mn-lt"/>
                <a:ea typeface="楷体" panose="02010609060101010101" pitchFamily="49" charset="-122"/>
              </a:rPr>
              <a:t>RISC-V </a:t>
            </a:r>
            <a:r>
              <a:rPr lang="zh-CN" altLang="en-US" sz="2800" kern="0" dirty="0">
                <a:latin typeface="+mn-lt"/>
                <a:ea typeface="楷体" panose="02010609060101010101" pitchFamily="49" charset="-122"/>
              </a:rPr>
              <a:t>指令系统</a:t>
            </a:r>
            <a:endParaRPr lang="en-US" altLang="zh-CN" sz="2800" kern="0" dirty="0">
              <a:latin typeface="+mn-lt"/>
              <a:ea typeface="楷体" panose="02010609060101010101" pitchFamily="49" charset="-122"/>
            </a:endParaRPr>
          </a:p>
          <a:p>
            <a:pPr marL="800100" lvl="1" indent="-342900" algn="l">
              <a:spcBef>
                <a:spcPts val="300"/>
              </a:spcBef>
              <a:buClr>
                <a:srgbClr val="008000"/>
              </a:buClr>
              <a:buSzPct val="75000"/>
              <a:buFont typeface="Wingdings" pitchFamily="2" charset="2"/>
              <a:buChar char="l"/>
            </a:pPr>
            <a:r>
              <a:rPr lang="en-US" altLang="zh-CN" sz="2800" kern="0" dirty="0">
                <a:solidFill>
                  <a:srgbClr val="0000FF"/>
                </a:solidFill>
                <a:latin typeface="+mn-lt"/>
                <a:ea typeface="楷体" panose="02010609060101010101" pitchFamily="49" charset="-122"/>
              </a:rPr>
              <a:t>x86</a:t>
            </a:r>
            <a:r>
              <a:rPr lang="en-US" altLang="zh-CN" sz="2800" kern="0" dirty="0">
                <a:latin typeface="+mn-lt"/>
                <a:ea typeface="楷体" panose="02010609060101010101" pitchFamily="49" charset="-122"/>
              </a:rPr>
              <a:t> </a:t>
            </a:r>
            <a:r>
              <a:rPr lang="zh-CN" altLang="en-US" sz="2800" kern="0" dirty="0">
                <a:latin typeface="+mn-lt"/>
                <a:ea typeface="楷体" panose="02010609060101010101" pitchFamily="49" charset="-122"/>
              </a:rPr>
              <a:t>指令系统</a:t>
            </a:r>
            <a:endParaRPr lang="en-US" altLang="zh-CN" sz="2800" kern="0" dirty="0">
              <a:latin typeface="+mn-lt"/>
              <a:ea typeface="楷体" panose="02010609060101010101" pitchFamily="49" charset="-122"/>
            </a:endParaRPr>
          </a:p>
        </p:txBody>
      </p:sp>
      <p:cxnSp>
        <p:nvCxnSpPr>
          <p:cNvPr id="8" name="直接连接符 7"/>
          <p:cNvCxnSpPr>
            <a:cxnSpLocks/>
          </p:cNvCxnSpPr>
          <p:nvPr/>
        </p:nvCxnSpPr>
        <p:spPr bwMode="auto">
          <a:xfrm>
            <a:off x="4067944" y="1124744"/>
            <a:ext cx="0" cy="5184576"/>
          </a:xfrm>
          <a:prstGeom prst="line">
            <a:avLst/>
          </a:prstGeom>
          <a:solidFill>
            <a:schemeClr val="accent1"/>
          </a:solidFill>
          <a:ln w="76200" cap="flat" cmpd="tri" algn="ctr">
            <a:solidFill>
              <a:srgbClr val="FF6600"/>
            </a:solidFill>
            <a:prstDash val="solid"/>
            <a:round/>
            <a:headEnd type="none" w="med" len="med"/>
            <a:tailEnd type="none" w="med" len="med"/>
          </a:ln>
          <a:effectLst/>
        </p:spPr>
      </p:cxnSp>
      <p:cxnSp>
        <p:nvCxnSpPr>
          <p:cNvPr id="10" name="直接连接符 9"/>
          <p:cNvCxnSpPr>
            <a:cxnSpLocks/>
          </p:cNvCxnSpPr>
          <p:nvPr/>
        </p:nvCxnSpPr>
        <p:spPr bwMode="auto">
          <a:xfrm flipH="1">
            <a:off x="333425" y="1124744"/>
            <a:ext cx="8487047" cy="0"/>
          </a:xfrm>
          <a:prstGeom prst="line">
            <a:avLst/>
          </a:prstGeom>
          <a:solidFill>
            <a:schemeClr val="accent1"/>
          </a:solidFill>
          <a:ln w="76200" cap="flat" cmpd="tri" algn="ctr">
            <a:solidFill>
              <a:srgbClr val="FF6600"/>
            </a:solidFill>
            <a:prstDash val="solid"/>
            <a:round/>
            <a:headEnd type="none" w="med" len="med"/>
            <a:tailEnd type="none" w="med" len="med"/>
          </a:ln>
          <a:effectLst/>
        </p:spPr>
      </p:cxn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A847F90-9CD5-404C-BE4F-263E506B6EE7}" type="slidenum">
              <a:rPr lang="zh-CN" altLang="en-US"/>
              <a:pPr/>
              <a:t>40</a:t>
            </a:fld>
            <a:endParaRPr lang="en-US" altLang="zh-CN"/>
          </a:p>
        </p:txBody>
      </p:sp>
      <p:sp>
        <p:nvSpPr>
          <p:cNvPr id="1013762"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5. </a:t>
            </a:r>
            <a:r>
              <a:rPr lang="zh-CN" altLang="en-US" sz="2800" dirty="0">
                <a:solidFill>
                  <a:srgbClr val="006600"/>
                </a:solidFill>
                <a:ea typeface="黑体" pitchFamily="2" charset="-122"/>
              </a:rPr>
              <a:t>输入输出类</a:t>
            </a:r>
          </a:p>
        </p:txBody>
      </p:sp>
      <p:sp>
        <p:nvSpPr>
          <p:cNvPr id="1013763" name="Rectangle 3"/>
          <p:cNvSpPr>
            <a:spLocks noGrp="1" noChangeArrowheads="1"/>
          </p:cNvSpPr>
          <p:nvPr>
            <p:ph type="body" idx="1"/>
          </p:nvPr>
        </p:nvSpPr>
        <p:spPr>
          <a:xfrm>
            <a:off x="395288" y="549275"/>
            <a:ext cx="8569325" cy="6165850"/>
          </a:xfrm>
        </p:spPr>
        <p:txBody>
          <a:bodyPr/>
          <a:lstStyle/>
          <a:p>
            <a:pPr>
              <a:spcBef>
                <a:spcPts val="300"/>
              </a:spcBef>
            </a:pPr>
            <a:r>
              <a:rPr lang="zh-CN" altLang="en-US"/>
              <a:t>完成主机与外围设备之间的信息交换</a:t>
            </a:r>
          </a:p>
          <a:p>
            <a:pPr lvl="1">
              <a:spcBef>
                <a:spcPts val="300"/>
              </a:spcBef>
            </a:pPr>
            <a:r>
              <a:rPr lang="zh-CN" altLang="en-US"/>
              <a:t>输入</a:t>
            </a:r>
            <a:r>
              <a:rPr lang="en-US" altLang="zh-CN"/>
              <a:t>/</a:t>
            </a:r>
            <a:r>
              <a:rPr lang="zh-CN" altLang="en-US"/>
              <a:t>输出数据</a:t>
            </a:r>
          </a:p>
          <a:p>
            <a:pPr lvl="1">
              <a:spcBef>
                <a:spcPts val="300"/>
              </a:spcBef>
            </a:pPr>
            <a:r>
              <a:rPr lang="zh-CN" altLang="en-US"/>
              <a:t>主机向外设发控制命令</a:t>
            </a:r>
          </a:p>
          <a:p>
            <a:pPr lvl="1">
              <a:spcBef>
                <a:spcPts val="300"/>
              </a:spcBef>
            </a:pPr>
            <a:r>
              <a:rPr lang="zh-CN" altLang="en-US"/>
              <a:t>主机了解外设的工作状态</a:t>
            </a:r>
          </a:p>
          <a:p>
            <a:pPr>
              <a:spcBef>
                <a:spcPts val="300"/>
              </a:spcBef>
            </a:pPr>
            <a:r>
              <a:rPr lang="zh-CN" altLang="en-US"/>
              <a:t>输入输出的方式</a:t>
            </a:r>
          </a:p>
          <a:p>
            <a:pPr lvl="1">
              <a:spcBef>
                <a:spcPts val="300"/>
              </a:spcBef>
            </a:pPr>
            <a:r>
              <a:rPr lang="zh-CN" altLang="en-US"/>
              <a:t>存储映射的编程控制</a:t>
            </a:r>
            <a:r>
              <a:rPr lang="en-US" altLang="zh-CN"/>
              <a:t>I/O</a:t>
            </a:r>
            <a:r>
              <a:rPr lang="zh-CN" altLang="en-US"/>
              <a:t>方式：</a:t>
            </a:r>
            <a:r>
              <a:rPr lang="zh-CN" altLang="en-US">
                <a:solidFill>
                  <a:srgbClr val="FF0000"/>
                </a:solidFill>
              </a:rPr>
              <a:t>统一编址</a:t>
            </a:r>
          </a:p>
          <a:p>
            <a:pPr lvl="2">
              <a:spcBef>
                <a:spcPts val="300"/>
              </a:spcBef>
            </a:pPr>
            <a:r>
              <a:rPr lang="en-US" altLang="zh-CN"/>
              <a:t>MOV </a:t>
            </a:r>
            <a:r>
              <a:rPr lang="zh-CN" altLang="en-US"/>
              <a:t>指令</a:t>
            </a:r>
          </a:p>
          <a:p>
            <a:pPr lvl="1">
              <a:spcBef>
                <a:spcPts val="300"/>
              </a:spcBef>
            </a:pPr>
            <a:r>
              <a:rPr lang="zh-CN" altLang="en-US"/>
              <a:t>分立的编程控制的</a:t>
            </a:r>
            <a:r>
              <a:rPr lang="en-US" altLang="zh-CN"/>
              <a:t>I/O</a:t>
            </a:r>
            <a:r>
              <a:rPr lang="zh-CN" altLang="en-US"/>
              <a:t>方式：</a:t>
            </a:r>
            <a:r>
              <a:rPr lang="zh-CN" altLang="en-US">
                <a:solidFill>
                  <a:srgbClr val="FF0000"/>
                </a:solidFill>
              </a:rPr>
              <a:t>独立编址</a:t>
            </a:r>
          </a:p>
          <a:p>
            <a:pPr lvl="2">
              <a:spcBef>
                <a:spcPts val="300"/>
              </a:spcBef>
            </a:pPr>
            <a:r>
              <a:rPr lang="en-US" altLang="zh-CN"/>
              <a:t>IN </a:t>
            </a:r>
            <a:r>
              <a:rPr lang="zh-CN" altLang="en-US"/>
              <a:t>指令</a:t>
            </a:r>
          </a:p>
          <a:p>
            <a:pPr lvl="2">
              <a:spcBef>
                <a:spcPts val="300"/>
              </a:spcBef>
            </a:pPr>
            <a:r>
              <a:rPr lang="en-US" altLang="zh-CN"/>
              <a:t>OUT </a:t>
            </a:r>
            <a:r>
              <a:rPr lang="zh-CN" altLang="en-US"/>
              <a:t>指令</a:t>
            </a:r>
          </a:p>
          <a:p>
            <a:pPr lvl="1">
              <a:spcBef>
                <a:spcPts val="300"/>
              </a:spcBef>
            </a:pPr>
            <a:r>
              <a:rPr lang="en-US" altLang="zh-CN"/>
              <a:t>DMA</a:t>
            </a:r>
            <a:r>
              <a:rPr lang="zh-CN" altLang="en-US"/>
              <a:t>方式</a:t>
            </a:r>
          </a:p>
          <a:p>
            <a:pPr lvl="1">
              <a:spcBef>
                <a:spcPts val="300"/>
              </a:spcBef>
            </a:pPr>
            <a:r>
              <a:rPr lang="en-US" altLang="zh-CN"/>
              <a:t>I/O</a:t>
            </a:r>
            <a:r>
              <a:rPr lang="zh-CN" altLang="en-US"/>
              <a:t>处理机方式</a:t>
            </a:r>
          </a:p>
          <a:p>
            <a:pPr lvl="1">
              <a:spcBef>
                <a:spcPts val="300"/>
              </a:spcBef>
            </a:pPr>
            <a:r>
              <a:rPr lang="zh-CN" altLang="en-US"/>
              <a:t>通道处理机方式 </a:t>
            </a:r>
          </a:p>
        </p:txBody>
      </p:sp>
      <p:sp>
        <p:nvSpPr>
          <p:cNvPr id="6" name="动作按钮: 上一张 5">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2F62061-9B38-41C8-8311-5908F26A5DAD}" type="slidenum">
              <a:rPr lang="zh-CN" altLang="en-US"/>
              <a:pPr/>
              <a:t>41</a:t>
            </a:fld>
            <a:endParaRPr lang="en-US" altLang="zh-CN"/>
          </a:p>
        </p:txBody>
      </p:sp>
      <p:sp>
        <p:nvSpPr>
          <p:cNvPr id="1014786"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6. </a:t>
            </a:r>
            <a:r>
              <a:rPr lang="zh-CN" altLang="en-US" sz="2800" dirty="0">
                <a:solidFill>
                  <a:srgbClr val="006600"/>
                </a:solidFill>
                <a:ea typeface="黑体" pitchFamily="2" charset="-122"/>
              </a:rPr>
              <a:t>系统控制类</a:t>
            </a:r>
          </a:p>
        </p:txBody>
      </p:sp>
      <p:sp>
        <p:nvSpPr>
          <p:cNvPr id="1014787" name="Rectangle 3"/>
          <p:cNvSpPr>
            <a:spLocks noGrp="1" noChangeArrowheads="1"/>
          </p:cNvSpPr>
          <p:nvPr>
            <p:ph type="body" idx="1"/>
          </p:nvPr>
        </p:nvSpPr>
        <p:spPr>
          <a:xfrm>
            <a:off x="250825" y="692150"/>
            <a:ext cx="8893175" cy="6022975"/>
          </a:xfrm>
        </p:spPr>
        <p:txBody>
          <a:bodyPr/>
          <a:lstStyle/>
          <a:p>
            <a:pPr>
              <a:spcBef>
                <a:spcPct val="10000"/>
              </a:spcBef>
            </a:pPr>
            <a:r>
              <a:rPr lang="zh-CN" altLang="en-US"/>
              <a:t>通常是</a:t>
            </a:r>
            <a:r>
              <a:rPr lang="zh-CN" altLang="en-US">
                <a:solidFill>
                  <a:srgbClr val="FF0000"/>
                </a:solidFill>
              </a:rPr>
              <a:t>特权指令</a:t>
            </a:r>
          </a:p>
          <a:p>
            <a:pPr>
              <a:spcBef>
                <a:spcPct val="10000"/>
              </a:spcBef>
            </a:pPr>
            <a:r>
              <a:rPr lang="zh-CN" altLang="en-US"/>
              <a:t>由</a:t>
            </a:r>
            <a:r>
              <a:rPr lang="zh-CN" altLang="en-US">
                <a:solidFill>
                  <a:srgbClr val="0000FF"/>
                </a:solidFill>
              </a:rPr>
              <a:t>操作系统</a:t>
            </a:r>
            <a:r>
              <a:rPr lang="zh-CN" altLang="en-US"/>
              <a:t>或</a:t>
            </a:r>
            <a:r>
              <a:rPr lang="zh-CN" altLang="en-US">
                <a:solidFill>
                  <a:srgbClr val="0000FF"/>
                </a:solidFill>
              </a:rPr>
              <a:t>系统软件</a:t>
            </a:r>
            <a:r>
              <a:rPr lang="zh-CN" altLang="en-US"/>
              <a:t>使用</a:t>
            </a:r>
          </a:p>
          <a:p>
            <a:pPr>
              <a:spcBef>
                <a:spcPct val="10000"/>
              </a:spcBef>
            </a:pPr>
            <a:r>
              <a:rPr lang="zh-CN" altLang="en-US"/>
              <a:t>在</a:t>
            </a:r>
            <a:r>
              <a:rPr lang="zh-CN" altLang="en-US">
                <a:solidFill>
                  <a:srgbClr val="0000FF"/>
                </a:solidFill>
              </a:rPr>
              <a:t>多用户</a:t>
            </a:r>
            <a:r>
              <a:rPr lang="zh-CN" altLang="en-US"/>
              <a:t>、</a:t>
            </a:r>
            <a:r>
              <a:rPr lang="zh-CN" altLang="en-US">
                <a:solidFill>
                  <a:srgbClr val="0000FF"/>
                </a:solidFill>
              </a:rPr>
              <a:t>多任务</a:t>
            </a:r>
            <a:r>
              <a:rPr lang="zh-CN" altLang="en-US"/>
              <a:t>计算机系统中，必须设置特权指令</a:t>
            </a:r>
          </a:p>
          <a:p>
            <a:pPr>
              <a:spcBef>
                <a:spcPct val="10000"/>
              </a:spcBef>
            </a:pPr>
            <a:r>
              <a:rPr lang="zh-CN" altLang="en-US"/>
              <a:t>主要用于</a:t>
            </a:r>
            <a:r>
              <a:rPr lang="zh-CN" altLang="en-US">
                <a:solidFill>
                  <a:srgbClr val="0000FF"/>
                </a:solidFill>
              </a:rPr>
              <a:t>系统资源</a:t>
            </a:r>
            <a:r>
              <a:rPr lang="zh-CN" altLang="en-US"/>
              <a:t>的</a:t>
            </a:r>
            <a:r>
              <a:rPr lang="zh-CN" altLang="en-US">
                <a:solidFill>
                  <a:srgbClr val="0000FF"/>
                </a:solidFill>
              </a:rPr>
              <a:t>分配</a:t>
            </a:r>
            <a:r>
              <a:rPr lang="zh-CN" altLang="en-US"/>
              <a:t>和</a:t>
            </a:r>
            <a:r>
              <a:rPr lang="zh-CN" altLang="en-US">
                <a:solidFill>
                  <a:srgbClr val="0000FF"/>
                </a:solidFill>
              </a:rPr>
              <a:t>管理</a:t>
            </a:r>
          </a:p>
          <a:p>
            <a:pPr lvl="1">
              <a:spcBef>
                <a:spcPct val="10000"/>
              </a:spcBef>
            </a:pPr>
            <a:r>
              <a:rPr lang="zh-CN" altLang="en-US"/>
              <a:t>检测用户的</a:t>
            </a:r>
            <a:r>
              <a:rPr lang="zh-CN" altLang="en-US">
                <a:solidFill>
                  <a:srgbClr val="006600"/>
                </a:solidFill>
              </a:rPr>
              <a:t>访问权限</a:t>
            </a:r>
          </a:p>
          <a:p>
            <a:pPr lvl="1">
              <a:spcBef>
                <a:spcPct val="10000"/>
              </a:spcBef>
            </a:pPr>
            <a:r>
              <a:rPr lang="zh-CN" altLang="en-US"/>
              <a:t>修改虚拟存储器中的</a:t>
            </a:r>
            <a:r>
              <a:rPr lang="zh-CN" altLang="en-US">
                <a:solidFill>
                  <a:srgbClr val="006600"/>
                </a:solidFill>
              </a:rPr>
              <a:t>段表</a:t>
            </a:r>
            <a:r>
              <a:rPr lang="zh-CN" altLang="en-US"/>
              <a:t>、</a:t>
            </a:r>
            <a:r>
              <a:rPr lang="zh-CN" altLang="en-US">
                <a:solidFill>
                  <a:srgbClr val="006600"/>
                </a:solidFill>
              </a:rPr>
              <a:t>页表</a:t>
            </a:r>
          </a:p>
          <a:p>
            <a:pPr lvl="1">
              <a:spcBef>
                <a:spcPct val="10000"/>
              </a:spcBef>
            </a:pPr>
            <a:r>
              <a:rPr lang="zh-CN" altLang="en-US"/>
              <a:t>改变系统</a:t>
            </a:r>
            <a:r>
              <a:rPr lang="zh-CN" altLang="en-US">
                <a:solidFill>
                  <a:srgbClr val="006600"/>
                </a:solidFill>
              </a:rPr>
              <a:t>工作模式</a:t>
            </a:r>
          </a:p>
          <a:p>
            <a:pPr lvl="1">
              <a:spcBef>
                <a:spcPct val="10000"/>
              </a:spcBef>
            </a:pPr>
            <a:r>
              <a:rPr lang="zh-CN" altLang="en-US">
                <a:solidFill>
                  <a:srgbClr val="006600"/>
                </a:solidFill>
              </a:rPr>
              <a:t>任务</a:t>
            </a:r>
            <a:r>
              <a:rPr lang="zh-CN" altLang="en-US"/>
              <a:t>的创建与切换</a:t>
            </a:r>
          </a:p>
          <a:p>
            <a:pPr lvl="1">
              <a:spcBef>
                <a:spcPct val="10000"/>
              </a:spcBef>
            </a:pPr>
            <a:r>
              <a:rPr lang="en-US" altLang="zh-CN">
                <a:latin typeface="宋体"/>
                <a:ea typeface="宋体" charset="-122"/>
              </a:rPr>
              <a:t>……</a:t>
            </a:r>
            <a:endParaRPr lang="en-US" altLang="zh-CN">
              <a:ea typeface="宋体" charset="-122"/>
            </a:endParaRPr>
          </a:p>
          <a:p>
            <a:pPr>
              <a:spcBef>
                <a:spcPct val="10000"/>
              </a:spcBef>
            </a:pPr>
            <a:r>
              <a:rPr lang="zh-CN" altLang="en-US"/>
              <a:t>在某些多用户计算机系统中，为了统一管理各外围设备，</a:t>
            </a:r>
            <a:r>
              <a:rPr lang="zh-CN" altLang="en-US">
                <a:solidFill>
                  <a:srgbClr val="FF0000"/>
                </a:solidFill>
              </a:rPr>
              <a:t>输入</a:t>
            </a:r>
            <a:r>
              <a:rPr lang="en-US" altLang="zh-CN">
                <a:solidFill>
                  <a:srgbClr val="FF0000"/>
                </a:solidFill>
              </a:rPr>
              <a:t>/</a:t>
            </a:r>
            <a:r>
              <a:rPr lang="zh-CN" altLang="en-US">
                <a:solidFill>
                  <a:srgbClr val="FF0000"/>
                </a:solidFill>
              </a:rPr>
              <a:t>输出指令</a:t>
            </a:r>
            <a:r>
              <a:rPr lang="zh-CN" altLang="en-US"/>
              <a:t>也被列为特权指令</a:t>
            </a:r>
          </a:p>
        </p:txBody>
      </p:sp>
      <p:sp>
        <p:nvSpPr>
          <p:cNvPr id="6" name="动作按钮: 上一张 5">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190C9BC-4A66-4D02-9EC6-AD83A0C19607}" type="slidenum">
              <a:rPr lang="zh-CN" altLang="en-US"/>
              <a:pPr/>
              <a:t>42</a:t>
            </a:fld>
            <a:endParaRPr lang="en-US" altLang="zh-CN"/>
          </a:p>
        </p:txBody>
      </p:sp>
      <p:sp>
        <p:nvSpPr>
          <p:cNvPr id="1015810"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15811" name="Rectangle 3"/>
          <p:cNvSpPr>
            <a:spLocks noGrp="1" noChangeArrowheads="1"/>
          </p:cNvSpPr>
          <p:nvPr>
            <p:ph type="body" idx="1"/>
          </p:nvPr>
        </p:nvSpPr>
        <p:spPr>
          <a:xfrm>
            <a:off x="684213" y="1125538"/>
            <a:ext cx="8208962" cy="5589587"/>
          </a:xfrm>
        </p:spPr>
        <p:txBody>
          <a:bodyPr/>
          <a:lstStyle/>
          <a:p>
            <a:pPr>
              <a:spcBef>
                <a:spcPct val="10000"/>
              </a:spcBef>
            </a:pPr>
            <a:r>
              <a:rPr lang="zh-CN" altLang="en-US"/>
              <a:t>转移指令</a:t>
            </a:r>
          </a:p>
          <a:p>
            <a:pPr>
              <a:spcBef>
                <a:spcPct val="10000"/>
              </a:spcBef>
            </a:pPr>
            <a:r>
              <a:rPr lang="zh-CN" altLang="en-US"/>
              <a:t>循环控制指令</a:t>
            </a:r>
          </a:p>
          <a:p>
            <a:pPr>
              <a:spcBef>
                <a:spcPct val="10000"/>
              </a:spcBef>
            </a:pPr>
            <a:r>
              <a:rPr lang="zh-CN" altLang="en-US"/>
              <a:t>过程调用和返回指令</a:t>
            </a:r>
          </a:p>
          <a:p>
            <a:pPr>
              <a:spcBef>
                <a:spcPct val="10000"/>
              </a:spcBef>
            </a:pPr>
            <a:r>
              <a:rPr lang="zh-CN" altLang="en-US"/>
              <a:t>程序自中断指令</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21A91A6-07BA-42A1-AD11-AF92E25C18A5}" type="slidenum">
              <a:rPr lang="zh-CN" altLang="en-US"/>
              <a:pPr/>
              <a:t>43</a:t>
            </a:fld>
            <a:endParaRPr lang="en-US" altLang="zh-CN"/>
          </a:p>
        </p:txBody>
      </p:sp>
      <p:sp>
        <p:nvSpPr>
          <p:cNvPr id="1016834"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16835" name="Rectangle 3"/>
          <p:cNvSpPr>
            <a:spLocks noGrp="1" noChangeArrowheads="1"/>
          </p:cNvSpPr>
          <p:nvPr>
            <p:ph type="body" idx="1"/>
          </p:nvPr>
        </p:nvSpPr>
        <p:spPr>
          <a:xfrm>
            <a:off x="684213" y="1125538"/>
            <a:ext cx="8208962" cy="5589587"/>
          </a:xfrm>
        </p:spPr>
        <p:txBody>
          <a:bodyPr/>
          <a:lstStyle/>
          <a:p>
            <a:pPr>
              <a:spcBef>
                <a:spcPct val="10000"/>
              </a:spcBef>
            </a:pPr>
            <a:r>
              <a:rPr lang="zh-CN" altLang="en-US">
                <a:solidFill>
                  <a:srgbClr val="FF0000"/>
                </a:solidFill>
              </a:rPr>
              <a:t>无条件</a:t>
            </a:r>
            <a:r>
              <a:rPr lang="zh-CN" altLang="en-US"/>
              <a:t>转移指令：</a:t>
            </a:r>
            <a:br>
              <a:rPr lang="zh-CN" altLang="en-US"/>
            </a:br>
            <a:r>
              <a:rPr lang="en-US" altLang="zh-CN"/>
              <a:t>【</a:t>
            </a:r>
            <a:r>
              <a:rPr lang="zh-CN" altLang="en-US"/>
              <a:t>例</a:t>
            </a:r>
            <a:r>
              <a:rPr lang="en-US" altLang="zh-CN"/>
              <a:t>】Intel</a:t>
            </a:r>
            <a:r>
              <a:rPr lang="zh-CN" altLang="en-US"/>
              <a:t>处理器的</a:t>
            </a:r>
            <a:r>
              <a:rPr lang="en-US" altLang="zh-CN"/>
              <a:t>JMP</a:t>
            </a:r>
            <a:r>
              <a:rPr lang="zh-CN" altLang="en-US"/>
              <a:t>指令</a:t>
            </a:r>
            <a:endParaRPr lang="en-US" altLang="zh-CN"/>
          </a:p>
          <a:p>
            <a:pPr>
              <a:spcBef>
                <a:spcPct val="10000"/>
              </a:spcBef>
            </a:pPr>
            <a:r>
              <a:rPr lang="zh-CN" altLang="en-US">
                <a:solidFill>
                  <a:srgbClr val="FF0000"/>
                </a:solidFill>
              </a:rPr>
              <a:t>条件</a:t>
            </a:r>
            <a:r>
              <a:rPr lang="zh-CN" altLang="en-US"/>
              <a:t>转移指令：对设定</a:t>
            </a:r>
            <a:r>
              <a:rPr lang="zh-CN" altLang="en-US">
                <a:solidFill>
                  <a:srgbClr val="CC0066"/>
                </a:solidFill>
              </a:rPr>
              <a:t>条件</a:t>
            </a:r>
            <a:r>
              <a:rPr lang="zh-CN" altLang="en-US"/>
              <a:t>进行测试，仅当</a:t>
            </a:r>
            <a:r>
              <a:rPr lang="zh-CN" altLang="en-US">
                <a:solidFill>
                  <a:srgbClr val="CC0066"/>
                </a:solidFill>
              </a:rPr>
              <a:t>条件</a:t>
            </a:r>
            <a:r>
              <a:rPr lang="zh-CN" altLang="en-US"/>
              <a:t>满足时，进行转移，否则程序继续顺序执行。</a:t>
            </a:r>
            <a:br>
              <a:rPr lang="zh-CN" altLang="en-US"/>
            </a:br>
            <a:r>
              <a:rPr lang="zh-CN" altLang="en-US"/>
              <a:t>转移</a:t>
            </a:r>
            <a:r>
              <a:rPr lang="zh-CN" altLang="en-US">
                <a:solidFill>
                  <a:srgbClr val="CC0066"/>
                </a:solidFill>
              </a:rPr>
              <a:t>条件：</a:t>
            </a:r>
          </a:p>
          <a:p>
            <a:pPr lvl="1">
              <a:spcBef>
                <a:spcPct val="10000"/>
              </a:spcBef>
            </a:pPr>
            <a:r>
              <a:rPr lang="zh-CN" altLang="en-US">
                <a:solidFill>
                  <a:srgbClr val="0000FF"/>
                </a:solidFill>
              </a:rPr>
              <a:t>进位标志</a:t>
            </a:r>
          </a:p>
          <a:p>
            <a:pPr lvl="1">
              <a:spcBef>
                <a:spcPct val="10000"/>
              </a:spcBef>
            </a:pPr>
            <a:r>
              <a:rPr lang="zh-CN" altLang="en-US">
                <a:solidFill>
                  <a:srgbClr val="0000FF"/>
                </a:solidFill>
              </a:rPr>
              <a:t>结果为零标志</a:t>
            </a:r>
          </a:p>
          <a:p>
            <a:pPr lvl="1">
              <a:spcBef>
                <a:spcPct val="10000"/>
              </a:spcBef>
            </a:pPr>
            <a:r>
              <a:rPr lang="zh-CN" altLang="en-US">
                <a:solidFill>
                  <a:srgbClr val="0000FF"/>
                </a:solidFill>
              </a:rPr>
              <a:t>正负标志</a:t>
            </a:r>
          </a:p>
          <a:p>
            <a:pPr lvl="1">
              <a:spcBef>
                <a:spcPct val="10000"/>
              </a:spcBef>
            </a:pPr>
            <a:r>
              <a:rPr lang="zh-CN" altLang="en-US">
                <a:solidFill>
                  <a:srgbClr val="0000FF"/>
                </a:solidFill>
              </a:rPr>
              <a:t>溢出标志</a:t>
            </a:r>
          </a:p>
          <a:p>
            <a:pPr lvl="1">
              <a:spcBef>
                <a:spcPct val="10000"/>
              </a:spcBef>
            </a:pPr>
            <a:r>
              <a:rPr lang="zh-CN" altLang="en-US">
                <a:solidFill>
                  <a:srgbClr val="0000FF"/>
                </a:solidFill>
              </a:rPr>
              <a:t>奇偶标志</a:t>
            </a:r>
          </a:p>
          <a:p>
            <a:pPr lvl="1">
              <a:spcBef>
                <a:spcPct val="10000"/>
              </a:spcBef>
            </a:pPr>
            <a:r>
              <a:rPr lang="en-US" altLang="zh-CN">
                <a:solidFill>
                  <a:srgbClr val="0000FF"/>
                </a:solidFill>
                <a:latin typeface="宋体"/>
                <a:ea typeface="宋体" charset="-122"/>
              </a:rPr>
              <a:t>……</a:t>
            </a:r>
            <a:endParaRPr lang="en-US" altLang="zh-CN">
              <a:solidFill>
                <a:srgbClr val="0000FF"/>
              </a:solidFill>
              <a:ea typeface="宋体" charset="-122"/>
            </a:endParaRPr>
          </a:p>
        </p:txBody>
      </p:sp>
      <p:sp>
        <p:nvSpPr>
          <p:cNvPr id="1016836" name="Text Box 4"/>
          <p:cNvSpPr txBox="1">
            <a:spLocks noChangeArrowheads="1"/>
          </p:cNvSpPr>
          <p:nvPr/>
        </p:nvSpPr>
        <p:spPr bwMode="auto">
          <a:xfrm>
            <a:off x="684213" y="549275"/>
            <a:ext cx="8208962" cy="5191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66"/>
                </a:solidFill>
                <a:latin typeface="Arial" charset="0"/>
                <a:ea typeface="黑体" pitchFamily="2" charset="-122"/>
              </a:rPr>
              <a:t>1</a:t>
            </a:r>
            <a:r>
              <a:rPr lang="zh-CN" altLang="en-US" sz="2800">
                <a:solidFill>
                  <a:srgbClr val="FF0066"/>
                </a:solidFill>
                <a:latin typeface="Arial" charset="0"/>
                <a:ea typeface="黑体" pitchFamily="2" charset="-122"/>
              </a:rPr>
              <a:t>）转移指令</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72F8C1BC-41DF-4B09-8E2C-C6967DB4A496}" type="slidenum">
              <a:rPr lang="zh-CN" altLang="en-US"/>
              <a:pPr/>
              <a:t>44</a:t>
            </a:fld>
            <a:endParaRPr lang="en-US" altLang="zh-CN"/>
          </a:p>
        </p:txBody>
      </p:sp>
      <p:sp>
        <p:nvSpPr>
          <p:cNvPr id="1017858"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17859" name="Rectangle 3"/>
          <p:cNvSpPr>
            <a:spLocks noGrp="1" noChangeArrowheads="1"/>
          </p:cNvSpPr>
          <p:nvPr>
            <p:ph type="body" idx="1"/>
          </p:nvPr>
        </p:nvSpPr>
        <p:spPr>
          <a:xfrm>
            <a:off x="684213" y="1125538"/>
            <a:ext cx="8208962" cy="5589587"/>
          </a:xfrm>
        </p:spPr>
        <p:txBody>
          <a:bodyPr/>
          <a:lstStyle/>
          <a:p>
            <a:pPr>
              <a:spcBef>
                <a:spcPct val="10000"/>
              </a:spcBef>
            </a:pPr>
            <a:r>
              <a:rPr lang="zh-CN" altLang="en-US"/>
              <a:t>可以通过</a:t>
            </a:r>
            <a:r>
              <a:rPr lang="zh-CN" altLang="en-US">
                <a:solidFill>
                  <a:srgbClr val="CC0066"/>
                </a:solidFill>
              </a:rPr>
              <a:t>条件转移指令</a:t>
            </a:r>
            <a:r>
              <a:rPr lang="zh-CN" altLang="en-US"/>
              <a:t>实现循环程序设计</a:t>
            </a:r>
          </a:p>
          <a:p>
            <a:pPr>
              <a:spcBef>
                <a:spcPct val="10000"/>
              </a:spcBef>
            </a:pPr>
            <a:r>
              <a:rPr lang="zh-CN" altLang="en-US"/>
              <a:t>有些计算机为了提高指令系统的效率，专门设置了</a:t>
            </a:r>
            <a:r>
              <a:rPr lang="zh-CN" altLang="en-US">
                <a:solidFill>
                  <a:srgbClr val="FF0000"/>
                </a:solidFill>
              </a:rPr>
              <a:t>循环控制指令</a:t>
            </a:r>
            <a:br>
              <a:rPr lang="zh-CN" altLang="en-US"/>
            </a:br>
            <a:r>
              <a:rPr lang="en-US" altLang="zh-CN"/>
              <a:t>【</a:t>
            </a:r>
            <a:r>
              <a:rPr lang="zh-CN" altLang="en-US"/>
              <a:t>例</a:t>
            </a:r>
            <a:r>
              <a:rPr lang="en-US" altLang="zh-CN"/>
              <a:t>】x86</a:t>
            </a:r>
            <a:r>
              <a:rPr lang="zh-CN" altLang="en-US"/>
              <a:t>中的</a:t>
            </a:r>
            <a:r>
              <a:rPr lang="en-US" altLang="zh-CN"/>
              <a:t>LOOP</a:t>
            </a:r>
            <a:r>
              <a:rPr lang="zh-CN" altLang="en-US"/>
              <a:t>指令</a:t>
            </a:r>
          </a:p>
          <a:p>
            <a:pPr>
              <a:spcBef>
                <a:spcPct val="10000"/>
              </a:spcBef>
            </a:pPr>
            <a:r>
              <a:rPr lang="zh-CN" altLang="en-US">
                <a:solidFill>
                  <a:srgbClr val="FF0000"/>
                </a:solidFill>
              </a:rPr>
              <a:t>循环控制指令</a:t>
            </a:r>
            <a:r>
              <a:rPr lang="zh-CN" altLang="en-US"/>
              <a:t>是具有</a:t>
            </a:r>
            <a:r>
              <a:rPr lang="zh-CN" altLang="en-US">
                <a:solidFill>
                  <a:srgbClr val="0000FF"/>
                </a:solidFill>
              </a:rPr>
              <a:t>复合功能</a:t>
            </a:r>
            <a:r>
              <a:rPr lang="zh-CN" altLang="en-US"/>
              <a:t>的指令</a:t>
            </a:r>
          </a:p>
          <a:p>
            <a:pPr>
              <a:spcBef>
                <a:spcPct val="10000"/>
              </a:spcBef>
              <a:buFont typeface="Wingdings" pitchFamily="2" charset="2"/>
              <a:buNone/>
            </a:pPr>
            <a:endParaRPr lang="en-US" altLang="zh-CN"/>
          </a:p>
          <a:p>
            <a:pPr>
              <a:spcBef>
                <a:spcPct val="10000"/>
              </a:spcBef>
              <a:buFont typeface="Wingdings" pitchFamily="2" charset="2"/>
              <a:buNone/>
            </a:pPr>
            <a:r>
              <a:rPr lang="zh-CN" altLang="en-US">
                <a:latin typeface="Courier New" pitchFamily="49" charset="0"/>
              </a:rPr>
              <a:t>格式：</a:t>
            </a:r>
            <a:br>
              <a:rPr lang="zh-CN" altLang="en-US">
                <a:latin typeface="Courier New" pitchFamily="49" charset="0"/>
              </a:rPr>
            </a:br>
            <a:r>
              <a:rPr lang="en-US" altLang="zh-CN">
                <a:latin typeface="Courier New" pitchFamily="49" charset="0"/>
              </a:rPr>
              <a:t>LOOP </a:t>
            </a:r>
            <a:r>
              <a:rPr lang="zh-CN" altLang="en-US">
                <a:latin typeface="Courier New" pitchFamily="49" charset="0"/>
              </a:rPr>
              <a:t>目的地址</a:t>
            </a:r>
            <a:endParaRPr lang="en-US" altLang="zh-CN">
              <a:latin typeface="Courier New" pitchFamily="49" charset="0"/>
            </a:endParaRPr>
          </a:p>
        </p:txBody>
      </p:sp>
      <p:sp>
        <p:nvSpPr>
          <p:cNvPr id="1017860" name="Text Box 4"/>
          <p:cNvSpPr txBox="1">
            <a:spLocks noChangeArrowheads="1"/>
          </p:cNvSpPr>
          <p:nvPr/>
        </p:nvSpPr>
        <p:spPr bwMode="auto">
          <a:xfrm>
            <a:off x="684213" y="549275"/>
            <a:ext cx="8208962" cy="5191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66"/>
                </a:solidFill>
                <a:latin typeface="Arial" charset="0"/>
                <a:ea typeface="黑体" pitchFamily="2" charset="-122"/>
              </a:rPr>
              <a:t>2</a:t>
            </a:r>
            <a:r>
              <a:rPr lang="zh-CN" altLang="en-US" sz="2800">
                <a:solidFill>
                  <a:srgbClr val="FF0066"/>
                </a:solidFill>
                <a:latin typeface="Arial" charset="0"/>
                <a:ea typeface="黑体" pitchFamily="2" charset="-122"/>
              </a:rPr>
              <a:t>）循环控制指令</a:t>
            </a:r>
          </a:p>
        </p:txBody>
      </p:sp>
      <p:sp>
        <p:nvSpPr>
          <p:cNvPr id="1017861" name="AutoShape 5"/>
          <p:cNvSpPr>
            <a:spLocks noChangeArrowheads="1"/>
          </p:cNvSpPr>
          <p:nvPr/>
        </p:nvSpPr>
        <p:spPr bwMode="auto">
          <a:xfrm>
            <a:off x="4498975" y="4148138"/>
            <a:ext cx="2736850" cy="504825"/>
          </a:xfrm>
          <a:prstGeom prst="flowChartProcess">
            <a:avLst/>
          </a:prstGeom>
          <a:solidFill>
            <a:srgbClr val="FFFF66"/>
          </a:solidFill>
          <a:ln w="38100" algn="ctr">
            <a:solidFill>
              <a:schemeClr val="tx1"/>
            </a:solidFill>
            <a:miter lim="800000"/>
            <a:headEnd/>
            <a:tailEnd/>
          </a:ln>
          <a:effectLst/>
        </p:spPr>
        <p:txBody>
          <a:bodyPr wrap="none" anchor="ctr"/>
          <a:lstStyle/>
          <a:p>
            <a:r>
              <a:rPr lang="en-US" altLang="zh-CN">
                <a:latin typeface="Courier New" pitchFamily="49" charset="0"/>
              </a:rPr>
              <a:t>ECX </a:t>
            </a:r>
            <a:r>
              <a:rPr lang="en-US" altLang="zh-CN">
                <a:latin typeface="宋体" pitchFamily="2" charset="-122"/>
                <a:ea typeface="宋体" pitchFamily="2" charset="-122"/>
              </a:rPr>
              <a:t>←</a:t>
            </a:r>
            <a:r>
              <a:rPr lang="en-US" altLang="zh-CN">
                <a:latin typeface="Courier New" pitchFamily="49" charset="0"/>
              </a:rPr>
              <a:t> ECX-1</a:t>
            </a:r>
          </a:p>
        </p:txBody>
      </p:sp>
      <p:sp>
        <p:nvSpPr>
          <p:cNvPr id="1017862" name="AutoShape 6"/>
          <p:cNvSpPr>
            <a:spLocks noChangeArrowheads="1"/>
          </p:cNvSpPr>
          <p:nvPr/>
        </p:nvSpPr>
        <p:spPr bwMode="auto">
          <a:xfrm>
            <a:off x="4930775" y="5013325"/>
            <a:ext cx="2016125" cy="719138"/>
          </a:xfrm>
          <a:prstGeom prst="flowChartDecision">
            <a:avLst/>
          </a:prstGeom>
          <a:solidFill>
            <a:srgbClr val="99FF99"/>
          </a:solidFill>
          <a:ln w="38100" algn="ctr">
            <a:solidFill>
              <a:schemeClr val="tx1"/>
            </a:solidFill>
            <a:miter lim="800000"/>
            <a:headEnd/>
            <a:tailEnd/>
          </a:ln>
          <a:effectLst/>
        </p:spPr>
        <p:txBody>
          <a:bodyPr wrap="none" anchor="ctr"/>
          <a:lstStyle/>
          <a:p>
            <a:r>
              <a:rPr lang="en-US" altLang="zh-CN">
                <a:latin typeface="Courier New" pitchFamily="49" charset="0"/>
              </a:rPr>
              <a:t>ECX=0?</a:t>
            </a:r>
          </a:p>
        </p:txBody>
      </p:sp>
      <p:sp>
        <p:nvSpPr>
          <p:cNvPr id="1017863" name="Line 7"/>
          <p:cNvSpPr>
            <a:spLocks noChangeShapeType="1"/>
          </p:cNvSpPr>
          <p:nvPr/>
        </p:nvSpPr>
        <p:spPr bwMode="auto">
          <a:xfrm>
            <a:off x="5938838" y="4652963"/>
            <a:ext cx="0" cy="360362"/>
          </a:xfrm>
          <a:prstGeom prst="line">
            <a:avLst/>
          </a:prstGeom>
          <a:noFill/>
          <a:ln w="38100">
            <a:solidFill>
              <a:schemeClr val="tx1"/>
            </a:solidFill>
            <a:round/>
            <a:headEnd/>
            <a:tailEnd type="triangle" w="med" len="lg"/>
          </a:ln>
          <a:effectLst/>
        </p:spPr>
        <p:txBody>
          <a:bodyPr anchor="ctr"/>
          <a:lstStyle/>
          <a:p>
            <a:endParaRPr lang="zh-CN" altLang="en-US"/>
          </a:p>
        </p:txBody>
      </p:sp>
      <p:sp>
        <p:nvSpPr>
          <p:cNvPr id="1017864" name="Line 8"/>
          <p:cNvSpPr>
            <a:spLocks noChangeShapeType="1"/>
          </p:cNvSpPr>
          <p:nvPr/>
        </p:nvSpPr>
        <p:spPr bwMode="auto">
          <a:xfrm>
            <a:off x="5940425" y="3789363"/>
            <a:ext cx="0" cy="360362"/>
          </a:xfrm>
          <a:prstGeom prst="line">
            <a:avLst/>
          </a:prstGeom>
          <a:noFill/>
          <a:ln w="38100">
            <a:solidFill>
              <a:schemeClr val="tx1"/>
            </a:solidFill>
            <a:round/>
            <a:headEnd/>
            <a:tailEnd type="triangle" w="med" len="lg"/>
          </a:ln>
          <a:effectLst/>
        </p:spPr>
        <p:txBody>
          <a:bodyPr anchor="ctr"/>
          <a:lstStyle/>
          <a:p>
            <a:endParaRPr lang="zh-CN" altLang="en-US"/>
          </a:p>
        </p:txBody>
      </p:sp>
      <p:sp>
        <p:nvSpPr>
          <p:cNvPr id="1017865" name="Text Box 9"/>
          <p:cNvSpPr txBox="1">
            <a:spLocks noChangeArrowheads="1"/>
          </p:cNvSpPr>
          <p:nvPr/>
        </p:nvSpPr>
        <p:spPr bwMode="auto">
          <a:xfrm>
            <a:off x="7021513" y="4940300"/>
            <a:ext cx="503237" cy="457200"/>
          </a:xfrm>
          <a:prstGeom prst="rect">
            <a:avLst/>
          </a:prstGeom>
          <a:noFill/>
          <a:ln w="38100" algn="ctr">
            <a:noFill/>
            <a:miter lim="800000"/>
            <a:headEnd/>
            <a:tailEnd/>
          </a:ln>
          <a:effectLst/>
        </p:spPr>
        <p:txBody>
          <a:bodyPr>
            <a:spAutoFit/>
          </a:bodyPr>
          <a:lstStyle/>
          <a:p>
            <a:pPr>
              <a:spcBef>
                <a:spcPct val="50000"/>
              </a:spcBef>
            </a:pPr>
            <a:r>
              <a:rPr lang="en-US" altLang="zh-CN"/>
              <a:t>N</a:t>
            </a:r>
          </a:p>
        </p:txBody>
      </p:sp>
      <p:sp>
        <p:nvSpPr>
          <p:cNvPr id="1017866" name="Line 10"/>
          <p:cNvSpPr>
            <a:spLocks noChangeShapeType="1"/>
          </p:cNvSpPr>
          <p:nvPr/>
        </p:nvSpPr>
        <p:spPr bwMode="auto">
          <a:xfrm>
            <a:off x="6948488" y="5372100"/>
            <a:ext cx="1152525" cy="0"/>
          </a:xfrm>
          <a:prstGeom prst="line">
            <a:avLst/>
          </a:prstGeom>
          <a:noFill/>
          <a:ln w="38100">
            <a:solidFill>
              <a:schemeClr val="tx1"/>
            </a:solidFill>
            <a:round/>
            <a:headEnd/>
            <a:tailEnd/>
          </a:ln>
          <a:effectLst/>
        </p:spPr>
        <p:txBody>
          <a:bodyPr anchor="ctr"/>
          <a:lstStyle/>
          <a:p>
            <a:endParaRPr lang="zh-CN" altLang="en-US"/>
          </a:p>
        </p:txBody>
      </p:sp>
      <p:sp>
        <p:nvSpPr>
          <p:cNvPr id="1017867" name="Line 11"/>
          <p:cNvSpPr>
            <a:spLocks noChangeShapeType="1"/>
          </p:cNvSpPr>
          <p:nvPr/>
        </p:nvSpPr>
        <p:spPr bwMode="auto">
          <a:xfrm flipV="1">
            <a:off x="8101013" y="4076700"/>
            <a:ext cx="0" cy="1295400"/>
          </a:xfrm>
          <a:prstGeom prst="line">
            <a:avLst/>
          </a:prstGeom>
          <a:noFill/>
          <a:ln w="38100">
            <a:solidFill>
              <a:schemeClr val="tx1"/>
            </a:solidFill>
            <a:round/>
            <a:headEnd/>
            <a:tailEnd type="triangle" w="med" len="lg"/>
          </a:ln>
          <a:effectLst/>
        </p:spPr>
        <p:txBody>
          <a:bodyPr anchor="ctr"/>
          <a:lstStyle/>
          <a:p>
            <a:endParaRPr lang="zh-CN" altLang="en-US"/>
          </a:p>
        </p:txBody>
      </p:sp>
      <p:sp>
        <p:nvSpPr>
          <p:cNvPr id="1017868" name="Text Box 12"/>
          <p:cNvSpPr txBox="1">
            <a:spLocks noChangeArrowheads="1"/>
          </p:cNvSpPr>
          <p:nvPr/>
        </p:nvSpPr>
        <p:spPr bwMode="auto">
          <a:xfrm>
            <a:off x="7308850" y="3619500"/>
            <a:ext cx="1439863" cy="457200"/>
          </a:xfrm>
          <a:prstGeom prst="rect">
            <a:avLst/>
          </a:prstGeom>
          <a:noFill/>
          <a:ln w="38100" algn="ctr">
            <a:noFill/>
            <a:miter lim="800000"/>
            <a:headEnd/>
            <a:tailEnd/>
          </a:ln>
          <a:effectLst/>
        </p:spPr>
        <p:txBody>
          <a:bodyPr>
            <a:spAutoFit/>
          </a:bodyPr>
          <a:lstStyle/>
          <a:p>
            <a:pPr>
              <a:spcBef>
                <a:spcPct val="50000"/>
              </a:spcBef>
            </a:pPr>
            <a:r>
              <a:rPr lang="zh-CN" altLang="en-US">
                <a:solidFill>
                  <a:schemeClr val="bg2"/>
                </a:solidFill>
              </a:rPr>
              <a:t>目的地址</a:t>
            </a:r>
          </a:p>
        </p:txBody>
      </p:sp>
      <p:sp>
        <p:nvSpPr>
          <p:cNvPr id="1017869" name="Line 13"/>
          <p:cNvSpPr>
            <a:spLocks noChangeShapeType="1"/>
          </p:cNvSpPr>
          <p:nvPr/>
        </p:nvSpPr>
        <p:spPr bwMode="auto">
          <a:xfrm>
            <a:off x="5940425" y="5732463"/>
            <a:ext cx="0" cy="576262"/>
          </a:xfrm>
          <a:prstGeom prst="line">
            <a:avLst/>
          </a:prstGeom>
          <a:noFill/>
          <a:ln w="38100">
            <a:solidFill>
              <a:schemeClr val="tx1"/>
            </a:solidFill>
            <a:round/>
            <a:headEnd/>
            <a:tailEnd type="triangle" w="med" len="lg"/>
          </a:ln>
          <a:effectLst/>
        </p:spPr>
        <p:txBody>
          <a:bodyPr anchor="ctr"/>
          <a:lstStyle/>
          <a:p>
            <a:endParaRPr lang="zh-CN" altLang="en-US"/>
          </a:p>
        </p:txBody>
      </p:sp>
      <p:sp>
        <p:nvSpPr>
          <p:cNvPr id="1017870" name="Text Box 14"/>
          <p:cNvSpPr txBox="1">
            <a:spLocks noChangeArrowheads="1"/>
          </p:cNvSpPr>
          <p:nvPr/>
        </p:nvSpPr>
        <p:spPr bwMode="auto">
          <a:xfrm>
            <a:off x="5867400" y="5707063"/>
            <a:ext cx="503238" cy="457200"/>
          </a:xfrm>
          <a:prstGeom prst="rect">
            <a:avLst/>
          </a:prstGeom>
          <a:noFill/>
          <a:ln w="38100" algn="ctr">
            <a:noFill/>
            <a:miter lim="800000"/>
            <a:headEnd/>
            <a:tailEnd/>
          </a:ln>
          <a:effectLst/>
        </p:spPr>
        <p:txBody>
          <a:bodyPr>
            <a:spAutoFit/>
          </a:bodyPr>
          <a:lstStyle/>
          <a:p>
            <a:pPr>
              <a:spcBef>
                <a:spcPct val="50000"/>
              </a:spcBef>
            </a:pPr>
            <a:r>
              <a:rPr lang="en-US" altLang="zh-CN"/>
              <a:t>Y</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F079FE4F-C0D1-4828-8366-C2C3FE5A1892}" type="slidenum">
              <a:rPr lang="zh-CN" altLang="en-US"/>
              <a:pPr/>
              <a:t>45</a:t>
            </a:fld>
            <a:endParaRPr lang="en-US" altLang="zh-CN"/>
          </a:p>
        </p:txBody>
      </p:sp>
      <p:sp>
        <p:nvSpPr>
          <p:cNvPr id="1018882"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18883" name="Rectangle 3"/>
          <p:cNvSpPr>
            <a:spLocks noGrp="1" noChangeArrowheads="1"/>
          </p:cNvSpPr>
          <p:nvPr>
            <p:ph type="body" idx="1"/>
          </p:nvPr>
        </p:nvSpPr>
        <p:spPr>
          <a:xfrm>
            <a:off x="684213" y="1125538"/>
            <a:ext cx="8208962" cy="5589587"/>
          </a:xfrm>
        </p:spPr>
        <p:txBody>
          <a:bodyPr/>
          <a:lstStyle/>
          <a:p>
            <a:pPr>
              <a:spcBef>
                <a:spcPct val="10000"/>
              </a:spcBef>
            </a:pPr>
            <a:r>
              <a:rPr lang="zh-CN" altLang="en-US"/>
              <a:t>过程机制涉及的基本指令：</a:t>
            </a:r>
          </a:p>
          <a:p>
            <a:pPr lvl="1">
              <a:spcBef>
                <a:spcPct val="10000"/>
              </a:spcBef>
            </a:pPr>
            <a:r>
              <a:rPr lang="zh-CN" altLang="en-US"/>
              <a:t>由目前位置转移到过程的</a:t>
            </a:r>
            <a:r>
              <a:rPr lang="zh-CN" altLang="en-US">
                <a:solidFill>
                  <a:srgbClr val="FF0000"/>
                </a:solidFill>
              </a:rPr>
              <a:t>调用指令</a:t>
            </a:r>
          </a:p>
          <a:p>
            <a:pPr lvl="1">
              <a:spcBef>
                <a:spcPct val="10000"/>
              </a:spcBef>
            </a:pPr>
            <a:r>
              <a:rPr lang="zh-CN" altLang="en-US"/>
              <a:t>由过程返回到调用发生位置的</a:t>
            </a:r>
            <a:r>
              <a:rPr lang="zh-CN" altLang="en-US">
                <a:solidFill>
                  <a:srgbClr val="FF0000"/>
                </a:solidFill>
              </a:rPr>
              <a:t>返回指令</a:t>
            </a:r>
            <a:endParaRPr lang="en-US" altLang="zh-CN"/>
          </a:p>
        </p:txBody>
      </p:sp>
      <p:sp>
        <p:nvSpPr>
          <p:cNvPr id="1018884" name="Text Box 4"/>
          <p:cNvSpPr txBox="1">
            <a:spLocks noChangeArrowheads="1"/>
          </p:cNvSpPr>
          <p:nvPr/>
        </p:nvSpPr>
        <p:spPr bwMode="auto">
          <a:xfrm>
            <a:off x="684213" y="549275"/>
            <a:ext cx="8208962" cy="5191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66"/>
                </a:solidFill>
                <a:latin typeface="Arial" charset="0"/>
                <a:ea typeface="黑体" pitchFamily="2" charset="-122"/>
              </a:rPr>
              <a:t>3</a:t>
            </a:r>
            <a:r>
              <a:rPr lang="zh-CN" altLang="en-US" sz="2800">
                <a:solidFill>
                  <a:srgbClr val="FF0066"/>
                </a:solidFill>
                <a:latin typeface="Arial" charset="0"/>
                <a:ea typeface="黑体" pitchFamily="2" charset="-122"/>
              </a:rPr>
              <a:t>）过程调用和返回指令</a:t>
            </a:r>
          </a:p>
        </p:txBody>
      </p:sp>
      <p:graphicFrame>
        <p:nvGraphicFramePr>
          <p:cNvPr id="1018885" name="Object 5"/>
          <p:cNvGraphicFramePr>
            <a:graphicFrameLocks noChangeAspect="1"/>
          </p:cNvGraphicFramePr>
          <p:nvPr/>
        </p:nvGraphicFramePr>
        <p:xfrm>
          <a:off x="611188" y="2962275"/>
          <a:ext cx="7564437" cy="2554288"/>
        </p:xfrm>
        <a:graphic>
          <a:graphicData uri="http://schemas.openxmlformats.org/presentationml/2006/ole">
            <mc:AlternateContent xmlns:mc="http://schemas.openxmlformats.org/markup-compatibility/2006">
              <mc:Choice xmlns:v="urn:schemas-microsoft-com:vml" Requires="v">
                <p:oleObj spid="_x0000_s181334" name="Visio" r:id="rId3" imgW="8034528" imgH="2693822" progId="Visio.Drawing.11">
                  <p:embed/>
                </p:oleObj>
              </mc:Choice>
              <mc:Fallback>
                <p:oleObj name="Visio" r:id="rId3" imgW="8034528" imgH="2693822"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962275"/>
                        <a:ext cx="7564437"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8886" name="Rectangle 6"/>
          <p:cNvSpPr>
            <a:spLocks noChangeArrowheads="1"/>
          </p:cNvSpPr>
          <p:nvPr/>
        </p:nvSpPr>
        <p:spPr bwMode="auto">
          <a:xfrm>
            <a:off x="2482850" y="5805488"/>
            <a:ext cx="4105275" cy="457200"/>
          </a:xfrm>
          <a:prstGeom prst="rect">
            <a:avLst/>
          </a:prstGeom>
          <a:noFill/>
          <a:ln w="28575" algn="ctr">
            <a:noFill/>
            <a:miter lim="800000"/>
            <a:headEnd/>
            <a:tailEnd type="none" w="med" len="lg"/>
          </a:ln>
          <a:effectLst/>
        </p:spPr>
        <p:txBody>
          <a:bodyPr anchor="ctr">
            <a:spAutoFit/>
          </a:bodyPr>
          <a:lstStyle/>
          <a:p>
            <a:r>
              <a:rPr kumimoji="1" lang="zh-CN" altLang="en-US">
                <a:solidFill>
                  <a:schemeClr val="bg2"/>
                </a:solidFill>
              </a:rPr>
              <a:t>图</a:t>
            </a:r>
            <a:r>
              <a:rPr kumimoji="1" lang="en-US" altLang="zh-CN">
                <a:solidFill>
                  <a:schemeClr val="bg2"/>
                </a:solidFill>
              </a:rPr>
              <a:t>5.10  </a:t>
            </a:r>
            <a:r>
              <a:rPr kumimoji="1" lang="zh-CN" altLang="en-US">
                <a:solidFill>
                  <a:schemeClr val="bg2"/>
                </a:solidFill>
              </a:rPr>
              <a:t>过程调用示意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7A29435-5D04-41FB-8329-DB8458C9D3F6}" type="slidenum">
              <a:rPr lang="zh-CN" altLang="en-US"/>
              <a:pPr/>
              <a:t>46</a:t>
            </a:fld>
            <a:endParaRPr lang="en-US" altLang="zh-CN"/>
          </a:p>
        </p:txBody>
      </p:sp>
      <p:sp>
        <p:nvSpPr>
          <p:cNvPr id="1020930"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20931" name="Rectangle 3"/>
          <p:cNvSpPr>
            <a:spLocks noGrp="1" noChangeArrowheads="1"/>
          </p:cNvSpPr>
          <p:nvPr>
            <p:ph type="body" idx="1"/>
          </p:nvPr>
        </p:nvSpPr>
        <p:spPr>
          <a:xfrm>
            <a:off x="684213" y="1125538"/>
            <a:ext cx="8208962" cy="5589587"/>
          </a:xfrm>
        </p:spPr>
        <p:txBody>
          <a:bodyPr/>
          <a:lstStyle/>
          <a:p>
            <a:pPr>
              <a:spcBef>
                <a:spcPct val="10000"/>
              </a:spcBef>
            </a:pPr>
            <a:r>
              <a:rPr lang="zh-CN" altLang="en-US"/>
              <a:t>过程机制涉及的基本指令：</a:t>
            </a:r>
          </a:p>
          <a:p>
            <a:pPr lvl="1">
              <a:spcBef>
                <a:spcPct val="10000"/>
              </a:spcBef>
            </a:pPr>
            <a:r>
              <a:rPr lang="zh-CN" altLang="en-US"/>
              <a:t>由目前位置转移到过程的</a:t>
            </a:r>
            <a:r>
              <a:rPr lang="zh-CN" altLang="en-US">
                <a:solidFill>
                  <a:srgbClr val="FF0000"/>
                </a:solidFill>
              </a:rPr>
              <a:t>调用指令</a:t>
            </a:r>
          </a:p>
          <a:p>
            <a:pPr lvl="1">
              <a:spcBef>
                <a:spcPct val="10000"/>
              </a:spcBef>
            </a:pPr>
            <a:r>
              <a:rPr lang="zh-CN" altLang="en-US"/>
              <a:t>由过程返回到调用发生位置的</a:t>
            </a:r>
            <a:r>
              <a:rPr lang="zh-CN" altLang="en-US">
                <a:solidFill>
                  <a:srgbClr val="FF0000"/>
                </a:solidFill>
              </a:rPr>
              <a:t>返回指令</a:t>
            </a:r>
          </a:p>
          <a:p>
            <a:r>
              <a:rPr lang="zh-CN" altLang="en-US"/>
              <a:t>过程可以由多个不同位置调用</a:t>
            </a:r>
          </a:p>
          <a:p>
            <a:r>
              <a:rPr lang="zh-CN" altLang="en-US"/>
              <a:t>过程中能再次调用过程，原则上允许过程嵌套到任意深度</a:t>
            </a:r>
          </a:p>
          <a:p>
            <a:r>
              <a:rPr lang="zh-CN" altLang="en-US"/>
              <a:t>每一过程</a:t>
            </a:r>
            <a:r>
              <a:rPr lang="zh-CN" altLang="en-US">
                <a:solidFill>
                  <a:srgbClr val="FF0066"/>
                </a:solidFill>
              </a:rPr>
              <a:t>调用</a:t>
            </a:r>
            <a:r>
              <a:rPr lang="zh-CN" altLang="en-US"/>
              <a:t>与被调用程序中的一次</a:t>
            </a:r>
            <a:r>
              <a:rPr lang="zh-CN" altLang="en-US">
                <a:solidFill>
                  <a:srgbClr val="FF0066"/>
                </a:solidFill>
              </a:rPr>
              <a:t>返回</a:t>
            </a:r>
            <a:r>
              <a:rPr lang="zh-CN" altLang="en-US"/>
              <a:t>相匹配</a:t>
            </a:r>
          </a:p>
          <a:p>
            <a:r>
              <a:rPr lang="zh-CN" altLang="en-US"/>
              <a:t>过程调用的</a:t>
            </a:r>
            <a:r>
              <a:rPr lang="zh-CN" altLang="en-US">
                <a:solidFill>
                  <a:schemeClr val="accent1">
                    <a:lumMod val="50000"/>
                  </a:schemeClr>
                </a:solidFill>
              </a:rPr>
              <a:t>参数传递</a:t>
            </a:r>
            <a:endParaRPr lang="en-US" altLang="zh-CN">
              <a:solidFill>
                <a:schemeClr val="accent1">
                  <a:lumMod val="50000"/>
                </a:schemeClr>
              </a:solidFill>
            </a:endParaRPr>
          </a:p>
        </p:txBody>
      </p:sp>
      <p:sp>
        <p:nvSpPr>
          <p:cNvPr id="1020932" name="Text Box 4"/>
          <p:cNvSpPr txBox="1">
            <a:spLocks noChangeArrowheads="1"/>
          </p:cNvSpPr>
          <p:nvPr/>
        </p:nvSpPr>
        <p:spPr bwMode="auto">
          <a:xfrm>
            <a:off x="684213" y="549275"/>
            <a:ext cx="8208962" cy="5191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66"/>
                </a:solidFill>
                <a:latin typeface="Arial" charset="0"/>
                <a:ea typeface="黑体" pitchFamily="2" charset="-122"/>
              </a:rPr>
              <a:t>3</a:t>
            </a:r>
            <a:r>
              <a:rPr lang="zh-CN" altLang="en-US" sz="2800">
                <a:solidFill>
                  <a:srgbClr val="FF0066"/>
                </a:solidFill>
                <a:latin typeface="Arial" charset="0"/>
                <a:ea typeface="黑体" pitchFamily="2" charset="-122"/>
              </a:rPr>
              <a:t>）过程调用和返回指令</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75B999F-D094-4481-880B-48FF4873FFF1}" type="slidenum">
              <a:rPr lang="zh-CN" altLang="en-US"/>
              <a:pPr/>
              <a:t>47</a:t>
            </a:fld>
            <a:endParaRPr lang="en-US" altLang="zh-CN"/>
          </a:p>
        </p:txBody>
      </p:sp>
      <p:sp>
        <p:nvSpPr>
          <p:cNvPr id="1021954" name="Rectangle 2"/>
          <p:cNvSpPr>
            <a:spLocks noGrp="1" noChangeArrowheads="1"/>
          </p:cNvSpPr>
          <p:nvPr>
            <p:ph type="title"/>
          </p:nvPr>
        </p:nvSpPr>
        <p:spPr/>
        <p:txBody>
          <a:bodyPr/>
          <a:lstStyle/>
          <a:p>
            <a:r>
              <a:rPr lang="en-US" altLang="zh-CN" dirty="0"/>
              <a:t>5.2.5 </a:t>
            </a:r>
            <a:r>
              <a:rPr lang="zh-CN" altLang="en-US" dirty="0"/>
              <a:t>指令类型</a:t>
            </a:r>
            <a:r>
              <a:rPr lang="en-US" altLang="zh-CN" dirty="0"/>
              <a:t>	</a:t>
            </a:r>
            <a:r>
              <a:rPr lang="en-US" altLang="zh-CN" sz="2800" dirty="0">
                <a:solidFill>
                  <a:srgbClr val="006600"/>
                </a:solidFill>
                <a:ea typeface="黑体" pitchFamily="2" charset="-122"/>
              </a:rPr>
              <a:t>7. </a:t>
            </a:r>
            <a:r>
              <a:rPr lang="zh-CN" altLang="en-US" sz="2800" dirty="0">
                <a:solidFill>
                  <a:srgbClr val="006600"/>
                </a:solidFill>
                <a:ea typeface="黑体" pitchFamily="2" charset="-122"/>
              </a:rPr>
              <a:t>程序控制类</a:t>
            </a:r>
          </a:p>
        </p:txBody>
      </p:sp>
      <p:sp>
        <p:nvSpPr>
          <p:cNvPr id="1021955" name="Rectangle 3"/>
          <p:cNvSpPr>
            <a:spLocks noGrp="1" noChangeArrowheads="1"/>
          </p:cNvSpPr>
          <p:nvPr>
            <p:ph type="body" idx="1"/>
          </p:nvPr>
        </p:nvSpPr>
        <p:spPr>
          <a:xfrm>
            <a:off x="684213" y="1484313"/>
            <a:ext cx="8208962" cy="5230812"/>
          </a:xfrm>
        </p:spPr>
        <p:txBody>
          <a:bodyPr/>
          <a:lstStyle/>
          <a:p>
            <a:pPr>
              <a:spcBef>
                <a:spcPct val="10000"/>
              </a:spcBef>
            </a:pPr>
            <a:r>
              <a:rPr lang="zh-CN" altLang="en-US"/>
              <a:t>为了在程序调试中</a:t>
            </a:r>
            <a:r>
              <a:rPr lang="zh-CN" altLang="en-US">
                <a:solidFill>
                  <a:srgbClr val="0000FF"/>
                </a:solidFill>
              </a:rPr>
              <a:t>设置断点</a:t>
            </a:r>
            <a:r>
              <a:rPr lang="zh-CN" altLang="en-US"/>
              <a:t>或</a:t>
            </a:r>
            <a:r>
              <a:rPr lang="zh-CN" altLang="en-US">
                <a:solidFill>
                  <a:srgbClr val="0000FF"/>
                </a:solidFill>
              </a:rPr>
              <a:t>实现系统功能调用</a:t>
            </a:r>
          </a:p>
          <a:p>
            <a:pPr>
              <a:spcBef>
                <a:spcPct val="10000"/>
              </a:spcBef>
            </a:pPr>
            <a:r>
              <a:rPr lang="en-US" altLang="zh-CN"/>
              <a:t>【</a:t>
            </a:r>
            <a:r>
              <a:rPr lang="zh-CN" altLang="en-US"/>
              <a:t>例</a:t>
            </a:r>
            <a:r>
              <a:rPr lang="en-US" altLang="zh-CN"/>
              <a:t>】Intel x86</a:t>
            </a:r>
            <a:r>
              <a:rPr lang="zh-CN" altLang="en-US"/>
              <a:t>处理机中的软中断指令</a:t>
            </a:r>
            <a:r>
              <a:rPr lang="en-US" altLang="zh-CN"/>
              <a:t>INT n </a:t>
            </a:r>
          </a:p>
        </p:txBody>
      </p:sp>
      <p:sp>
        <p:nvSpPr>
          <p:cNvPr id="1021956" name="Text Box 4"/>
          <p:cNvSpPr txBox="1">
            <a:spLocks noChangeArrowheads="1"/>
          </p:cNvSpPr>
          <p:nvPr/>
        </p:nvSpPr>
        <p:spPr bwMode="auto">
          <a:xfrm>
            <a:off x="684213" y="549275"/>
            <a:ext cx="8208962" cy="519113"/>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sz="2800">
                <a:solidFill>
                  <a:srgbClr val="FF0066"/>
                </a:solidFill>
                <a:latin typeface="Arial" charset="0"/>
                <a:ea typeface="黑体" pitchFamily="2" charset="-122"/>
              </a:rPr>
              <a:t>4</a:t>
            </a:r>
            <a:r>
              <a:rPr lang="zh-CN" altLang="en-US" sz="2800">
                <a:solidFill>
                  <a:srgbClr val="FF0066"/>
                </a:solidFill>
                <a:latin typeface="Arial" charset="0"/>
                <a:ea typeface="黑体" pitchFamily="2" charset="-122"/>
              </a:rPr>
              <a:t>）程序自中断指令</a:t>
            </a:r>
          </a:p>
        </p:txBody>
      </p:sp>
      <p:sp>
        <p:nvSpPr>
          <p:cNvPr id="7" name="动作按钮: 上一张 6">
            <a:hlinkClick r:id="rId2" action="ppaction://hlinksldjump" highlightClick="1"/>
          </p:cNvPr>
          <p:cNvSpPr/>
          <p:nvPr/>
        </p:nvSpPr>
        <p:spPr bwMode="auto">
          <a:xfrm>
            <a:off x="8244408" y="404664"/>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FAA4E-8CBB-4C2C-AA19-8897EEA6DA1F}"/>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4788024" y="4267200"/>
            <a:ext cx="3960440" cy="1034008"/>
          </a:xfrm>
          <a:noFill/>
          <a:ln/>
        </p:spPr>
        <p:txBody>
          <a:bodyPr anchor="ctr"/>
          <a:lstStyle/>
          <a:p>
            <a:pPr>
              <a:spcBef>
                <a:spcPct val="10000"/>
              </a:spcBef>
              <a:buClrTx/>
            </a:pPr>
            <a:r>
              <a:rPr lang="en-US" altLang="zh-CN" dirty="0"/>
              <a:t>5.3  </a:t>
            </a:r>
            <a:r>
              <a:rPr lang="zh-CN" altLang="en-US" dirty="0"/>
              <a:t>指令设计</a:t>
            </a:r>
            <a:endParaRPr lang="zh-CN" altLang="en-US" sz="3200" b="0" dirty="0">
              <a:solidFill>
                <a:srgbClr val="FFFFFF"/>
              </a:solidFill>
              <a:latin typeface="Arial" charset="0"/>
              <a:ea typeface="黑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zh-CN" altLang="en-US" dirty="0"/>
              <a:t>指令格式</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49</a:t>
            </a:fld>
            <a:endParaRPr lang="en-US" altLang="zh-CN"/>
          </a:p>
        </p:txBody>
      </p:sp>
      <p:pic>
        <p:nvPicPr>
          <p:cNvPr id="13" name="图片 12">
            <a:extLst>
              <a:ext uri="{FF2B5EF4-FFF2-40B4-BE49-F238E27FC236}">
                <a16:creationId xmlns:a16="http://schemas.microsoft.com/office/drawing/2014/main" id="{1CBB059A-2CC9-428B-868D-66ABF67504D8}"/>
              </a:ext>
            </a:extLst>
          </p:cNvPr>
          <p:cNvPicPr>
            <a:picLocks noChangeAspect="1"/>
          </p:cNvPicPr>
          <p:nvPr/>
        </p:nvPicPr>
        <p:blipFill>
          <a:blip r:embed="rId2"/>
          <a:stretch>
            <a:fillRect/>
          </a:stretch>
        </p:blipFill>
        <p:spPr>
          <a:xfrm>
            <a:off x="89100" y="713833"/>
            <a:ext cx="8964488" cy="5307455"/>
          </a:xfrm>
          <a:prstGeom prst="rect">
            <a:avLst/>
          </a:prstGeom>
        </p:spPr>
      </p:pic>
      <p:sp>
        <p:nvSpPr>
          <p:cNvPr id="14" name="矩形 13">
            <a:extLst>
              <a:ext uri="{FF2B5EF4-FFF2-40B4-BE49-F238E27FC236}">
                <a16:creationId xmlns:a16="http://schemas.microsoft.com/office/drawing/2014/main" id="{19A65E58-D3BA-479D-AE90-D32B3B7EC73D}"/>
              </a:ext>
            </a:extLst>
          </p:cNvPr>
          <p:cNvSpPr/>
          <p:nvPr/>
        </p:nvSpPr>
        <p:spPr>
          <a:xfrm>
            <a:off x="89100" y="5301208"/>
            <a:ext cx="2610692" cy="1323439"/>
          </a:xfrm>
          <a:prstGeom prst="rect">
            <a:avLst/>
          </a:prstGeom>
        </p:spPr>
        <p:txBody>
          <a:bodyPr wrap="square">
            <a:spAutoFit/>
          </a:bodyPr>
          <a:lstStyle/>
          <a:p>
            <a:pPr algn="l"/>
            <a:r>
              <a:rPr lang="zh-CN" altLang="en-US" sz="2000" dirty="0">
                <a:solidFill>
                  <a:srgbClr val="0000FF"/>
                </a:solidFill>
              </a:rPr>
              <a:t>扩展操作码：</a:t>
            </a:r>
            <a:endParaRPr lang="en-US" altLang="zh-CN" sz="2000" dirty="0">
              <a:solidFill>
                <a:srgbClr val="0000FF"/>
              </a:solidFill>
            </a:endParaRPr>
          </a:p>
          <a:p>
            <a:pPr marL="342900" indent="-342900" algn="l">
              <a:buClr>
                <a:srgbClr val="24C63F"/>
              </a:buClr>
              <a:buFont typeface="Wingdings" panose="05000000000000000000" pitchFamily="2" charset="2"/>
              <a:buChar char="þ"/>
            </a:pPr>
            <a:r>
              <a:rPr lang="zh-CN" altLang="en-US" sz="2000" dirty="0">
                <a:solidFill>
                  <a:srgbClr val="0000FF"/>
                </a:solidFill>
              </a:rPr>
              <a:t>基于霍夫曼编码</a:t>
            </a:r>
            <a:endParaRPr lang="en-US" altLang="zh-CN" sz="2000" dirty="0">
              <a:solidFill>
                <a:srgbClr val="0000FF"/>
              </a:solidFill>
            </a:endParaRPr>
          </a:p>
          <a:p>
            <a:pPr marL="342900" indent="-342900" algn="l">
              <a:buClr>
                <a:srgbClr val="24C63F"/>
              </a:buClr>
              <a:buFont typeface="Wingdings" panose="05000000000000000000" pitchFamily="2" charset="2"/>
              <a:buChar char="þ"/>
            </a:pPr>
            <a:r>
              <a:rPr lang="zh-CN" altLang="en-US" sz="2000" dirty="0">
                <a:solidFill>
                  <a:srgbClr val="0000FF"/>
                </a:solidFill>
              </a:rPr>
              <a:t>基于特定规则</a:t>
            </a:r>
            <a:endParaRPr lang="en-US" altLang="zh-CN" sz="2000" dirty="0">
              <a:solidFill>
                <a:srgbClr val="0000FF"/>
              </a:solidFill>
            </a:endParaRPr>
          </a:p>
          <a:p>
            <a:pPr marL="342900" indent="-342900" algn="l">
              <a:buClr>
                <a:srgbClr val="24C63F"/>
              </a:buClr>
              <a:buFont typeface="Wingdings" panose="05000000000000000000" pitchFamily="2" charset="2"/>
              <a:buChar char="þ"/>
            </a:pPr>
            <a:r>
              <a:rPr lang="zh-CN" altLang="en-US" sz="2000" dirty="0">
                <a:solidFill>
                  <a:srgbClr val="0000FF"/>
                </a:solidFill>
              </a:rPr>
              <a:t>依据地址码数量</a:t>
            </a:r>
          </a:p>
        </p:txBody>
      </p:sp>
      <p:cxnSp>
        <p:nvCxnSpPr>
          <p:cNvPr id="16" name="直接连接符 15">
            <a:extLst>
              <a:ext uri="{FF2B5EF4-FFF2-40B4-BE49-F238E27FC236}">
                <a16:creationId xmlns:a16="http://schemas.microsoft.com/office/drawing/2014/main" id="{6AB9B46C-87FB-43D3-AC0D-82FBF0E7DD73}"/>
              </a:ext>
            </a:extLst>
          </p:cNvPr>
          <p:cNvCxnSpPr>
            <a:cxnSpLocks/>
          </p:cNvCxnSpPr>
          <p:nvPr/>
        </p:nvCxnSpPr>
        <p:spPr bwMode="auto">
          <a:xfrm>
            <a:off x="628652" y="4682414"/>
            <a:ext cx="1495076" cy="0"/>
          </a:xfrm>
          <a:prstGeom prst="line">
            <a:avLst/>
          </a:prstGeom>
          <a:solidFill>
            <a:schemeClr val="accent1"/>
          </a:solidFill>
          <a:ln w="76200" cap="flat" cmpd="sng" algn="ctr">
            <a:solidFill>
              <a:srgbClr val="0000FF">
                <a:alpha val="40000"/>
              </a:srgbClr>
            </a:solidFill>
            <a:prstDash val="solid"/>
            <a:round/>
            <a:headEnd type="none" w="med" len="med"/>
            <a:tailEnd type="none" w="med" len="lg"/>
          </a:ln>
          <a:effectLst/>
        </p:spPr>
      </p:cxnSp>
      <p:cxnSp>
        <p:nvCxnSpPr>
          <p:cNvPr id="19" name="直接箭头连接符 18">
            <a:extLst>
              <a:ext uri="{FF2B5EF4-FFF2-40B4-BE49-F238E27FC236}">
                <a16:creationId xmlns:a16="http://schemas.microsoft.com/office/drawing/2014/main" id="{70FB9B65-DC91-428D-8AD3-B751E8DE85B9}"/>
              </a:ext>
            </a:extLst>
          </p:cNvPr>
          <p:cNvCxnSpPr/>
          <p:nvPr/>
        </p:nvCxnSpPr>
        <p:spPr bwMode="auto">
          <a:xfrm>
            <a:off x="971600" y="4682414"/>
            <a:ext cx="0" cy="618794"/>
          </a:xfrm>
          <a:prstGeom prst="straightConnector1">
            <a:avLst/>
          </a:prstGeom>
          <a:solidFill>
            <a:schemeClr val="accent1"/>
          </a:solidFill>
          <a:ln w="76200" cap="flat" cmpd="sng" algn="ctr">
            <a:solidFill>
              <a:srgbClr val="0000FF">
                <a:alpha val="40000"/>
              </a:srgbClr>
            </a:solidFill>
            <a:prstDash val="solid"/>
            <a:round/>
            <a:headEnd type="none" w="med" len="med"/>
            <a:tailEnd type="triangle"/>
          </a:ln>
          <a:effectLst/>
        </p:spPr>
      </p:cxnSp>
      <p:sp>
        <p:nvSpPr>
          <p:cNvPr id="20" name="矩形 19">
            <a:extLst>
              <a:ext uri="{FF2B5EF4-FFF2-40B4-BE49-F238E27FC236}">
                <a16:creationId xmlns:a16="http://schemas.microsoft.com/office/drawing/2014/main" id="{F90F973B-832A-4FD6-B839-4983ECD6F3FD}"/>
              </a:ext>
            </a:extLst>
          </p:cNvPr>
          <p:cNvSpPr/>
          <p:nvPr/>
        </p:nvSpPr>
        <p:spPr>
          <a:xfrm>
            <a:off x="3273206" y="6086735"/>
            <a:ext cx="2709396" cy="523220"/>
          </a:xfrm>
          <a:prstGeom prst="rect">
            <a:avLst/>
          </a:prstGeom>
        </p:spPr>
        <p:txBody>
          <a:bodyPr wrap="none">
            <a:spAutoFit/>
          </a:bodyPr>
          <a:lstStyle/>
          <a:p>
            <a:r>
              <a:rPr lang="zh-CN" altLang="en-US" sz="2800" b="0" kern="0" dirty="0">
                <a:ea typeface="楷体" panose="02010609060101010101" pitchFamily="49" charset="-122"/>
              </a:rPr>
              <a:t>指令长度的设计</a:t>
            </a:r>
            <a:endParaRPr lang="zh-CN" altLang="en-US" sz="2800" b="0" dirty="0"/>
          </a:p>
        </p:txBody>
      </p:sp>
    </p:spTree>
    <p:extLst>
      <p:ext uri="{BB962C8B-B14F-4D97-AF65-F5344CB8AC3E}">
        <p14:creationId xmlns:p14="http://schemas.microsoft.com/office/powerpoint/2010/main" val="8198042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AB8A5-50A0-47FF-8EBF-0F8E581B4B8A}"/>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3995936" y="4267200"/>
            <a:ext cx="4995664" cy="889992"/>
          </a:xfrm>
          <a:noFill/>
          <a:ln/>
        </p:spPr>
        <p:txBody>
          <a:bodyPr anchor="ctr"/>
          <a:lstStyle/>
          <a:p>
            <a:r>
              <a:rPr lang="en-US" altLang="zh-CN" dirty="0"/>
              <a:t>5.1  </a:t>
            </a:r>
            <a:r>
              <a:rPr lang="zh-CN" altLang="en-US" dirty="0"/>
              <a:t>指令系统概述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en-US" dirty="0"/>
              <a:t>地址码设计</a:t>
            </a:r>
          </a:p>
        </p:txBody>
      </p:sp>
      <p:sp>
        <p:nvSpPr>
          <p:cNvPr id="3" name="内容占位符 2"/>
          <p:cNvSpPr>
            <a:spLocks noGrp="1"/>
          </p:cNvSpPr>
          <p:nvPr>
            <p:ph idx="1"/>
          </p:nvPr>
        </p:nvSpPr>
        <p:spPr>
          <a:xfrm>
            <a:off x="457200" y="620688"/>
            <a:ext cx="8578850" cy="576065"/>
          </a:xfrm>
        </p:spPr>
        <p:txBody>
          <a:bodyPr/>
          <a:lstStyle/>
          <a:p>
            <a:pPr marL="0" indent="0">
              <a:buNone/>
            </a:pPr>
            <a:r>
              <a:rPr lang="zh-CN" altLang="en-US"/>
              <a:t>地址码字段：</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50</a:t>
            </a:fld>
            <a:endParaRPr lang="en-US" altLang="zh-CN"/>
          </a:p>
        </p:txBody>
      </p:sp>
      <p:graphicFrame>
        <p:nvGraphicFramePr>
          <p:cNvPr id="5" name="内容占位符 4"/>
          <p:cNvGraphicFramePr>
            <a:graphicFrameLocks/>
          </p:cNvGraphicFramePr>
          <p:nvPr/>
        </p:nvGraphicFramePr>
        <p:xfrm>
          <a:off x="539552" y="1196752"/>
          <a:ext cx="7920880" cy="648072"/>
        </p:xfrm>
        <a:graphic>
          <a:graphicData uri="http://schemas.openxmlformats.org/drawingml/2006/table">
            <a:tbl>
              <a:tblPr firstRow="1" bandRow="1">
                <a:tableStyleId>{5940675A-B579-460E-94D1-54222C63F5DA}</a:tableStyleId>
              </a:tblPr>
              <a:tblGrid>
                <a:gridCol w="2665681">
                  <a:extLst>
                    <a:ext uri="{9D8B030D-6E8A-4147-A177-3AD203B41FA5}">
                      <a16:colId xmlns:a16="http://schemas.microsoft.com/office/drawing/2014/main" val="20000"/>
                    </a:ext>
                  </a:extLst>
                </a:gridCol>
                <a:gridCol w="2284869">
                  <a:extLst>
                    <a:ext uri="{9D8B030D-6E8A-4147-A177-3AD203B41FA5}">
                      <a16:colId xmlns:a16="http://schemas.microsoft.com/office/drawing/2014/main" val="20001"/>
                    </a:ext>
                  </a:extLst>
                </a:gridCol>
                <a:gridCol w="2970330">
                  <a:extLst>
                    <a:ext uri="{9D8B030D-6E8A-4147-A177-3AD203B41FA5}">
                      <a16:colId xmlns:a16="http://schemas.microsoft.com/office/drawing/2014/main" val="20002"/>
                    </a:ext>
                  </a:extLst>
                </a:gridCol>
              </a:tblGrid>
              <a:tr h="648072">
                <a:tc>
                  <a:txBody>
                    <a:bodyPr/>
                    <a:lstStyle/>
                    <a:p>
                      <a:pPr algn="ctr"/>
                      <a:r>
                        <a:rPr lang="zh-CN" altLang="en-US" sz="2800" b="1">
                          <a:latin typeface="+mn-lt"/>
                          <a:ea typeface="宋体" pitchFamily="2" charset="-122"/>
                        </a:rPr>
                        <a:t>源操作数</a:t>
                      </a:r>
                    </a:p>
                  </a:txBody>
                  <a:tcPr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目的操作数</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下条指令地址</a:t>
                      </a:r>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内容占位符 2"/>
          <p:cNvSpPr txBox="1">
            <a:spLocks/>
          </p:cNvSpPr>
          <p:nvPr/>
        </p:nvSpPr>
        <p:spPr bwMode="auto">
          <a:xfrm>
            <a:off x="457646" y="1988840"/>
            <a:ext cx="8578850" cy="45365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四地址指令</a:t>
            </a:r>
            <a:r>
              <a:rPr lang="zh-CN" altLang="en-US" sz="2800" kern="0" dirty="0">
                <a:latin typeface="+mn-lt"/>
                <a:ea typeface="楷体" panose="02010609060101010101" pitchFamily="49"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 rs2,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ni</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三地址指令：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r>
              <a:rPr lang="en-US" altLang="zh-CN" sz="2800" kern="0" dirty="0">
                <a:latin typeface="+mn-lt"/>
                <a:ea typeface="楷体" panose="02010609060101010101" pitchFamily="49" charset="-122"/>
              </a:rPr>
              <a:t>, rs1, rs2</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二地址指令：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一地址指令：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endParaRPr lang="en-US" altLang="zh-CN" sz="2800" kern="0" dirty="0">
              <a:latin typeface="+mn-lt"/>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零地址指令：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en-US" dirty="0"/>
              <a:t>地址码设计</a:t>
            </a:r>
          </a:p>
        </p:txBody>
      </p:sp>
      <p:sp>
        <p:nvSpPr>
          <p:cNvPr id="3" name="内容占位符 2"/>
          <p:cNvSpPr>
            <a:spLocks noGrp="1"/>
          </p:cNvSpPr>
          <p:nvPr>
            <p:ph idx="1"/>
          </p:nvPr>
        </p:nvSpPr>
        <p:spPr>
          <a:xfrm>
            <a:off x="457200" y="620688"/>
            <a:ext cx="8578850" cy="576065"/>
          </a:xfrm>
        </p:spPr>
        <p:txBody>
          <a:bodyPr/>
          <a:lstStyle/>
          <a:p>
            <a:pPr marL="0" indent="0">
              <a:buNone/>
            </a:pPr>
            <a:r>
              <a:rPr lang="zh-CN" altLang="en-US"/>
              <a:t>地址码字段：</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51</a:t>
            </a:fld>
            <a:endParaRPr lang="en-US" altLang="zh-CN"/>
          </a:p>
        </p:txBody>
      </p:sp>
      <p:graphicFrame>
        <p:nvGraphicFramePr>
          <p:cNvPr id="5" name="内容占位符 4"/>
          <p:cNvGraphicFramePr>
            <a:graphicFrameLocks/>
          </p:cNvGraphicFramePr>
          <p:nvPr/>
        </p:nvGraphicFramePr>
        <p:xfrm>
          <a:off x="539552" y="1196752"/>
          <a:ext cx="7920880" cy="648072"/>
        </p:xfrm>
        <a:graphic>
          <a:graphicData uri="http://schemas.openxmlformats.org/drawingml/2006/table">
            <a:tbl>
              <a:tblPr firstRow="1" bandRow="1">
                <a:tableStyleId>{5940675A-B579-460E-94D1-54222C63F5DA}</a:tableStyleId>
              </a:tblPr>
              <a:tblGrid>
                <a:gridCol w="2665681">
                  <a:extLst>
                    <a:ext uri="{9D8B030D-6E8A-4147-A177-3AD203B41FA5}">
                      <a16:colId xmlns:a16="http://schemas.microsoft.com/office/drawing/2014/main" val="20000"/>
                    </a:ext>
                  </a:extLst>
                </a:gridCol>
                <a:gridCol w="2284869">
                  <a:extLst>
                    <a:ext uri="{9D8B030D-6E8A-4147-A177-3AD203B41FA5}">
                      <a16:colId xmlns:a16="http://schemas.microsoft.com/office/drawing/2014/main" val="20001"/>
                    </a:ext>
                  </a:extLst>
                </a:gridCol>
                <a:gridCol w="2970330">
                  <a:extLst>
                    <a:ext uri="{9D8B030D-6E8A-4147-A177-3AD203B41FA5}">
                      <a16:colId xmlns:a16="http://schemas.microsoft.com/office/drawing/2014/main" val="20002"/>
                    </a:ext>
                  </a:extLst>
                </a:gridCol>
              </a:tblGrid>
              <a:tr h="648072">
                <a:tc>
                  <a:txBody>
                    <a:bodyPr/>
                    <a:lstStyle/>
                    <a:p>
                      <a:pPr algn="ctr"/>
                      <a:r>
                        <a:rPr lang="zh-CN" altLang="en-US" sz="2800" b="1">
                          <a:latin typeface="+mn-lt"/>
                          <a:ea typeface="宋体" pitchFamily="2" charset="-122"/>
                        </a:rPr>
                        <a:t>源操作数</a:t>
                      </a:r>
                    </a:p>
                  </a:txBody>
                  <a:tcPr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目的操作数</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下条指令地址</a:t>
                      </a:r>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内容占位符 2"/>
          <p:cNvSpPr txBox="1">
            <a:spLocks/>
          </p:cNvSpPr>
          <p:nvPr/>
        </p:nvSpPr>
        <p:spPr bwMode="auto">
          <a:xfrm>
            <a:off x="457646" y="1916832"/>
            <a:ext cx="8578850" cy="4680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四地址指令</a:t>
            </a:r>
            <a:r>
              <a:rPr lang="zh-CN" altLang="en-US" sz="2800" kern="0" dirty="0">
                <a:latin typeface="+mn-lt"/>
                <a:ea typeface="楷体" panose="02010609060101010101" pitchFamily="49"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 rs2,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ni</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lvl="0" algn="l">
              <a:spcBef>
                <a:spcPts val="300"/>
              </a:spcBef>
              <a:buClr>
                <a:schemeClr val="bg2"/>
              </a:buClr>
              <a:buSzPct val="75000"/>
            </a:pPr>
            <a:r>
              <a:rPr lang="en-US" altLang="zh-CN" sz="2800" kern="0" dirty="0">
                <a:latin typeface="+mn-lt"/>
                <a:ea typeface="楷体" panose="02010609060101010101" pitchFamily="49" charset="-122"/>
              </a:rPr>
              <a:t>	</a:t>
            </a:r>
            <a:r>
              <a:rPr lang="en-US" altLang="zh-CN" sz="2800" kern="0" dirty="0">
                <a:solidFill>
                  <a:srgbClr val="0000FF"/>
                </a:solidFill>
                <a:latin typeface="+mn-lt"/>
                <a:ea typeface="楷体" panose="02010609060101010101" pitchFamily="49" charset="-122"/>
              </a:rPr>
              <a:t>; rs1 op rs2 </a:t>
            </a:r>
            <a:r>
              <a:rPr lang="en-US" altLang="zh-CN" sz="2800" kern="0" dirty="0">
                <a:solidFill>
                  <a:srgbClr val="0000FF"/>
                </a:solidFill>
                <a:latin typeface="宋体" pitchFamily="2" charset="-122"/>
                <a:ea typeface="宋体" pitchFamily="2" charset="-122"/>
              </a:rPr>
              <a:t>→</a:t>
            </a:r>
            <a:r>
              <a:rPr lang="en-US" altLang="zh-CN" sz="2800" kern="0" dirty="0">
                <a:solidFill>
                  <a:srgbClr val="0000FF"/>
                </a:solidFill>
                <a:latin typeface="+mn-lt"/>
                <a:ea typeface="楷体" panose="02010609060101010101" pitchFamily="49" charset="-122"/>
              </a:rPr>
              <a:t> </a:t>
            </a:r>
            <a:r>
              <a:rPr lang="en-US" altLang="zh-CN" sz="2800" kern="0" dirty="0" err="1">
                <a:solidFill>
                  <a:srgbClr val="0000FF"/>
                </a:solidFill>
                <a:latin typeface="+mn-lt"/>
                <a:ea typeface="楷体" panose="02010609060101010101" pitchFamily="49" charset="-122"/>
              </a:rPr>
              <a:t>rd</a:t>
            </a:r>
            <a:r>
              <a:rPr lang="zh-CN" altLang="en-US" sz="2800" kern="0" dirty="0">
                <a:solidFill>
                  <a:srgbClr val="0000FF"/>
                </a:solidFill>
                <a:latin typeface="+mn-lt"/>
                <a:ea typeface="楷体" panose="02010609060101010101" pitchFamily="49" charset="-122"/>
              </a:rPr>
              <a:t>；</a:t>
            </a:r>
            <a:r>
              <a:rPr lang="en-US" altLang="zh-CN" sz="2800" kern="0" dirty="0" err="1">
                <a:solidFill>
                  <a:srgbClr val="0000FF"/>
                </a:solidFill>
                <a:latin typeface="+mn-lt"/>
                <a:ea typeface="楷体" panose="02010609060101010101" pitchFamily="49" charset="-122"/>
              </a:rPr>
              <a:t>ni</a:t>
            </a:r>
            <a:r>
              <a:rPr lang="en-US" altLang="zh-CN" sz="2800" kern="0" dirty="0">
                <a:solidFill>
                  <a:srgbClr val="0000FF"/>
                </a:solidFill>
                <a:latin typeface="+mn-lt"/>
                <a:ea typeface="楷体" panose="02010609060101010101" pitchFamily="49" charset="-122"/>
              </a:rPr>
              <a:t> </a:t>
            </a:r>
            <a:r>
              <a:rPr lang="zh-CN" altLang="en-US" sz="2800" kern="0" dirty="0">
                <a:solidFill>
                  <a:srgbClr val="0000FF"/>
                </a:solidFill>
                <a:latin typeface="+mn-lt"/>
                <a:ea typeface="楷体" panose="02010609060101010101" pitchFamily="49" charset="-122"/>
              </a:rPr>
              <a:t>提供顺序或转移地址</a:t>
            </a:r>
            <a:endParaRPr kumimoji="0" lang="en-US" altLang="zh-CN" sz="2800" b="1" i="0" u="none" strike="noStrike" kern="0" cap="none" spc="0" normalizeH="0" baseline="0" noProof="0" dirty="0">
              <a:ln>
                <a:noFill/>
              </a:ln>
              <a:solidFill>
                <a:srgbClr val="0000FF"/>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三地址指令：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r>
              <a:rPr lang="en-US" altLang="zh-CN" sz="2800" kern="0" dirty="0">
                <a:latin typeface="+mn-lt"/>
                <a:ea typeface="楷体" panose="02010609060101010101" pitchFamily="49" charset="-122"/>
              </a:rPr>
              <a:t>, rs1, rs2</a:t>
            </a:r>
          </a:p>
          <a:p>
            <a:pPr lvl="0" algn="l">
              <a:spcBef>
                <a:spcPts val="300"/>
              </a:spcBef>
              <a:buClr>
                <a:schemeClr val="bg2"/>
              </a:buClr>
              <a:buSzPct val="75000"/>
            </a:pPr>
            <a:r>
              <a:rPr lang="en-US" altLang="zh-CN" sz="2800" kern="0" dirty="0">
                <a:latin typeface="+mn-lt"/>
                <a:ea typeface="楷体" panose="02010609060101010101" pitchFamily="49" charset="-122"/>
              </a:rPr>
              <a:t>	</a:t>
            </a:r>
            <a:r>
              <a:rPr lang="en-US" altLang="zh-CN" sz="2800" kern="0" dirty="0">
                <a:solidFill>
                  <a:srgbClr val="0000FF"/>
                </a:solidFill>
              </a:rPr>
              <a:t> ; rs1 op rs2 </a:t>
            </a:r>
            <a:r>
              <a:rPr lang="en-US" altLang="zh-CN" sz="2800" kern="0" dirty="0">
                <a:solidFill>
                  <a:srgbClr val="0000FF"/>
                </a:solidFill>
                <a:latin typeface="宋体" pitchFamily="2" charset="-122"/>
                <a:ea typeface="宋体" pitchFamily="2" charset="-122"/>
              </a:rPr>
              <a:t>→</a:t>
            </a:r>
            <a:r>
              <a:rPr lang="en-US" altLang="zh-CN" sz="2800" kern="0" dirty="0">
                <a:solidFill>
                  <a:srgbClr val="0000FF"/>
                </a:solidFill>
              </a:rPr>
              <a:t> </a:t>
            </a:r>
            <a:r>
              <a:rPr lang="en-US" altLang="zh-CN" sz="2800" kern="0" dirty="0" err="1">
                <a:solidFill>
                  <a:srgbClr val="0000FF"/>
                </a:solidFill>
              </a:rPr>
              <a:t>rd</a:t>
            </a:r>
            <a:r>
              <a:rPr lang="zh-CN" altLang="en-US" sz="2800" kern="0" dirty="0">
                <a:solidFill>
                  <a:srgbClr val="0000FF"/>
                </a:solidFill>
                <a:latin typeface="+mn-lt"/>
                <a:ea typeface="楷体" panose="02010609060101010101" pitchFamily="49" charset="-122"/>
              </a:rPr>
              <a:t>；</a:t>
            </a:r>
            <a:r>
              <a:rPr lang="en-US" altLang="zh-CN" sz="2800" kern="0" dirty="0">
                <a:solidFill>
                  <a:srgbClr val="0000FF"/>
                </a:solidFill>
                <a:latin typeface="+mn-lt"/>
                <a:ea typeface="楷体" panose="02010609060101010101" pitchFamily="49" charset="-122"/>
              </a:rPr>
              <a:t>PC </a:t>
            </a:r>
            <a:r>
              <a:rPr lang="zh-CN" altLang="en-US" sz="2800" kern="0" dirty="0">
                <a:solidFill>
                  <a:srgbClr val="0000FF"/>
                </a:solidFill>
                <a:latin typeface="+mn-lt"/>
                <a:ea typeface="楷体" panose="02010609060101010101" pitchFamily="49" charset="-122"/>
              </a:rPr>
              <a:t>提供顺序地址</a:t>
            </a:r>
            <a:endParaRPr lang="en-US" altLang="zh-CN" sz="2800" kern="0" dirty="0">
              <a:solidFill>
                <a:srgbClr val="0000FF"/>
              </a:solidFill>
              <a:latin typeface="+mn-lt"/>
              <a:ea typeface="楷体" panose="02010609060101010101" pitchFamily="49" charset="-122"/>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二地址指令：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a:t>
            </a:r>
          </a:p>
          <a:p>
            <a:pPr lvl="0" algn="l">
              <a:spcBef>
                <a:spcPts val="300"/>
              </a:spcBef>
              <a:buClr>
                <a:schemeClr val="bg2"/>
              </a:buClr>
              <a:buSzPct val="75000"/>
            </a:pPr>
            <a:r>
              <a:rPr lang="en-US" altLang="zh-CN" sz="2800" kern="0" dirty="0">
                <a:latin typeface="+mn-lt"/>
                <a:ea typeface="楷体" panose="02010609060101010101" pitchFamily="49" charset="-122"/>
              </a:rPr>
              <a:t>	</a:t>
            </a:r>
            <a:r>
              <a:rPr lang="en-US" altLang="zh-CN" sz="2800" kern="0" dirty="0">
                <a:solidFill>
                  <a:srgbClr val="0000FF"/>
                </a:solidFill>
              </a:rPr>
              <a:t> ; </a:t>
            </a:r>
            <a:r>
              <a:rPr lang="en-US" altLang="zh-CN" sz="2800" kern="0" dirty="0" err="1">
                <a:solidFill>
                  <a:srgbClr val="0000FF"/>
                </a:solidFill>
              </a:rPr>
              <a:t>rd</a:t>
            </a:r>
            <a:r>
              <a:rPr lang="en-US" altLang="zh-CN" sz="2800" kern="0" dirty="0">
                <a:solidFill>
                  <a:srgbClr val="0000FF"/>
                </a:solidFill>
              </a:rPr>
              <a:t> op rs1 </a:t>
            </a:r>
            <a:r>
              <a:rPr lang="en-US" altLang="zh-CN" sz="2800" kern="0" dirty="0">
                <a:solidFill>
                  <a:srgbClr val="0000FF"/>
                </a:solidFill>
                <a:latin typeface="宋体" pitchFamily="2" charset="-122"/>
                <a:ea typeface="宋体" pitchFamily="2" charset="-122"/>
              </a:rPr>
              <a:t>→</a:t>
            </a:r>
            <a:r>
              <a:rPr lang="en-US" altLang="zh-CN" sz="2800" kern="0" dirty="0">
                <a:solidFill>
                  <a:srgbClr val="0000FF"/>
                </a:solidFill>
              </a:rPr>
              <a:t> </a:t>
            </a:r>
            <a:r>
              <a:rPr lang="en-US" altLang="zh-CN" sz="2800" kern="0" dirty="0" err="1">
                <a:solidFill>
                  <a:srgbClr val="0000FF"/>
                </a:solidFill>
              </a:rPr>
              <a:t>rd</a:t>
            </a:r>
            <a:r>
              <a:rPr lang="zh-CN" altLang="en-US" sz="2800" kern="0" dirty="0">
                <a:solidFill>
                  <a:srgbClr val="0000FF"/>
                </a:solidFill>
                <a:latin typeface="+mn-lt"/>
                <a:ea typeface="楷体" panose="02010609060101010101" pitchFamily="49" charset="-122"/>
              </a:rPr>
              <a:t>；</a:t>
            </a:r>
            <a:r>
              <a:rPr lang="en-US" altLang="zh-CN" sz="2800" kern="0" dirty="0">
                <a:solidFill>
                  <a:srgbClr val="0000FF"/>
                </a:solidFill>
                <a:latin typeface="+mn-lt"/>
                <a:ea typeface="楷体" panose="02010609060101010101" pitchFamily="49" charset="-122"/>
              </a:rPr>
              <a:t>PC </a:t>
            </a:r>
            <a:r>
              <a:rPr lang="zh-CN" altLang="en-US" sz="2800" kern="0" dirty="0">
                <a:solidFill>
                  <a:srgbClr val="0000FF"/>
                </a:solidFill>
                <a:latin typeface="+mn-lt"/>
                <a:ea typeface="楷体" panose="02010609060101010101" pitchFamily="49" charset="-122"/>
              </a:rPr>
              <a:t>提供顺序地址  或</a:t>
            </a:r>
            <a:endParaRPr lang="en-US" altLang="zh-CN" sz="2800" kern="0" dirty="0">
              <a:solidFill>
                <a:srgbClr val="0000FF"/>
              </a:solidFill>
              <a:latin typeface="+mn-lt"/>
              <a:ea typeface="楷体" panose="02010609060101010101" pitchFamily="49" charset="-122"/>
            </a:endParaRPr>
          </a:p>
          <a:p>
            <a:pPr algn="l">
              <a:spcBef>
                <a:spcPts val="300"/>
              </a:spcBef>
              <a:buClr>
                <a:schemeClr val="bg2"/>
              </a:buClr>
              <a:buSzPct val="75000"/>
            </a:pPr>
            <a:r>
              <a:rPr lang="en-US" altLang="zh-CN" sz="2800" kern="0" dirty="0"/>
              <a:t>	</a:t>
            </a:r>
            <a:r>
              <a:rPr lang="en-US" altLang="zh-CN" sz="2800" kern="0" dirty="0">
                <a:solidFill>
                  <a:srgbClr val="0000FF"/>
                </a:solidFill>
              </a:rPr>
              <a:t> ; rs1 op ACC </a:t>
            </a:r>
            <a:r>
              <a:rPr lang="en-US" altLang="zh-CN" sz="2800" kern="0" dirty="0">
                <a:solidFill>
                  <a:srgbClr val="0000FF"/>
                </a:solidFill>
                <a:latin typeface="宋体" pitchFamily="2" charset="-122"/>
                <a:ea typeface="宋体" pitchFamily="2" charset="-122"/>
              </a:rPr>
              <a:t>→</a:t>
            </a:r>
            <a:r>
              <a:rPr lang="en-US" altLang="zh-CN" sz="2800" kern="0" dirty="0">
                <a:solidFill>
                  <a:srgbClr val="0000FF"/>
                </a:solidFill>
              </a:rPr>
              <a:t> </a:t>
            </a:r>
            <a:r>
              <a:rPr lang="en-US" altLang="zh-CN" sz="2800" kern="0" dirty="0" err="1">
                <a:solidFill>
                  <a:srgbClr val="0000FF"/>
                </a:solidFill>
              </a:rPr>
              <a:t>rd</a:t>
            </a:r>
            <a:r>
              <a:rPr lang="zh-CN" altLang="en-US" sz="2800" kern="0" dirty="0">
                <a:solidFill>
                  <a:srgbClr val="0000FF"/>
                </a:solidFill>
                <a:latin typeface="+mn-lt"/>
                <a:ea typeface="楷体" panose="02010609060101010101" pitchFamily="49" charset="-122"/>
              </a:rPr>
              <a:t>；</a:t>
            </a:r>
            <a:r>
              <a:rPr lang="en-US" altLang="zh-CN" sz="2800" kern="0" dirty="0">
                <a:solidFill>
                  <a:srgbClr val="0000FF"/>
                </a:solidFill>
                <a:latin typeface="+mn-lt"/>
                <a:ea typeface="楷体" panose="02010609060101010101" pitchFamily="49" charset="-122"/>
              </a:rPr>
              <a:t>PC </a:t>
            </a:r>
            <a:r>
              <a:rPr lang="zh-CN" altLang="en-US" sz="2800" kern="0" dirty="0">
                <a:solidFill>
                  <a:srgbClr val="0000FF"/>
                </a:solidFill>
                <a:latin typeface="+mn-lt"/>
                <a:ea typeface="楷体" panose="02010609060101010101" pitchFamily="49" charset="-122"/>
              </a:rPr>
              <a:t>提供顺序地址</a:t>
            </a:r>
            <a:endParaRPr lang="en-US" altLang="zh-CN" sz="2800" kern="0" dirty="0">
              <a:solidFill>
                <a:srgbClr val="0000FF"/>
              </a:solidFill>
              <a:latin typeface="+mn-lt"/>
              <a:ea typeface="楷体" panose="02010609060101010101" pitchFamily="49" charset="-122"/>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一地址指令：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endParaRPr lang="en-US" altLang="zh-CN" sz="2800" kern="0" dirty="0">
              <a:latin typeface="+mn-lt"/>
              <a:ea typeface="楷体" panose="02010609060101010101" pitchFamily="49" charset="-122"/>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零地址指令：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zh-CN" altLang="en-US" dirty="0"/>
              <a:t>地址码设计</a:t>
            </a:r>
          </a:p>
        </p:txBody>
      </p:sp>
      <p:sp>
        <p:nvSpPr>
          <p:cNvPr id="3" name="内容占位符 2"/>
          <p:cNvSpPr>
            <a:spLocks noGrp="1"/>
          </p:cNvSpPr>
          <p:nvPr>
            <p:ph idx="1"/>
          </p:nvPr>
        </p:nvSpPr>
        <p:spPr>
          <a:xfrm>
            <a:off x="457200" y="620688"/>
            <a:ext cx="8578850" cy="576065"/>
          </a:xfrm>
        </p:spPr>
        <p:txBody>
          <a:bodyPr/>
          <a:lstStyle/>
          <a:p>
            <a:pPr marL="0" indent="0">
              <a:buNone/>
            </a:pPr>
            <a:r>
              <a:rPr lang="zh-CN" altLang="en-US"/>
              <a:t>地址码字段：</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52</a:t>
            </a:fld>
            <a:endParaRPr lang="en-US" altLang="zh-CN"/>
          </a:p>
        </p:txBody>
      </p:sp>
      <p:graphicFrame>
        <p:nvGraphicFramePr>
          <p:cNvPr id="5" name="内容占位符 4"/>
          <p:cNvGraphicFramePr>
            <a:graphicFrameLocks/>
          </p:cNvGraphicFramePr>
          <p:nvPr/>
        </p:nvGraphicFramePr>
        <p:xfrm>
          <a:off x="539552" y="1196752"/>
          <a:ext cx="7920880" cy="648072"/>
        </p:xfrm>
        <a:graphic>
          <a:graphicData uri="http://schemas.openxmlformats.org/drawingml/2006/table">
            <a:tbl>
              <a:tblPr firstRow="1" bandRow="1">
                <a:tableStyleId>{5940675A-B579-460E-94D1-54222C63F5DA}</a:tableStyleId>
              </a:tblPr>
              <a:tblGrid>
                <a:gridCol w="2665681">
                  <a:extLst>
                    <a:ext uri="{9D8B030D-6E8A-4147-A177-3AD203B41FA5}">
                      <a16:colId xmlns:a16="http://schemas.microsoft.com/office/drawing/2014/main" val="20000"/>
                    </a:ext>
                  </a:extLst>
                </a:gridCol>
                <a:gridCol w="2284869">
                  <a:extLst>
                    <a:ext uri="{9D8B030D-6E8A-4147-A177-3AD203B41FA5}">
                      <a16:colId xmlns:a16="http://schemas.microsoft.com/office/drawing/2014/main" val="20001"/>
                    </a:ext>
                  </a:extLst>
                </a:gridCol>
                <a:gridCol w="2970330">
                  <a:extLst>
                    <a:ext uri="{9D8B030D-6E8A-4147-A177-3AD203B41FA5}">
                      <a16:colId xmlns:a16="http://schemas.microsoft.com/office/drawing/2014/main" val="20002"/>
                    </a:ext>
                  </a:extLst>
                </a:gridCol>
              </a:tblGrid>
              <a:tr h="648072">
                <a:tc>
                  <a:txBody>
                    <a:bodyPr/>
                    <a:lstStyle/>
                    <a:p>
                      <a:pPr algn="ctr"/>
                      <a:r>
                        <a:rPr lang="zh-CN" altLang="en-US" sz="2800" b="1">
                          <a:latin typeface="+mn-lt"/>
                          <a:ea typeface="宋体" pitchFamily="2" charset="-122"/>
                        </a:rPr>
                        <a:t>源操作数</a:t>
                      </a:r>
                    </a:p>
                  </a:txBody>
                  <a:tcPr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目的操作数</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2800" b="1">
                          <a:latin typeface="+mn-lt"/>
                          <a:ea typeface="宋体" pitchFamily="2" charset="-122"/>
                        </a:rPr>
                        <a:t>下条指令地址</a:t>
                      </a:r>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内容占位符 2"/>
          <p:cNvSpPr txBox="1">
            <a:spLocks/>
          </p:cNvSpPr>
          <p:nvPr/>
        </p:nvSpPr>
        <p:spPr bwMode="auto">
          <a:xfrm>
            <a:off x="457646" y="1916832"/>
            <a:ext cx="8578850" cy="4680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四地址指令</a:t>
            </a:r>
            <a:r>
              <a:rPr lang="zh-CN" altLang="en-US" sz="2800" kern="0" dirty="0">
                <a:latin typeface="+mn-lt"/>
                <a:ea typeface="楷体" panose="02010609060101010101" pitchFamily="49"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 rs2,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ni</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三地址指令：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r>
              <a:rPr lang="en-US" altLang="zh-CN" sz="2800" kern="0" dirty="0">
                <a:latin typeface="+mn-lt"/>
                <a:ea typeface="楷体" panose="02010609060101010101" pitchFamily="49" charset="-122"/>
              </a:rPr>
              <a:t>, rs1, rs2</a:t>
            </a: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二地址指令：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  </a:t>
            </a:r>
            <a:r>
              <a:rPr kumimoji="0" lang="en-US" altLang="zh-CN" sz="2800" b="1" i="0" u="none" strike="noStrike" kern="0" cap="none" spc="0" normalizeH="0" baseline="0" noProof="0" dirty="0" err="1">
                <a:ln>
                  <a:noFill/>
                </a:ln>
                <a:solidFill>
                  <a:schemeClr val="tx1"/>
                </a:solidFill>
                <a:effectLst/>
                <a:uLnTx/>
                <a:uFillTx/>
                <a:latin typeface="+mn-lt"/>
                <a:ea typeface="楷体" panose="02010609060101010101" pitchFamily="49" charset="-122"/>
                <a:cs typeface="+mn-cs"/>
              </a:rPr>
              <a:t>rd</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rs1</a:t>
            </a: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lang="zh-CN" altLang="en-US" sz="2800" kern="0" dirty="0">
                <a:latin typeface="+mn-lt"/>
                <a:ea typeface="楷体" panose="02010609060101010101" pitchFamily="49" charset="-122"/>
              </a:rPr>
              <a:t>一地址指令：</a:t>
            </a:r>
            <a:r>
              <a:rPr lang="en-US" altLang="zh-CN" sz="2800" kern="0" dirty="0">
                <a:latin typeface="+mn-lt"/>
                <a:ea typeface="楷体" panose="02010609060101010101" pitchFamily="49" charset="-122"/>
              </a:rPr>
              <a:t>op  </a:t>
            </a:r>
            <a:r>
              <a:rPr lang="en-US" altLang="zh-CN" sz="2800" kern="0" dirty="0" err="1">
                <a:latin typeface="+mn-lt"/>
                <a:ea typeface="楷体" panose="02010609060101010101" pitchFamily="49" charset="-122"/>
              </a:rPr>
              <a:t>rd</a:t>
            </a:r>
            <a:endParaRPr lang="en-US" altLang="zh-CN" sz="2800" kern="0" dirty="0">
              <a:latin typeface="+mn-lt"/>
              <a:ea typeface="楷体" panose="02010609060101010101" pitchFamily="49" charset="-122"/>
            </a:endParaRPr>
          </a:p>
          <a:p>
            <a:pPr algn="l">
              <a:spcBef>
                <a:spcPts val="300"/>
              </a:spcBef>
              <a:buClr>
                <a:schemeClr val="bg2"/>
              </a:buClr>
              <a:buSzPct val="75000"/>
            </a:pPr>
            <a:r>
              <a:rPr lang="en-US" altLang="zh-CN" sz="2800" kern="0" dirty="0">
                <a:latin typeface="+mn-lt"/>
                <a:ea typeface="楷体" panose="02010609060101010101" pitchFamily="49" charset="-122"/>
              </a:rPr>
              <a:t>	</a:t>
            </a:r>
            <a:r>
              <a:rPr lang="en-US" altLang="zh-CN" sz="2800" kern="0" dirty="0">
                <a:solidFill>
                  <a:srgbClr val="0000FF"/>
                </a:solidFill>
                <a:latin typeface="+mn-lt"/>
                <a:ea typeface="楷体" panose="02010609060101010101" pitchFamily="49" charset="-122"/>
              </a:rPr>
              <a:t>; </a:t>
            </a:r>
            <a:r>
              <a:rPr lang="en-US" altLang="zh-CN" sz="2800" kern="0" dirty="0" err="1">
                <a:solidFill>
                  <a:srgbClr val="0000FF"/>
                </a:solidFill>
                <a:latin typeface="+mn-lt"/>
                <a:ea typeface="楷体" panose="02010609060101010101" pitchFamily="49" charset="-122"/>
              </a:rPr>
              <a:t>rd</a:t>
            </a:r>
            <a:r>
              <a:rPr lang="en-US" altLang="zh-CN" sz="2800" kern="0" dirty="0">
                <a:solidFill>
                  <a:srgbClr val="0000FF"/>
                </a:solidFill>
                <a:latin typeface="+mn-lt"/>
                <a:ea typeface="楷体" panose="02010609060101010101" pitchFamily="49" charset="-122"/>
              </a:rPr>
              <a:t> op ACC </a:t>
            </a:r>
            <a:r>
              <a:rPr lang="en-US" altLang="zh-CN" sz="2800" kern="0" dirty="0">
                <a:solidFill>
                  <a:srgbClr val="0000FF"/>
                </a:solidFill>
                <a:latin typeface="宋体" pitchFamily="2" charset="-122"/>
                <a:ea typeface="宋体" pitchFamily="2" charset="-122"/>
              </a:rPr>
              <a:t>→</a:t>
            </a:r>
            <a:r>
              <a:rPr lang="en-US" altLang="zh-CN" sz="2800" kern="0" dirty="0">
                <a:solidFill>
                  <a:srgbClr val="0000FF"/>
                </a:solidFill>
                <a:latin typeface="+mn-lt"/>
                <a:ea typeface="楷体" panose="02010609060101010101" pitchFamily="49" charset="-122"/>
              </a:rPr>
              <a:t> ACC</a:t>
            </a:r>
            <a:r>
              <a:rPr lang="zh-CN" altLang="en-US" sz="2800" kern="0" dirty="0">
                <a:solidFill>
                  <a:srgbClr val="0000FF"/>
                </a:solidFill>
                <a:latin typeface="+mn-lt"/>
                <a:ea typeface="楷体" panose="02010609060101010101" pitchFamily="49" charset="-122"/>
              </a:rPr>
              <a:t>；</a:t>
            </a:r>
            <a:r>
              <a:rPr lang="en-US" altLang="zh-CN" sz="2800" kern="0" dirty="0">
                <a:solidFill>
                  <a:srgbClr val="0000FF"/>
                </a:solidFill>
                <a:latin typeface="+mn-lt"/>
                <a:ea typeface="楷体" panose="02010609060101010101" pitchFamily="49" charset="-122"/>
              </a:rPr>
              <a:t>PC </a:t>
            </a:r>
            <a:r>
              <a:rPr lang="zh-CN" altLang="en-US" sz="2800" kern="0" dirty="0">
                <a:solidFill>
                  <a:srgbClr val="0000FF"/>
                </a:solidFill>
                <a:latin typeface="+mn-lt"/>
                <a:ea typeface="楷体" panose="02010609060101010101" pitchFamily="49" charset="-122"/>
              </a:rPr>
              <a:t>提供顺序地址  或</a:t>
            </a:r>
            <a:endParaRPr lang="en-US" altLang="zh-CN" sz="2800" kern="0" dirty="0">
              <a:solidFill>
                <a:srgbClr val="0000FF"/>
              </a:solidFill>
              <a:latin typeface="+mn-lt"/>
              <a:ea typeface="楷体" panose="02010609060101010101" pitchFamily="49" charset="-122"/>
            </a:endParaRPr>
          </a:p>
          <a:p>
            <a:pPr algn="l">
              <a:spcBef>
                <a:spcPts val="300"/>
              </a:spcBef>
              <a:buClr>
                <a:schemeClr val="bg2"/>
              </a:buClr>
              <a:buSzPct val="75000"/>
            </a:pPr>
            <a:r>
              <a:rPr lang="en-US" altLang="zh-CN" sz="2800" kern="0" dirty="0">
                <a:solidFill>
                  <a:srgbClr val="0000FF"/>
                </a:solidFill>
                <a:latin typeface="+mn-lt"/>
                <a:ea typeface="楷体" panose="02010609060101010101" pitchFamily="49" charset="-122"/>
              </a:rPr>
              <a:t>	; </a:t>
            </a:r>
            <a:r>
              <a:rPr lang="en-US" altLang="zh-CN" sz="2800" kern="0" dirty="0" err="1">
                <a:solidFill>
                  <a:srgbClr val="0000FF"/>
                </a:solidFill>
                <a:latin typeface="+mn-lt"/>
                <a:ea typeface="楷体" panose="02010609060101010101" pitchFamily="49" charset="-122"/>
              </a:rPr>
              <a:t>rd</a:t>
            </a:r>
            <a:r>
              <a:rPr lang="en-US" altLang="zh-CN" sz="2800" kern="0" dirty="0">
                <a:solidFill>
                  <a:srgbClr val="0000FF"/>
                </a:solidFill>
                <a:latin typeface="+mn-lt"/>
                <a:ea typeface="楷体" panose="02010609060101010101" pitchFamily="49" charset="-122"/>
              </a:rPr>
              <a:t> </a:t>
            </a:r>
            <a:r>
              <a:rPr lang="zh-CN" altLang="en-US" sz="2800" kern="0" dirty="0">
                <a:solidFill>
                  <a:srgbClr val="0000FF"/>
                </a:solidFill>
                <a:latin typeface="+mn-lt"/>
                <a:ea typeface="楷体" panose="02010609060101010101" pitchFamily="49" charset="-122"/>
              </a:rPr>
              <a:t>自身操作 </a:t>
            </a:r>
            <a:r>
              <a:rPr lang="en-US" altLang="zh-CN" sz="2800" kern="0" dirty="0">
                <a:solidFill>
                  <a:srgbClr val="0000FF"/>
                </a:solidFill>
                <a:latin typeface="宋体" pitchFamily="2" charset="-122"/>
                <a:ea typeface="宋体" pitchFamily="2" charset="-122"/>
              </a:rPr>
              <a:t>→ </a:t>
            </a:r>
            <a:r>
              <a:rPr lang="en-US" altLang="zh-CN" sz="2800" kern="0" dirty="0" err="1">
                <a:solidFill>
                  <a:srgbClr val="0000FF"/>
                </a:solidFill>
                <a:latin typeface="+mn-lt"/>
                <a:ea typeface="楷体" panose="02010609060101010101" pitchFamily="49" charset="-122"/>
              </a:rPr>
              <a:t>rd</a:t>
            </a:r>
            <a:r>
              <a:rPr lang="zh-CN" altLang="en-US" sz="2800" kern="0" dirty="0">
                <a:solidFill>
                  <a:srgbClr val="0000FF"/>
                </a:solidFill>
                <a:latin typeface="+mn-lt"/>
                <a:ea typeface="楷体" panose="02010609060101010101" pitchFamily="49" charset="-122"/>
              </a:rPr>
              <a:t>；</a:t>
            </a:r>
            <a:r>
              <a:rPr lang="en-US" altLang="zh-CN" sz="2800" kern="0" dirty="0">
                <a:solidFill>
                  <a:srgbClr val="0000FF"/>
                </a:solidFill>
                <a:latin typeface="+mn-lt"/>
                <a:ea typeface="楷体" panose="02010609060101010101" pitchFamily="49" charset="-122"/>
              </a:rPr>
              <a:t>PC </a:t>
            </a:r>
            <a:r>
              <a:rPr lang="zh-CN" altLang="en-US" sz="2800" kern="0" dirty="0">
                <a:solidFill>
                  <a:srgbClr val="0000FF"/>
                </a:solidFill>
                <a:latin typeface="+mn-lt"/>
                <a:ea typeface="楷体" panose="02010609060101010101" pitchFamily="49" charset="-122"/>
              </a:rPr>
              <a:t>提供顺序地址  或</a:t>
            </a:r>
            <a:endParaRPr lang="en-US" altLang="zh-CN" sz="2800" kern="0" dirty="0">
              <a:solidFill>
                <a:srgbClr val="0000FF"/>
              </a:solidFill>
              <a:latin typeface="+mn-lt"/>
              <a:ea typeface="楷体" panose="02010609060101010101" pitchFamily="49" charset="-122"/>
            </a:endParaRPr>
          </a:p>
          <a:p>
            <a:pPr algn="l">
              <a:spcBef>
                <a:spcPts val="300"/>
              </a:spcBef>
              <a:buClr>
                <a:schemeClr val="bg2"/>
              </a:buClr>
              <a:buSzPct val="75000"/>
            </a:pPr>
            <a:r>
              <a:rPr lang="en-US" altLang="zh-CN" sz="2800" kern="0" dirty="0">
                <a:solidFill>
                  <a:srgbClr val="0000FF"/>
                </a:solidFill>
                <a:latin typeface="+mn-lt"/>
                <a:ea typeface="楷体" panose="02010609060101010101" pitchFamily="49" charset="-122"/>
              </a:rPr>
              <a:t>	;</a:t>
            </a:r>
            <a:r>
              <a:rPr lang="en-US" altLang="zh-CN" sz="2800" kern="0" dirty="0">
                <a:solidFill>
                  <a:srgbClr val="0000FF"/>
                </a:solidFill>
                <a:latin typeface="Times New Roman"/>
                <a:ea typeface="楷体" panose="02010609060101010101" pitchFamily="49" charset="-122"/>
              </a:rPr>
              <a:t> </a:t>
            </a:r>
            <a:r>
              <a:rPr lang="zh-CN" altLang="en-US" sz="2800" kern="0" dirty="0">
                <a:solidFill>
                  <a:srgbClr val="0000FF"/>
                </a:solidFill>
                <a:latin typeface="Times New Roman"/>
                <a:ea typeface="楷体" panose="02010609060101010101" pitchFamily="49" charset="-122"/>
              </a:rPr>
              <a:t>由 </a:t>
            </a:r>
            <a:r>
              <a:rPr lang="en-US" altLang="zh-CN" sz="2800" kern="0" dirty="0" err="1">
                <a:solidFill>
                  <a:srgbClr val="0000FF"/>
                </a:solidFill>
                <a:latin typeface="Times New Roman"/>
                <a:ea typeface="楷体" panose="02010609060101010101" pitchFamily="49" charset="-122"/>
              </a:rPr>
              <a:t>rd</a:t>
            </a:r>
            <a:r>
              <a:rPr lang="en-US" altLang="zh-CN" sz="2800" kern="0" dirty="0">
                <a:solidFill>
                  <a:srgbClr val="0000FF"/>
                </a:solidFill>
                <a:latin typeface="Times New Roman"/>
                <a:ea typeface="楷体" panose="02010609060101010101" pitchFamily="49" charset="-122"/>
              </a:rPr>
              <a:t> </a:t>
            </a:r>
            <a:r>
              <a:rPr lang="zh-CN" altLang="en-US" sz="2800" kern="0" dirty="0">
                <a:solidFill>
                  <a:srgbClr val="0000FF"/>
                </a:solidFill>
                <a:latin typeface="Times New Roman"/>
                <a:ea typeface="楷体" panose="02010609060101010101" pitchFamily="49" charset="-122"/>
              </a:rPr>
              <a:t>提供转移地址</a:t>
            </a:r>
            <a:endParaRPr lang="en-US" altLang="zh-CN" sz="2800" kern="0" dirty="0">
              <a:solidFill>
                <a:srgbClr val="0000FF"/>
              </a:solidFill>
              <a:latin typeface="+mn-lt"/>
              <a:ea typeface="楷体" panose="02010609060101010101" pitchFamily="49" charset="-122"/>
            </a:endParaRPr>
          </a:p>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零地址指令：</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op</a:t>
            </a:r>
          </a:p>
          <a:p>
            <a:pPr lvl="0" algn="l">
              <a:spcBef>
                <a:spcPts val="300"/>
              </a:spcBef>
              <a:buClr>
                <a:schemeClr val="bg2"/>
              </a:buClr>
              <a:buSzPct val="75000"/>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lang="en-US" altLang="zh-CN" sz="2800" kern="0" dirty="0">
                <a:solidFill>
                  <a:srgbClr val="0000FF"/>
                </a:solidFill>
              </a:rPr>
              <a:t>;</a:t>
            </a:r>
            <a:r>
              <a:rPr lang="en-US" altLang="zh-CN" sz="2800" kern="0" dirty="0">
                <a:solidFill>
                  <a:srgbClr val="0000FF"/>
                </a:solidFill>
                <a:latin typeface="Times New Roman"/>
                <a:ea typeface="楷体" panose="02010609060101010101" pitchFamily="49" charset="-122"/>
              </a:rPr>
              <a:t> </a:t>
            </a:r>
            <a:r>
              <a:rPr lang="zh-CN" altLang="en-US" sz="2800" kern="0" dirty="0">
                <a:solidFill>
                  <a:srgbClr val="0000FF"/>
                </a:solidFill>
                <a:latin typeface="Times New Roman"/>
                <a:ea typeface="楷体" panose="02010609060101010101" pitchFamily="49" charset="-122"/>
              </a:rPr>
              <a:t>由操作码指定操作数</a:t>
            </a:r>
            <a:r>
              <a:rPr lang="en-US" altLang="zh-CN" sz="2800" kern="0" dirty="0">
                <a:solidFill>
                  <a:srgbClr val="0000FF"/>
                </a:solidFill>
                <a:latin typeface="宋体" pitchFamily="2" charset="-122"/>
                <a:ea typeface="宋体" pitchFamily="2" charset="-122"/>
              </a:rPr>
              <a:t>(</a:t>
            </a:r>
            <a:r>
              <a:rPr lang="zh-CN" altLang="en-US" sz="2800" kern="0" dirty="0">
                <a:solidFill>
                  <a:srgbClr val="0000FF"/>
                </a:solidFill>
                <a:latin typeface="Times New Roman"/>
                <a:ea typeface="楷体" panose="02010609060101010101" pitchFamily="49" charset="-122"/>
              </a:rPr>
              <a:t>隐含寻址</a:t>
            </a:r>
            <a:r>
              <a:rPr lang="en-US" altLang="zh-CN" sz="2800" kern="0" dirty="0">
                <a:solidFill>
                  <a:srgbClr val="0000FF"/>
                </a:solidFill>
                <a:latin typeface="宋体" pitchFamily="2" charset="-122"/>
                <a:ea typeface="宋体" pitchFamily="2" charset="-122"/>
              </a:rPr>
              <a:t>) </a:t>
            </a:r>
            <a:r>
              <a:rPr lang="zh-CN" altLang="en-US" sz="2800" kern="0" dirty="0">
                <a:solidFill>
                  <a:srgbClr val="0000FF"/>
                </a:solidFill>
                <a:latin typeface="Times New Roman"/>
                <a:ea typeface="楷体" panose="02010609060101010101" pitchFamily="49" charset="-122"/>
              </a:rPr>
              <a:t>或</a:t>
            </a:r>
            <a:endParaRPr lang="en-US" altLang="zh-CN" sz="2800" kern="0" dirty="0">
              <a:solidFill>
                <a:srgbClr val="0000FF"/>
              </a:solidFill>
              <a:latin typeface="Times New Roman"/>
              <a:ea typeface="楷体" panose="02010609060101010101" pitchFamily="49" charset="-122"/>
            </a:endParaRPr>
          </a:p>
          <a:p>
            <a:pPr lvl="0" algn="l">
              <a:spcBef>
                <a:spcPts val="300"/>
              </a:spcBef>
              <a:buClr>
                <a:schemeClr val="bg2"/>
              </a:buClr>
              <a:buSzPct val="75000"/>
            </a:pPr>
            <a:r>
              <a:rPr lang="en-US" altLang="zh-CN" sz="2800" kern="0" dirty="0">
                <a:solidFill>
                  <a:srgbClr val="0000FF"/>
                </a:solidFill>
                <a:latin typeface="Times New Roman"/>
                <a:ea typeface="楷体" panose="02010609060101010101" pitchFamily="49" charset="-122"/>
              </a:rPr>
              <a:t>	; </a:t>
            </a:r>
            <a:r>
              <a:rPr lang="zh-CN" altLang="en-US" sz="2800" kern="0" dirty="0">
                <a:solidFill>
                  <a:srgbClr val="0000FF"/>
                </a:solidFill>
                <a:latin typeface="Times New Roman"/>
                <a:ea typeface="楷体" panose="02010609060101010101" pitchFamily="49" charset="-122"/>
              </a:rPr>
              <a:t>无需操作数</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1. </a:t>
            </a:r>
            <a:r>
              <a:rPr lang="zh-CN" altLang="en-US" sz="2800" dirty="0">
                <a:solidFill>
                  <a:srgbClr val="D60093"/>
                </a:solidFill>
                <a:latin typeface="Arial" pitchFamily="34" charset="0"/>
                <a:ea typeface="黑体" pitchFamily="49" charset="-122"/>
                <a:cs typeface="Arial" pitchFamily="34" charset="0"/>
              </a:rPr>
              <a:t>定长操作码</a:t>
            </a:r>
          </a:p>
        </p:txBody>
      </p:sp>
      <p:sp>
        <p:nvSpPr>
          <p:cNvPr id="3" name="内容占位符 2"/>
          <p:cNvSpPr>
            <a:spLocks noGrp="1"/>
          </p:cNvSpPr>
          <p:nvPr>
            <p:ph idx="1"/>
          </p:nvPr>
        </p:nvSpPr>
        <p:spPr>
          <a:xfrm>
            <a:off x="457200" y="693291"/>
            <a:ext cx="8578850" cy="2087637"/>
          </a:xfrm>
        </p:spPr>
        <p:txBody>
          <a:bodyPr/>
          <a:lstStyle/>
          <a:p>
            <a:pPr marL="0" indent="0">
              <a:buNone/>
            </a:pPr>
            <a:r>
              <a:rPr lang="zh-CN" altLang="en-US"/>
              <a:t>指令系统共</a:t>
            </a:r>
            <a:r>
              <a:rPr lang="en-US" altLang="zh-CN" i="1">
                <a:solidFill>
                  <a:srgbClr val="FF0000"/>
                </a:solidFill>
              </a:rPr>
              <a:t>N</a:t>
            </a:r>
            <a:r>
              <a:rPr lang="zh-CN" altLang="en-US"/>
              <a:t>条指令，所有指令均用</a:t>
            </a:r>
            <a:r>
              <a:rPr lang="en-US" altLang="zh-CN" i="1">
                <a:solidFill>
                  <a:srgbClr val="FF0000"/>
                </a:solidFill>
              </a:rPr>
              <a:t>n</a:t>
            </a:r>
            <a:r>
              <a:rPr lang="zh-CN" altLang="en-US"/>
              <a:t>位编码，</a:t>
            </a:r>
            <a:endParaRPr lang="en-US" altLang="zh-CN"/>
          </a:p>
          <a:p>
            <a:pPr marL="0" indent="0">
              <a:buNone/>
            </a:pPr>
            <a:r>
              <a:rPr lang="zh-CN" altLang="en-US"/>
              <a:t>应满足：</a:t>
            </a:r>
            <a:r>
              <a:rPr lang="en-US" altLang="zh-CN" i="1">
                <a:solidFill>
                  <a:srgbClr val="FF0000"/>
                </a:solidFill>
              </a:rPr>
              <a:t>N</a:t>
            </a:r>
            <a:r>
              <a:rPr lang="en-US" altLang="zh-CN">
                <a:solidFill>
                  <a:srgbClr val="FF0000"/>
                </a:solidFill>
                <a:latin typeface="宋体" pitchFamily="2" charset="-122"/>
                <a:ea typeface="宋体" pitchFamily="2" charset="-122"/>
              </a:rPr>
              <a:t>≤</a:t>
            </a:r>
            <a:r>
              <a:rPr lang="en-US" altLang="zh-CN">
                <a:solidFill>
                  <a:srgbClr val="FF0000"/>
                </a:solidFill>
              </a:rPr>
              <a:t>2</a:t>
            </a:r>
            <a:r>
              <a:rPr lang="en-US" altLang="zh-CN" i="1" baseline="30000">
                <a:solidFill>
                  <a:srgbClr val="FF0000"/>
                </a:solidFill>
              </a:rPr>
              <a:t>n</a:t>
            </a:r>
          </a:p>
          <a:p>
            <a:pPr marL="0" indent="0">
              <a:buNone/>
            </a:pPr>
            <a:r>
              <a:rPr lang="zh-CN" altLang="en-US"/>
              <a:t>从</a:t>
            </a:r>
            <a:r>
              <a:rPr lang="en-US" altLang="zh-CN"/>
              <a:t>2</a:t>
            </a:r>
            <a:r>
              <a:rPr lang="en-US" altLang="zh-CN" i="1" baseline="30000"/>
              <a:t>n</a:t>
            </a:r>
            <a:r>
              <a:rPr lang="zh-CN" altLang="en-US"/>
              <a:t>个编码中选出</a:t>
            </a:r>
            <a:r>
              <a:rPr lang="en-US" altLang="zh-CN" i="1"/>
              <a:t>N</a:t>
            </a:r>
            <a:r>
              <a:rPr lang="zh-CN" altLang="en-US"/>
              <a:t>个编码，</a:t>
            </a:r>
            <a:endParaRPr lang="en-US" altLang="zh-CN"/>
          </a:p>
          <a:p>
            <a:pPr marL="0" indent="0">
              <a:buNone/>
            </a:pPr>
            <a:r>
              <a:rPr lang="zh-CN" altLang="en-US"/>
              <a:t>用来表示</a:t>
            </a:r>
            <a:r>
              <a:rPr lang="en-US" altLang="zh-CN" i="1"/>
              <a:t>N</a:t>
            </a:r>
            <a:r>
              <a:rPr lang="zh-CN" altLang="en-US"/>
              <a:t>条指令的操作码。</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53</a:t>
            </a:fld>
            <a:endParaRPr lang="en-US" altLang="zh-CN"/>
          </a:p>
        </p:txBody>
      </p:sp>
      <p:sp>
        <p:nvSpPr>
          <p:cNvPr id="5" name="内容占位符 2"/>
          <p:cNvSpPr txBox="1">
            <a:spLocks/>
          </p:cNvSpPr>
          <p:nvPr/>
        </p:nvSpPr>
        <p:spPr bwMode="auto">
          <a:xfrm>
            <a:off x="457646" y="2996952"/>
            <a:ext cx="8578850" cy="2592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tabLst/>
              <a:defRPr/>
            </a:pPr>
            <a:r>
              <a:rPr lang="zh-CN" altLang="en-US" sz="2800" kern="0" dirty="0">
                <a:solidFill>
                  <a:srgbClr val="0000FF"/>
                </a:solidFill>
                <a:latin typeface="+mn-lt"/>
                <a:ea typeface="楷体" panose="02010609060101010101" pitchFamily="49" charset="-122"/>
              </a:rPr>
              <a:t>优点</a:t>
            </a:r>
            <a:r>
              <a:rPr lang="zh-CN" altLang="en-US" sz="2800" kern="0" dirty="0">
                <a:latin typeface="+mn-lt"/>
                <a:ea typeface="楷体" panose="02010609060101010101" pitchFamily="49" charset="-122"/>
              </a:rPr>
              <a:t>：</a:t>
            </a:r>
            <a:endParaRPr lang="en-US" altLang="zh-CN" sz="2800" kern="0" dirty="0">
              <a:latin typeface="+mn-lt"/>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bg2"/>
              </a:buClr>
              <a:buSzPct val="75000"/>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操作码构造简单，硬件设计简单，译码速度快。</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ts val="1800"/>
              </a:spcBef>
              <a:spcAft>
                <a:spcPct val="0"/>
              </a:spcAft>
              <a:buClr>
                <a:schemeClr val="bg2"/>
              </a:buClr>
              <a:buSzPct val="75000"/>
              <a:tabLst/>
              <a:defRPr/>
            </a:pPr>
            <a:r>
              <a:rPr lang="zh-CN" altLang="en-US" sz="2800" kern="0" dirty="0">
                <a:solidFill>
                  <a:srgbClr val="0000FF"/>
                </a:solidFill>
                <a:latin typeface="+mn-lt"/>
                <a:ea typeface="楷体" panose="02010609060101010101" pitchFamily="49" charset="-122"/>
              </a:rPr>
              <a:t>缺点</a:t>
            </a:r>
            <a:r>
              <a:rPr lang="zh-CN" altLang="en-US" sz="2800" kern="0" dirty="0">
                <a:latin typeface="+mn-lt"/>
                <a:ea typeface="楷体" panose="02010609060101010101" pitchFamily="49" charset="-122"/>
              </a:rPr>
              <a:t>：</a:t>
            </a:r>
            <a:endParaRPr lang="en-US" altLang="zh-CN" sz="2800" kern="0" dirty="0">
              <a:latin typeface="+mn-lt"/>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bg2"/>
              </a:buClr>
              <a:buSzPct val="75000"/>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操作码占存储空间大；指令规模扩充受限。</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457200" y="549275"/>
            <a:ext cx="8578850" cy="1511573"/>
          </a:xfrm>
        </p:spPr>
        <p:txBody>
          <a:bodyPr/>
          <a:lstStyle/>
          <a:p>
            <a:pPr marL="0" indent="0">
              <a:spcBef>
                <a:spcPts val="0"/>
              </a:spcBef>
              <a:buNone/>
            </a:pPr>
            <a:r>
              <a:rPr lang="zh-CN" altLang="en-US">
                <a:solidFill>
                  <a:srgbClr val="0000FF"/>
                </a:solidFill>
              </a:rPr>
              <a:t>变长操作码</a:t>
            </a:r>
            <a:r>
              <a:rPr lang="zh-CN" altLang="en-US"/>
              <a:t>、</a:t>
            </a:r>
            <a:r>
              <a:rPr lang="zh-CN" altLang="en-US">
                <a:solidFill>
                  <a:srgbClr val="0000FF"/>
                </a:solidFill>
              </a:rPr>
              <a:t>扩展操作码</a:t>
            </a:r>
            <a:r>
              <a:rPr lang="zh-CN" altLang="en-US"/>
              <a:t>  编码方式：</a:t>
            </a:r>
            <a:endParaRPr lang="en-US" altLang="zh-CN"/>
          </a:p>
          <a:p>
            <a:pPr marL="0" indent="0">
              <a:spcBef>
                <a:spcPts val="0"/>
              </a:spcBef>
              <a:buNone/>
            </a:pPr>
            <a:r>
              <a:rPr lang="zh-CN" altLang="en-US"/>
              <a:t>对不同类型的指令操作码用不固定长度的二进制数进行编码。</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54</a:t>
            </a:fld>
            <a:endParaRPr lang="en-US" altLang="zh-CN"/>
          </a:p>
        </p:txBody>
      </p:sp>
      <p:sp>
        <p:nvSpPr>
          <p:cNvPr id="5" name="内容占位符 2"/>
          <p:cNvSpPr txBox="1">
            <a:spLocks/>
          </p:cNvSpPr>
          <p:nvPr/>
        </p:nvSpPr>
        <p:spPr bwMode="auto">
          <a:xfrm>
            <a:off x="457646" y="1916832"/>
            <a:ext cx="8578850" cy="36724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rgbClr val="008000"/>
                </a:solidFill>
                <a:effectLst/>
                <a:uLnTx/>
                <a:uFillTx/>
                <a:latin typeface="黑体" pitchFamily="49" charset="-122"/>
                <a:ea typeface="黑体" pitchFamily="49" charset="-122"/>
              </a:rPr>
              <a:t>设计原则：</a:t>
            </a:r>
            <a:endParaRPr kumimoji="0" lang="en-US" altLang="zh-CN" sz="2800" b="1" i="0" u="none" strike="noStrike" kern="0" cap="none" spc="0" normalizeH="0" baseline="0" noProof="0" dirty="0">
              <a:ln>
                <a:noFill/>
              </a:ln>
              <a:solidFill>
                <a:srgbClr val="008000"/>
              </a:solidFill>
              <a:effectLst/>
              <a:uLnTx/>
              <a:uFillTx/>
              <a:latin typeface="黑体" pitchFamily="49" charset="-122"/>
              <a:ea typeface="黑体" pitchFamily="49" charset="-122"/>
            </a:endParaRPr>
          </a:p>
          <a:p>
            <a:pPr marL="273050" marR="0" lvl="0" indent="-27305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如果</a:t>
            </a:r>
            <a:r>
              <a:rPr kumimoji="0" lang="zh-CN" altLang="en-US" sz="2800" b="1" i="0" u="none" strike="noStrike" kern="0" cap="none" spc="0" normalizeH="0" baseline="0" noProof="0" dirty="0">
                <a:ln>
                  <a:noFill/>
                </a:ln>
                <a:solidFill>
                  <a:srgbClr val="0000FF"/>
                </a:solidFill>
                <a:effectLst/>
                <a:uLnTx/>
                <a:uFillTx/>
                <a:latin typeface="+mn-lt"/>
                <a:ea typeface="楷体" panose="02010609060101010101" pitchFamily="49" charset="-122"/>
                <a:cs typeface="+mn-cs"/>
              </a:rPr>
              <a:t>指令字长度固定</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，则</a:t>
            </a:r>
            <a:r>
              <a:rPr kumimoji="0" lang="zh-CN" altLang="en-US"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长地址码对应短操作码</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，操作码长度随地址码长度缩短而增加。</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273050" marR="0" lvl="0" indent="-27305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如果</a:t>
            </a:r>
            <a:r>
              <a:rPr kumimoji="0" lang="zh-CN" altLang="en-US" sz="2800" b="1" i="0" u="none" strike="noStrike" kern="0" cap="none" spc="0" normalizeH="0" baseline="0" noProof="0" dirty="0">
                <a:ln>
                  <a:noFill/>
                </a:ln>
                <a:solidFill>
                  <a:srgbClr val="0000FF"/>
                </a:solidFill>
                <a:effectLst/>
                <a:uLnTx/>
                <a:uFillTx/>
                <a:latin typeface="+mn-lt"/>
                <a:ea typeface="楷体" panose="02010609060101010101" pitchFamily="49" charset="-122"/>
                <a:cs typeface="+mn-cs"/>
              </a:rPr>
              <a:t>指令字长度可变</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，则以指令使用频度作为设计依据，</a:t>
            </a:r>
            <a:r>
              <a:rPr kumimoji="0" lang="zh-CN" altLang="en-US" sz="2800" b="1" i="0" u="none" strike="noStrike" kern="0" cap="none" spc="0" normalizeH="0" baseline="0" noProof="0" dirty="0">
                <a:ln>
                  <a:noFill/>
                </a:ln>
                <a:solidFill>
                  <a:srgbClr val="FF0000"/>
                </a:solidFill>
                <a:effectLst/>
                <a:uLnTx/>
                <a:uFillTx/>
                <a:latin typeface="+mn-lt"/>
                <a:ea typeface="楷体" panose="02010609060101010101" pitchFamily="49" charset="-122"/>
                <a:cs typeface="+mn-cs"/>
              </a:rPr>
              <a:t>使用频度高的指令用短码</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，使用频度低的指令用长码 </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霍夫曼</a:t>
            </a:r>
            <a:r>
              <a:rPr kumimoji="0" lang="en-US" altLang="zh-CN" sz="2800" b="1" i="0" u="none" strike="noStrike" kern="0" cap="none" spc="0" normalizeH="0" baseline="0" noProof="0" dirty="0">
                <a:ln>
                  <a:noFill/>
                </a:ln>
                <a:solidFill>
                  <a:schemeClr val="tx1"/>
                </a:solidFill>
                <a:effectLst/>
                <a:uLnTx/>
                <a:uFillTx/>
                <a:latin typeface="宋体" pitchFamily="2" charset="-122"/>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Huffman</a:t>
            </a:r>
            <a:r>
              <a:rPr lang="en-US" altLang="zh-CN" sz="2800" kern="0" dirty="0">
                <a:latin typeface="宋体" pitchFamily="2" charset="-122"/>
                <a:ea typeface="宋体" pitchFamily="2" charset="-122"/>
              </a:rPr>
              <a:t>)</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编码原理。</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273050" marR="0" lvl="0" indent="-27305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lang="zh-CN" altLang="en-US" sz="2800" kern="0" noProof="0" dirty="0">
                <a:latin typeface="+mn-lt"/>
                <a:ea typeface="楷体" panose="02010609060101010101" pitchFamily="49" charset="-122"/>
              </a:rPr>
              <a:t>设计总是从短操作码开始，并要保证当前使用的操作码与未来要扩展的操作码能够有效区分。</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
        <p:nvSpPr>
          <p:cNvPr id="6" name="Text Box 23"/>
          <p:cNvSpPr txBox="1">
            <a:spLocks noChangeArrowheads="1"/>
          </p:cNvSpPr>
          <p:nvPr/>
        </p:nvSpPr>
        <p:spPr bwMode="auto">
          <a:xfrm>
            <a:off x="900981" y="5589240"/>
            <a:ext cx="5183187" cy="576263"/>
          </a:xfrm>
          <a:prstGeom prst="rect">
            <a:avLst/>
          </a:prstGeom>
          <a:solidFill>
            <a:srgbClr val="CCFF99"/>
          </a:solidFill>
          <a:ln w="28575" algn="ctr">
            <a:solidFill>
              <a:schemeClr val="bg2"/>
            </a:solidFill>
            <a:miter lim="800000"/>
            <a:headEnd/>
            <a:tailEnd type="none" w="med" len="lg"/>
          </a:ln>
          <a:effectLst>
            <a:outerShdw blurRad="50800" dist="38100" dir="2700000" algn="tl" rotWithShape="0">
              <a:prstClr val="black">
                <a:alpha val="40000"/>
              </a:prstClr>
            </a:outerShdw>
          </a:effectLst>
        </p:spPr>
        <p:txBody>
          <a:bodyPr wrap="none" anchor="ctr" anchorCtr="0"/>
          <a:lstStyle/>
          <a:p>
            <a:pPr algn="l">
              <a:spcBef>
                <a:spcPct val="50000"/>
              </a:spcBef>
            </a:pPr>
            <a:r>
              <a:rPr kumimoji="1" lang="zh-CN" altLang="en-US" sz="2800">
                <a:solidFill>
                  <a:srgbClr val="FF0000"/>
                </a:solidFill>
                <a:ea typeface="黑体" pitchFamily="2" charset="-122"/>
              </a:rPr>
              <a:t>原则：</a:t>
            </a:r>
            <a:r>
              <a:rPr kumimoji="1" lang="zh-CN" altLang="en-US" sz="2800">
                <a:solidFill>
                  <a:srgbClr val="FF0066"/>
                </a:solidFill>
                <a:ea typeface="黑体" pitchFamily="2" charset="-122"/>
              </a:rPr>
              <a:t>短码</a:t>
            </a:r>
            <a:r>
              <a:rPr kumimoji="1" lang="zh-CN" altLang="en-US" sz="2800">
                <a:solidFill>
                  <a:srgbClr val="FF0000"/>
                </a:solidFill>
                <a:ea typeface="黑体" pitchFamily="2" charset="-122"/>
              </a:rPr>
              <a:t>不能是</a:t>
            </a:r>
            <a:r>
              <a:rPr kumimoji="1" lang="zh-CN" altLang="en-US" sz="2800">
                <a:solidFill>
                  <a:srgbClr val="FF0066"/>
                </a:solidFill>
                <a:ea typeface="黑体" pitchFamily="2" charset="-122"/>
              </a:rPr>
              <a:t>长码</a:t>
            </a:r>
            <a:r>
              <a:rPr kumimoji="1" lang="zh-CN" altLang="en-US" sz="2800">
                <a:solidFill>
                  <a:srgbClr val="FF0000"/>
                </a:solidFill>
                <a:ea typeface="黑体" pitchFamily="2" charset="-122"/>
              </a:rPr>
              <a:t>的</a:t>
            </a:r>
            <a:r>
              <a:rPr kumimoji="1" lang="zh-CN" altLang="en-US" sz="2800">
                <a:solidFill>
                  <a:srgbClr val="FF0066"/>
                </a:solidFill>
                <a:ea typeface="黑体" pitchFamily="2" charset="-122"/>
              </a:rPr>
              <a:t>前缀</a:t>
            </a:r>
            <a:r>
              <a:rPr kumimoji="1" lang="zh-CN" altLang="en-US" sz="2800">
                <a:solidFill>
                  <a:srgbClr val="FF0000"/>
                </a:solidFill>
                <a:ea typeface="黑体" pitchFamily="2" charset="-122"/>
              </a:rPr>
              <a: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323528" y="980728"/>
            <a:ext cx="8712522" cy="504055"/>
          </a:xfrm>
        </p:spPr>
        <p:txBody>
          <a:bodyPr/>
          <a:lstStyle/>
          <a:p>
            <a:pPr marL="0" indent="0">
              <a:buNone/>
            </a:pPr>
            <a:r>
              <a:rPr lang="zh-CN" altLang="en-US"/>
              <a:t>用</a:t>
            </a:r>
            <a:r>
              <a:rPr lang="en-US" altLang="zh-CN"/>
              <a:t>SPECint92</a:t>
            </a:r>
            <a:r>
              <a:rPr lang="zh-CN" altLang="en-US"/>
              <a:t>测试程序对</a:t>
            </a:r>
            <a:r>
              <a:rPr lang="en-US" altLang="zh-CN"/>
              <a:t>80x86</a:t>
            </a:r>
            <a:r>
              <a:rPr lang="zh-CN" altLang="en-US"/>
              <a:t>指令使用情况的统计：</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55</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1</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）基于</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霍夫曼编码</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原理设计变长操作码</a:t>
            </a:r>
          </a:p>
        </p:txBody>
      </p:sp>
      <p:graphicFrame>
        <p:nvGraphicFramePr>
          <p:cNvPr id="7" name="表格 6"/>
          <p:cNvGraphicFramePr>
            <a:graphicFrameLocks noGrp="1"/>
          </p:cNvGraphicFramePr>
          <p:nvPr>
            <p:extLst>
              <p:ext uri="{D42A27DB-BD31-4B8C-83A1-F6EECF244321}">
                <p14:modId xmlns:p14="http://schemas.microsoft.com/office/powerpoint/2010/main" val="1658808911"/>
              </p:ext>
            </p:extLst>
          </p:nvPr>
        </p:nvGraphicFramePr>
        <p:xfrm>
          <a:off x="611560" y="1484784"/>
          <a:ext cx="7200800" cy="505968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456384">
                  <a:extLst>
                    <a:ext uri="{9D8B030D-6E8A-4147-A177-3AD203B41FA5}">
                      <a16:colId xmlns:a16="http://schemas.microsoft.com/office/drawing/2014/main" val="20002"/>
                    </a:ext>
                  </a:extLst>
                </a:gridCol>
              </a:tblGrid>
              <a:tr h="370840">
                <a:tc>
                  <a:txBody>
                    <a:bodyPr/>
                    <a:lstStyle/>
                    <a:p>
                      <a:pPr algn="ctr"/>
                      <a:r>
                        <a:rPr lang="zh-CN" altLang="en-US" sz="2000" b="1" dirty="0">
                          <a:ea typeface="楷体" panose="02010609060101010101" pitchFamily="49" charset="-122"/>
                        </a:rPr>
                        <a:t>序号</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7F6FF"/>
                    </a:solidFill>
                  </a:tcPr>
                </a:tc>
                <a:tc>
                  <a:txBody>
                    <a:bodyPr/>
                    <a:lstStyle/>
                    <a:p>
                      <a:pPr algn="ctr"/>
                      <a:r>
                        <a:rPr lang="en-US" altLang="zh-CN" sz="2000" b="1" dirty="0">
                          <a:ea typeface="楷体" panose="02010609060101010101" pitchFamily="49" charset="-122"/>
                        </a:rPr>
                        <a:t>x86</a:t>
                      </a:r>
                      <a:r>
                        <a:rPr lang="zh-CN" altLang="en-US" sz="2000" b="1" dirty="0">
                          <a:ea typeface="楷体" panose="02010609060101010101" pitchFamily="49" charset="-122"/>
                        </a:rPr>
                        <a:t>指令类</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7F6FF"/>
                    </a:solidFill>
                  </a:tcPr>
                </a:tc>
                <a:tc>
                  <a:txBody>
                    <a:bodyPr/>
                    <a:lstStyle/>
                    <a:p>
                      <a:pPr algn="ctr"/>
                      <a:r>
                        <a:rPr lang="zh-CN" altLang="en-US" sz="2000" b="1" dirty="0">
                          <a:ea typeface="楷体" panose="02010609060101010101" pitchFamily="49" charset="-122"/>
                        </a:rPr>
                        <a:t>在整数运算测试程序中</a:t>
                      </a:r>
                      <a:endParaRPr lang="en-US" altLang="zh-CN" sz="2000" b="1" dirty="0">
                        <a:ea typeface="楷体" panose="02010609060101010101" pitchFamily="49" charset="-122"/>
                      </a:endParaRPr>
                    </a:p>
                    <a:p>
                      <a:pPr algn="ctr"/>
                      <a:r>
                        <a:rPr lang="zh-CN" altLang="en-US" sz="2000" b="1" dirty="0"/>
                        <a:t>各类指令使用的频度（</a:t>
                      </a:r>
                      <a:r>
                        <a:rPr lang="en-US" altLang="zh-CN" sz="2000" b="1" dirty="0"/>
                        <a:t>%</a:t>
                      </a:r>
                      <a:r>
                        <a:rPr lang="zh-CN" altLang="en-US" sz="20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7F6FF"/>
                    </a:solidFill>
                  </a:tcPr>
                </a:tc>
                <a:extLst>
                  <a:ext uri="{0D108BD9-81ED-4DB2-BD59-A6C34878D82A}">
                    <a16:rowId xmlns:a16="http://schemas.microsoft.com/office/drawing/2014/main" val="10000"/>
                  </a:ext>
                </a:extLst>
              </a:tr>
              <a:tr h="370840">
                <a:tc>
                  <a:txBody>
                    <a:bodyPr/>
                    <a:lstStyle/>
                    <a:p>
                      <a:pPr algn="ctr"/>
                      <a:r>
                        <a:rPr lang="en-US" altLang="zh-CN" sz="2000" b="1" dirty="0">
                          <a:ea typeface="楷体" panose="02010609060101010101" pitchFamily="49" charset="-122"/>
                        </a:rPr>
                        <a:t>1</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CC"/>
                    </a:solidFill>
                  </a:tcPr>
                </a:tc>
                <a:tc>
                  <a:txBody>
                    <a:bodyPr/>
                    <a:lstStyle/>
                    <a:p>
                      <a:pPr algn="ctr"/>
                      <a:r>
                        <a:rPr lang="zh-CN" altLang="en-US" sz="2000" b="1" dirty="0">
                          <a:latin typeface="+mn-lt"/>
                          <a:ea typeface="楷体" panose="02010609060101010101" pitchFamily="49" charset="-122"/>
                        </a:rPr>
                        <a:t>加载</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CC"/>
                    </a:solidFill>
                  </a:tcPr>
                </a:tc>
                <a:tc>
                  <a:txBody>
                    <a:bodyPr/>
                    <a:lstStyle/>
                    <a:p>
                      <a:pPr algn="ctr"/>
                      <a:r>
                        <a:rPr lang="en-US" altLang="zh-CN" sz="2000" b="1" dirty="0">
                          <a:ea typeface="楷体" panose="02010609060101010101" pitchFamily="49" charset="-122"/>
                        </a:rPr>
                        <a:t>22%</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rgbClr val="FFFFCC"/>
                    </a:solidFill>
                  </a:tcPr>
                </a:tc>
                <a:extLst>
                  <a:ext uri="{0D108BD9-81ED-4DB2-BD59-A6C34878D82A}">
                    <a16:rowId xmlns:a16="http://schemas.microsoft.com/office/drawing/2014/main" val="10001"/>
                  </a:ext>
                </a:extLst>
              </a:tr>
              <a:tr h="370840">
                <a:tc>
                  <a:txBody>
                    <a:bodyPr/>
                    <a:lstStyle/>
                    <a:p>
                      <a:pPr algn="ctr"/>
                      <a:r>
                        <a:rPr lang="en-US" altLang="zh-CN" sz="2000" b="1" dirty="0">
                          <a:ea typeface="楷体" panose="02010609060101010101" pitchFamily="49" charset="-122"/>
                        </a:rPr>
                        <a:t>2</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条件分支</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20%</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2"/>
                  </a:ext>
                </a:extLst>
              </a:tr>
              <a:tr h="370840">
                <a:tc>
                  <a:txBody>
                    <a:bodyPr/>
                    <a:lstStyle/>
                    <a:p>
                      <a:pPr algn="ctr"/>
                      <a:r>
                        <a:rPr lang="en-US" altLang="zh-CN" sz="2000" b="1" dirty="0">
                          <a:ea typeface="楷体" panose="02010609060101010101" pitchFamily="49" charset="-122"/>
                        </a:rPr>
                        <a:t>3</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比较</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16%</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3"/>
                  </a:ext>
                </a:extLst>
              </a:tr>
              <a:tr h="370840">
                <a:tc>
                  <a:txBody>
                    <a:bodyPr/>
                    <a:lstStyle/>
                    <a:p>
                      <a:pPr algn="ctr"/>
                      <a:r>
                        <a:rPr lang="en-US" altLang="zh-CN" sz="2000" b="1" dirty="0">
                          <a:ea typeface="楷体" panose="02010609060101010101" pitchFamily="49" charset="-122"/>
                        </a:rPr>
                        <a:t>4</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存储</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12%</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4"/>
                  </a:ext>
                </a:extLst>
              </a:tr>
              <a:tr h="370840">
                <a:tc>
                  <a:txBody>
                    <a:bodyPr/>
                    <a:lstStyle/>
                    <a:p>
                      <a:pPr algn="ctr"/>
                      <a:r>
                        <a:rPr lang="en-US" altLang="zh-CN" sz="2000" b="1" dirty="0">
                          <a:ea typeface="楷体" panose="02010609060101010101" pitchFamily="49" charset="-122"/>
                        </a:rPr>
                        <a:t>5</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加法</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8%</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5"/>
                  </a:ext>
                </a:extLst>
              </a:tr>
              <a:tr h="370840">
                <a:tc>
                  <a:txBody>
                    <a:bodyPr/>
                    <a:lstStyle/>
                    <a:p>
                      <a:pPr algn="ctr"/>
                      <a:r>
                        <a:rPr lang="en-US" altLang="zh-CN" sz="2000" b="1" dirty="0">
                          <a:ea typeface="楷体" panose="02010609060101010101" pitchFamily="49" charset="-122"/>
                        </a:rPr>
                        <a:t>6</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与运算</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6%</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6"/>
                  </a:ext>
                </a:extLst>
              </a:tr>
              <a:tr h="370840">
                <a:tc>
                  <a:txBody>
                    <a:bodyPr/>
                    <a:lstStyle/>
                    <a:p>
                      <a:pPr algn="ctr"/>
                      <a:r>
                        <a:rPr lang="en-US" altLang="zh-CN" sz="2000" b="1" dirty="0">
                          <a:ea typeface="楷体" panose="02010609060101010101" pitchFamily="49" charset="-122"/>
                        </a:rPr>
                        <a:t>7</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减法</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5%</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7"/>
                  </a:ext>
                </a:extLst>
              </a:tr>
              <a:tr h="370840">
                <a:tc>
                  <a:txBody>
                    <a:bodyPr/>
                    <a:lstStyle/>
                    <a:p>
                      <a:pPr algn="ctr"/>
                      <a:r>
                        <a:rPr lang="en-US" altLang="zh-CN" sz="2000" b="1" dirty="0">
                          <a:ea typeface="楷体" panose="02010609060101010101" pitchFamily="49" charset="-122"/>
                        </a:rPr>
                        <a:t>8</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寄存器</a:t>
                      </a:r>
                      <a:r>
                        <a:rPr lang="en-US" altLang="zh-CN" sz="2000" b="1" dirty="0">
                          <a:latin typeface="+mn-lt"/>
                          <a:ea typeface="楷体" panose="02010609060101010101" pitchFamily="49" charset="-122"/>
                        </a:rPr>
                        <a:t>-</a:t>
                      </a:r>
                      <a:r>
                        <a:rPr lang="zh-CN" altLang="en-US" sz="2000" b="1" dirty="0">
                          <a:latin typeface="+mn-lt"/>
                          <a:ea typeface="楷体" panose="02010609060101010101" pitchFamily="49" charset="-122"/>
                        </a:rPr>
                        <a:t>寄存器传送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4%</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8"/>
                  </a:ext>
                </a:extLst>
              </a:tr>
              <a:tr h="370840">
                <a:tc>
                  <a:txBody>
                    <a:bodyPr/>
                    <a:lstStyle/>
                    <a:p>
                      <a:pPr algn="ctr"/>
                      <a:r>
                        <a:rPr lang="en-US" altLang="zh-CN" sz="2000" b="1" dirty="0">
                          <a:ea typeface="楷体" panose="02010609060101010101" pitchFamily="49" charset="-122"/>
                        </a:rPr>
                        <a:t>9</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zh-CN" altLang="en-US" sz="2000" b="1" dirty="0">
                          <a:latin typeface="+mn-lt"/>
                          <a:ea typeface="楷体" panose="02010609060101010101" pitchFamily="49" charset="-122"/>
                        </a:rPr>
                        <a:t>调用</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tc>
                  <a:txBody>
                    <a:bodyPr/>
                    <a:lstStyle/>
                    <a:p>
                      <a:pPr algn="ctr"/>
                      <a:r>
                        <a:rPr lang="en-US" altLang="zh-CN" sz="2000" b="1" dirty="0">
                          <a:ea typeface="楷体" panose="02010609060101010101" pitchFamily="49" charset="-122"/>
                        </a:rPr>
                        <a:t>1%</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10009"/>
                  </a:ext>
                </a:extLst>
              </a:tr>
              <a:tr h="370840">
                <a:tc>
                  <a:txBody>
                    <a:bodyPr/>
                    <a:lstStyle/>
                    <a:p>
                      <a:pPr algn="ctr"/>
                      <a:r>
                        <a:rPr lang="en-US" altLang="zh-CN" sz="2000" b="1" dirty="0">
                          <a:ea typeface="楷体" panose="02010609060101010101" pitchFamily="49" charset="-122"/>
                        </a:rPr>
                        <a:t>10</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tc>
                  <a:txBody>
                    <a:bodyPr/>
                    <a:lstStyle/>
                    <a:p>
                      <a:pPr algn="ctr"/>
                      <a:r>
                        <a:rPr lang="zh-CN" altLang="en-US" sz="2000" b="1" dirty="0">
                          <a:latin typeface="+mn-lt"/>
                          <a:ea typeface="楷体" panose="02010609060101010101" pitchFamily="49" charset="-122"/>
                        </a:rPr>
                        <a:t>返回</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000" b="1" dirty="0">
                          <a:ea typeface="楷体" panose="02010609060101010101" pitchFamily="49" charset="-122"/>
                        </a:rPr>
                        <a:t>1%</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10"/>
                  </a:ext>
                </a:extLst>
              </a:tr>
              <a:tr h="370840">
                <a:tc gridSpan="2">
                  <a:txBody>
                    <a:bodyPr/>
                    <a:lstStyle/>
                    <a:p>
                      <a:pPr algn="ctr"/>
                      <a:r>
                        <a:rPr lang="zh-CN" altLang="en-US" sz="2000" b="1" dirty="0">
                          <a:ea typeface="楷体" panose="02010609060101010101" pitchFamily="49" charset="-122"/>
                        </a:rPr>
                        <a:t>合    计</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2000" b="1"/>
                    </a:p>
                  </a:txBody>
                  <a:tcPr anchor="ctr"/>
                </a:tc>
                <a:tc>
                  <a:txBody>
                    <a:bodyPr/>
                    <a:lstStyle/>
                    <a:p>
                      <a:pPr algn="ctr"/>
                      <a:r>
                        <a:rPr lang="en-US" altLang="zh-CN" sz="2000" b="1" dirty="0">
                          <a:ea typeface="楷体" panose="02010609060101010101" pitchFamily="49" charset="-122"/>
                        </a:rPr>
                        <a:t>95%</a:t>
                      </a:r>
                      <a:endParaRPr lang="zh-CN" altLang="en-US" sz="2000" b="1" dirty="0">
                        <a:ea typeface="楷体" panose="02010609060101010101" pitchFamily="49"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8" name="矩形 7"/>
          <p:cNvSpPr/>
          <p:nvPr/>
        </p:nvSpPr>
        <p:spPr>
          <a:xfrm>
            <a:off x="6588224" y="2492896"/>
            <a:ext cx="2376264" cy="954107"/>
          </a:xfrm>
          <a:prstGeom prst="rect">
            <a:avLst/>
          </a:prstGeom>
          <a:solidFill>
            <a:srgbClr val="CCFF99"/>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algn="l"/>
            <a:r>
              <a:rPr lang="zh-CN" altLang="en-US" sz="2800" kern="0">
                <a:solidFill>
                  <a:srgbClr val="FF0000"/>
                </a:solidFill>
              </a:rPr>
              <a:t>使用频度高的指令用短码</a:t>
            </a:r>
            <a:endParaRPr lang="zh-CN" altLang="en-US" sz="28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457200" y="1052737"/>
            <a:ext cx="8578850" cy="5689376"/>
          </a:xfrm>
        </p:spPr>
        <p:txBody>
          <a:bodyPr/>
          <a:lstStyle/>
          <a:p>
            <a:pPr marL="0" indent="0">
              <a:buNone/>
            </a:pPr>
            <a:r>
              <a:rPr lang="en-US" altLang="zh-CN" dirty="0"/>
              <a:t>【</a:t>
            </a:r>
            <a:r>
              <a:rPr lang="zh-CN" altLang="en-US" dirty="0"/>
              <a:t>例</a:t>
            </a:r>
            <a:r>
              <a:rPr lang="en-US" altLang="zh-CN" dirty="0"/>
              <a:t>5.2】</a:t>
            </a:r>
            <a:r>
              <a:rPr lang="zh-CN" altLang="en-US" dirty="0"/>
              <a:t>某计算机有</a:t>
            </a:r>
            <a:r>
              <a:rPr lang="en-US" altLang="zh-CN" dirty="0"/>
              <a:t>10</a:t>
            </a:r>
            <a:r>
              <a:rPr lang="zh-CN" altLang="en-US" dirty="0"/>
              <a:t>条指令，它们的使用频率分别为</a:t>
            </a:r>
            <a:r>
              <a:rPr lang="en-US" altLang="zh-CN" dirty="0"/>
              <a:t>0.30</a:t>
            </a:r>
            <a:r>
              <a:rPr lang="zh-CN" altLang="en-US" dirty="0"/>
              <a:t>、</a:t>
            </a:r>
            <a:r>
              <a:rPr lang="en-US" altLang="zh-CN" dirty="0"/>
              <a:t>0.20</a:t>
            </a:r>
            <a:r>
              <a:rPr lang="zh-CN" altLang="en-US" dirty="0"/>
              <a:t>、</a:t>
            </a:r>
            <a:r>
              <a:rPr lang="en-US" altLang="zh-CN" dirty="0"/>
              <a:t>0.16</a:t>
            </a:r>
            <a:r>
              <a:rPr lang="zh-CN" altLang="en-US" dirty="0"/>
              <a:t>、</a:t>
            </a:r>
            <a:r>
              <a:rPr lang="en-US" altLang="zh-CN" dirty="0"/>
              <a:t>0.09</a:t>
            </a:r>
            <a:r>
              <a:rPr lang="zh-CN" altLang="en-US" dirty="0"/>
              <a:t>、</a:t>
            </a:r>
            <a:r>
              <a:rPr lang="en-US" altLang="zh-CN" dirty="0"/>
              <a:t>0.08</a:t>
            </a:r>
            <a:r>
              <a:rPr lang="zh-CN" altLang="en-US" dirty="0"/>
              <a:t>、</a:t>
            </a:r>
            <a:r>
              <a:rPr lang="en-US" altLang="zh-CN" dirty="0"/>
              <a:t>0.07</a:t>
            </a:r>
            <a:r>
              <a:rPr lang="zh-CN" altLang="en-US" dirty="0"/>
              <a:t>、</a:t>
            </a:r>
            <a:r>
              <a:rPr lang="en-US" altLang="zh-CN" dirty="0"/>
              <a:t>0.04</a:t>
            </a:r>
            <a:r>
              <a:rPr lang="zh-CN" altLang="en-US" dirty="0"/>
              <a:t>、</a:t>
            </a:r>
            <a:r>
              <a:rPr lang="en-US" altLang="zh-CN" dirty="0"/>
              <a:t>0.03</a:t>
            </a:r>
            <a:r>
              <a:rPr lang="zh-CN" altLang="en-US" dirty="0"/>
              <a:t>、</a:t>
            </a:r>
            <a:r>
              <a:rPr lang="en-US" altLang="zh-CN" dirty="0"/>
              <a:t>0.02</a:t>
            </a:r>
            <a:r>
              <a:rPr lang="zh-CN" altLang="en-US" dirty="0"/>
              <a:t>、</a:t>
            </a:r>
            <a:r>
              <a:rPr lang="en-US" altLang="zh-CN" dirty="0"/>
              <a:t>0.01</a:t>
            </a:r>
            <a:r>
              <a:rPr lang="zh-CN" altLang="en-US" dirty="0"/>
              <a:t>。用</a:t>
            </a:r>
            <a:r>
              <a:rPr lang="en-US" altLang="zh-CN" i="1" dirty="0"/>
              <a:t>Huffman</a:t>
            </a:r>
            <a:r>
              <a:rPr lang="zh-CN" altLang="en-US" dirty="0"/>
              <a:t>树（最优二叉树）对它们的操作码进行编码，并计算平均代码长度。</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56</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dirty="0">
                <a:ln>
                  <a:noFill/>
                </a:ln>
                <a:solidFill>
                  <a:srgbClr val="008000"/>
                </a:solidFill>
                <a:effectLst/>
                <a:uLnTx/>
                <a:uFillTx/>
                <a:latin typeface="Arial" pitchFamily="34" charset="0"/>
                <a:ea typeface="黑体" pitchFamily="49" charset="-122"/>
                <a:cs typeface="Arial" pitchFamily="34" charset="0"/>
              </a:rPr>
              <a:t>1</a:t>
            </a:r>
            <a:r>
              <a:rPr kumimoji="0" lang="zh-CN" altLang="en-US" sz="2800" b="1" i="0" u="none" strike="noStrike" kern="0" cap="none" spc="0" normalizeH="0" baseline="0" noProof="0" dirty="0">
                <a:ln>
                  <a:noFill/>
                </a:ln>
                <a:solidFill>
                  <a:srgbClr val="008000"/>
                </a:solidFill>
                <a:effectLst/>
                <a:uLnTx/>
                <a:uFillTx/>
                <a:latin typeface="Arial" pitchFamily="34" charset="0"/>
                <a:ea typeface="黑体" pitchFamily="49" charset="-122"/>
                <a:cs typeface="Arial" pitchFamily="34" charset="0"/>
              </a:rPr>
              <a:t>）基于</a:t>
            </a:r>
            <a:r>
              <a:rPr kumimoji="0" lang="zh-CN" altLang="en-US" sz="2800" b="1" i="0" u="none" strike="noStrike" kern="0" cap="none" spc="0" normalizeH="0" baseline="0" noProof="0" dirty="0">
                <a:ln>
                  <a:noFill/>
                </a:ln>
                <a:solidFill>
                  <a:srgbClr val="FF6600"/>
                </a:solidFill>
                <a:effectLst/>
                <a:uLnTx/>
                <a:uFillTx/>
                <a:latin typeface="Arial" pitchFamily="34" charset="0"/>
                <a:ea typeface="黑体" pitchFamily="49" charset="-122"/>
                <a:cs typeface="Arial" pitchFamily="34" charset="0"/>
              </a:rPr>
              <a:t>霍夫曼编码</a:t>
            </a:r>
            <a:r>
              <a:rPr kumimoji="0" lang="zh-CN" altLang="en-US" sz="2800" b="1" i="0" u="none" strike="noStrike" kern="0" cap="none" spc="0" normalizeH="0" baseline="0" noProof="0" dirty="0">
                <a:ln>
                  <a:noFill/>
                </a:ln>
                <a:solidFill>
                  <a:srgbClr val="008000"/>
                </a:solidFill>
                <a:effectLst/>
                <a:uLnTx/>
                <a:uFillTx/>
                <a:latin typeface="Arial" pitchFamily="34" charset="0"/>
                <a:ea typeface="黑体" pitchFamily="49" charset="-122"/>
                <a:cs typeface="Arial" pitchFamily="34" charset="0"/>
              </a:rPr>
              <a:t>原理设计变长操作码</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958" y="116632"/>
            <a:ext cx="8784530" cy="6552728"/>
          </a:xfrm>
        </p:spPr>
        <p:txBody>
          <a:bodyPr/>
          <a:lstStyle/>
          <a:p>
            <a:pPr marL="358775" indent="-358775">
              <a:spcBef>
                <a:spcPts val="0"/>
              </a:spcBef>
              <a:buNone/>
            </a:pPr>
            <a:r>
              <a:rPr lang="zh-CN" altLang="en-US">
                <a:latin typeface="Times New Roman" pitchFamily="18" charset="0"/>
              </a:rPr>
              <a:t>利用</a:t>
            </a:r>
            <a:r>
              <a:rPr lang="en-US" altLang="zh-CN" i="1">
                <a:solidFill>
                  <a:srgbClr val="CC0000"/>
                </a:solidFill>
                <a:latin typeface="Times New Roman" pitchFamily="18" charset="0"/>
              </a:rPr>
              <a:t>Huffman</a:t>
            </a:r>
            <a:r>
              <a:rPr lang="zh-CN" altLang="en-US">
                <a:solidFill>
                  <a:srgbClr val="CC0000"/>
                </a:solidFill>
                <a:latin typeface="Times New Roman" pitchFamily="18" charset="0"/>
              </a:rPr>
              <a:t>树</a:t>
            </a:r>
            <a:r>
              <a:rPr lang="zh-CN" altLang="en-US">
                <a:latin typeface="Times New Roman" pitchFamily="18" charset="0"/>
              </a:rPr>
              <a:t>进行操作码编码</a:t>
            </a:r>
            <a:r>
              <a:rPr lang="en-US" altLang="zh-CN">
                <a:latin typeface="宋体" charset="-122"/>
              </a:rPr>
              <a:t>(</a:t>
            </a:r>
            <a:r>
              <a:rPr lang="zh-CN" altLang="en-US">
                <a:latin typeface="Times New Roman" pitchFamily="18" charset="0"/>
              </a:rPr>
              <a:t>又称</a:t>
            </a:r>
            <a:r>
              <a:rPr lang="zh-CN" altLang="en-US">
                <a:solidFill>
                  <a:srgbClr val="CC0000"/>
                </a:solidFill>
                <a:latin typeface="Times New Roman" pitchFamily="18" charset="0"/>
              </a:rPr>
              <a:t>最小概率合并法</a:t>
            </a:r>
            <a:r>
              <a:rPr lang="en-US" altLang="zh-CN">
                <a:latin typeface="宋体" charset="-122"/>
              </a:rPr>
              <a:t>)</a:t>
            </a:r>
          </a:p>
          <a:p>
            <a:pPr marL="358775" indent="-358775">
              <a:spcBef>
                <a:spcPts val="0"/>
              </a:spcBef>
              <a:buNone/>
            </a:pPr>
            <a:r>
              <a:rPr lang="zh-CN" altLang="zh-CN">
                <a:solidFill>
                  <a:schemeClr val="bg2"/>
                </a:solidFill>
                <a:latin typeface="Times New Roman" pitchFamily="18" charset="0"/>
                <a:ea typeface="黑体" pitchFamily="2" charset="-122"/>
              </a:rPr>
              <a:t>哈夫曼树构造步骤</a:t>
            </a:r>
            <a:endParaRPr lang="en-US" altLang="zh-CN">
              <a:solidFill>
                <a:schemeClr val="bg2"/>
              </a:solidFill>
              <a:latin typeface="Times New Roman" pitchFamily="18" charset="0"/>
              <a:ea typeface="黑体" pitchFamily="2" charset="-122"/>
            </a:endParaRPr>
          </a:p>
          <a:p>
            <a:pPr marL="358775" indent="-358775">
              <a:spcBef>
                <a:spcPts val="0"/>
              </a:spcBef>
              <a:buSzTx/>
              <a:buFont typeface="Wingdings" pitchFamily="2" charset="2"/>
              <a:buAutoNum type="arabicPeriod"/>
            </a:pPr>
            <a:r>
              <a:rPr lang="zh-CN" altLang="zh-CN"/>
              <a:t>把所有指令按照操作码在程序中出现的概率大小，自左向右顺序排列。</a:t>
            </a:r>
          </a:p>
          <a:p>
            <a:pPr marL="358775" indent="-358775">
              <a:spcBef>
                <a:spcPts val="0"/>
              </a:spcBef>
              <a:buSzTx/>
              <a:buFont typeface="Wingdings" pitchFamily="2" charset="2"/>
              <a:buAutoNum type="arabicPeriod"/>
            </a:pPr>
            <a:r>
              <a:rPr lang="zh-CN" altLang="zh-CN"/>
              <a:t>选取两个概率最小的结点合并成一个概率值是二者之和的新结点，并把这个新结点与其它还没有合并的结点一起形成一个新的结点集合。</a:t>
            </a:r>
            <a:endParaRPr lang="zh-CN" altLang="en-US"/>
          </a:p>
          <a:p>
            <a:pPr marL="444500" indent="-444500">
              <a:spcBef>
                <a:spcPts val="0"/>
              </a:spcBef>
              <a:buSzTx/>
              <a:buFont typeface="Wingdings" pitchFamily="2" charset="2"/>
              <a:buAutoNum type="arabicPeriod" startAt="3"/>
            </a:pPr>
            <a:r>
              <a:rPr lang="zh-CN" altLang="en-US"/>
              <a:t>在新结点集合中选取两个概率最小的结点进行合并，如此继续进行下去，直至全部结点合并完毕。</a:t>
            </a:r>
          </a:p>
          <a:p>
            <a:pPr marL="444500" indent="-444500">
              <a:spcBef>
                <a:spcPts val="0"/>
              </a:spcBef>
              <a:buSzTx/>
              <a:buFont typeface="Wingdings" pitchFamily="2" charset="2"/>
              <a:buAutoNum type="arabicPeriod" startAt="3"/>
            </a:pPr>
            <a:r>
              <a:rPr lang="zh-CN" altLang="en-US"/>
              <a:t>最后得到的根结点的概率值为</a:t>
            </a:r>
            <a:r>
              <a:rPr lang="en-US" altLang="zh-CN"/>
              <a:t>1</a:t>
            </a:r>
            <a:r>
              <a:rPr lang="zh-CN" altLang="en-US"/>
              <a:t>。</a:t>
            </a:r>
          </a:p>
          <a:p>
            <a:pPr marL="444500" indent="-444500">
              <a:spcBef>
                <a:spcPts val="0"/>
              </a:spcBef>
              <a:buSzTx/>
              <a:buFont typeface="Wingdings" pitchFamily="2" charset="2"/>
              <a:buAutoNum type="arabicPeriod" startAt="3"/>
            </a:pPr>
            <a:r>
              <a:rPr lang="zh-CN" altLang="en-US"/>
              <a:t>每个新结点都有两个分支，分别用带有箭头的线表示，并分别用一位代码“</a:t>
            </a:r>
            <a:r>
              <a:rPr lang="en-US" altLang="zh-CN"/>
              <a:t>0</a:t>
            </a:r>
            <a:r>
              <a:rPr lang="zh-CN" altLang="en-US"/>
              <a:t>”和“</a:t>
            </a:r>
            <a:r>
              <a:rPr lang="en-US" altLang="zh-CN"/>
              <a:t>1</a:t>
            </a:r>
            <a:r>
              <a:rPr lang="zh-CN" altLang="en-US"/>
              <a:t>”标注。</a:t>
            </a:r>
          </a:p>
          <a:p>
            <a:pPr marL="444500" indent="-444500">
              <a:spcBef>
                <a:spcPts val="0"/>
              </a:spcBef>
              <a:buSzTx/>
              <a:buFont typeface="Wingdings" pitchFamily="2" charset="2"/>
              <a:buAutoNum type="arabicPeriod" startAt="3"/>
            </a:pPr>
            <a:r>
              <a:rPr lang="zh-CN" altLang="en-US"/>
              <a:t>从根结点开始，沿箭头所指方向寻找到达属于该指令概率结点的最短路径，把沿线所经过的代码排列起来就得到了这条指令的操作码编码。</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57</a:t>
            </a:fld>
            <a:endParaRPr lang="en-US" altLang="zh-CN"/>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58</a:t>
            </a:fld>
            <a:endParaRPr lang="en-US" altLang="zh-CN"/>
          </a:p>
        </p:txBody>
      </p:sp>
      <p:sp>
        <p:nvSpPr>
          <p:cNvPr id="6" name="内容占位符 2"/>
          <p:cNvSpPr>
            <a:spLocks noGrp="1"/>
          </p:cNvSpPr>
          <p:nvPr>
            <p:ph idx="1"/>
          </p:nvPr>
        </p:nvSpPr>
        <p:spPr>
          <a:xfrm>
            <a:off x="313630" y="116632"/>
            <a:ext cx="8578850" cy="1872207"/>
          </a:xfrm>
        </p:spPr>
        <p:txBody>
          <a:bodyPr/>
          <a:lstStyle/>
          <a:p>
            <a:pPr marL="0" indent="0">
              <a:buNone/>
            </a:pPr>
            <a:r>
              <a:rPr lang="en-US" altLang="zh-CN">
                <a:solidFill>
                  <a:srgbClr val="C00000"/>
                </a:solidFill>
              </a:rPr>
              <a:t>【</a:t>
            </a:r>
            <a:r>
              <a:rPr lang="zh-CN" altLang="en-US">
                <a:solidFill>
                  <a:srgbClr val="C00000"/>
                </a:solidFill>
              </a:rPr>
              <a:t>例</a:t>
            </a:r>
            <a:r>
              <a:rPr lang="en-US" altLang="zh-CN">
                <a:solidFill>
                  <a:srgbClr val="C00000"/>
                </a:solidFill>
              </a:rPr>
              <a:t>5.2】</a:t>
            </a:r>
            <a:r>
              <a:rPr lang="zh-CN" altLang="en-US"/>
              <a:t>某计算机有</a:t>
            </a:r>
            <a:r>
              <a:rPr lang="en-US" altLang="zh-CN"/>
              <a:t>10</a:t>
            </a:r>
            <a:r>
              <a:rPr lang="zh-CN" altLang="en-US"/>
              <a:t>条指令，它们的使用频率分别为</a:t>
            </a:r>
            <a:r>
              <a:rPr lang="en-US" altLang="zh-CN"/>
              <a:t>0.30</a:t>
            </a:r>
            <a:r>
              <a:rPr lang="zh-CN" altLang="en-US"/>
              <a:t>、</a:t>
            </a:r>
            <a:r>
              <a:rPr lang="en-US" altLang="zh-CN"/>
              <a:t>0.20</a:t>
            </a:r>
            <a:r>
              <a:rPr lang="zh-CN" altLang="en-US"/>
              <a:t>、</a:t>
            </a:r>
            <a:r>
              <a:rPr lang="en-US" altLang="zh-CN"/>
              <a:t>0.16</a:t>
            </a:r>
            <a:r>
              <a:rPr lang="zh-CN" altLang="en-US"/>
              <a:t>、</a:t>
            </a:r>
            <a:r>
              <a:rPr lang="en-US" altLang="zh-CN"/>
              <a:t>0.09</a:t>
            </a:r>
            <a:r>
              <a:rPr lang="zh-CN" altLang="en-US"/>
              <a:t>、</a:t>
            </a:r>
            <a:r>
              <a:rPr lang="en-US" altLang="zh-CN"/>
              <a:t>0.08</a:t>
            </a:r>
            <a:r>
              <a:rPr lang="zh-CN" altLang="en-US"/>
              <a:t>、</a:t>
            </a:r>
            <a:r>
              <a:rPr lang="en-US" altLang="zh-CN"/>
              <a:t>0.07</a:t>
            </a:r>
            <a:r>
              <a:rPr lang="zh-CN" altLang="en-US"/>
              <a:t>、</a:t>
            </a:r>
            <a:r>
              <a:rPr lang="en-US" altLang="zh-CN"/>
              <a:t>0.04</a:t>
            </a:r>
            <a:r>
              <a:rPr lang="zh-CN" altLang="en-US"/>
              <a:t>、</a:t>
            </a:r>
            <a:r>
              <a:rPr lang="en-US" altLang="zh-CN"/>
              <a:t>0.03</a:t>
            </a:r>
            <a:r>
              <a:rPr lang="zh-CN" altLang="en-US"/>
              <a:t>、</a:t>
            </a:r>
            <a:r>
              <a:rPr lang="en-US" altLang="zh-CN"/>
              <a:t>0.02</a:t>
            </a:r>
            <a:r>
              <a:rPr lang="zh-CN" altLang="en-US"/>
              <a:t>、</a:t>
            </a:r>
            <a:r>
              <a:rPr lang="en-US" altLang="zh-CN"/>
              <a:t>0.01</a:t>
            </a:r>
            <a:r>
              <a:rPr lang="zh-CN" altLang="en-US"/>
              <a:t>。用</a:t>
            </a:r>
            <a:r>
              <a:rPr lang="en-US" altLang="zh-CN" i="1"/>
              <a:t>Huffman</a:t>
            </a:r>
            <a:r>
              <a:rPr lang="zh-CN" altLang="en-US"/>
              <a:t>树（最优二叉树）对它们的操作码进行编码，并计算平均代码长度。</a:t>
            </a:r>
          </a:p>
        </p:txBody>
      </p:sp>
      <p:grpSp>
        <p:nvGrpSpPr>
          <p:cNvPr id="85" name="组合 84"/>
          <p:cNvGrpSpPr/>
          <p:nvPr/>
        </p:nvGrpSpPr>
        <p:grpSpPr>
          <a:xfrm>
            <a:off x="323528" y="5013175"/>
            <a:ext cx="8496944" cy="720080"/>
            <a:chOff x="323528" y="5013175"/>
            <a:chExt cx="8496944" cy="720080"/>
          </a:xfrm>
        </p:grpSpPr>
        <p:grpSp>
          <p:nvGrpSpPr>
            <p:cNvPr id="75" name="组合 74"/>
            <p:cNvGrpSpPr/>
            <p:nvPr/>
          </p:nvGrpSpPr>
          <p:grpSpPr>
            <a:xfrm>
              <a:off x="323528" y="5013177"/>
              <a:ext cx="720080" cy="720078"/>
              <a:chOff x="323528" y="5013177"/>
              <a:chExt cx="720080" cy="720078"/>
            </a:xfrm>
          </p:grpSpPr>
          <p:sp>
            <p:nvSpPr>
              <p:cNvPr id="7" name="矩形 6"/>
              <p:cNvSpPr/>
              <p:nvPr/>
            </p:nvSpPr>
            <p:spPr bwMode="auto">
              <a:xfrm>
                <a:off x="323528"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0.30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323528"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76" name="组合 75"/>
            <p:cNvGrpSpPr/>
            <p:nvPr/>
          </p:nvGrpSpPr>
          <p:grpSpPr>
            <a:xfrm>
              <a:off x="1187624" y="5013176"/>
              <a:ext cx="720080" cy="720078"/>
              <a:chOff x="1187624" y="5013176"/>
              <a:chExt cx="720080" cy="720078"/>
            </a:xfrm>
          </p:grpSpPr>
          <p:sp>
            <p:nvSpPr>
              <p:cNvPr id="23" name="矩形 22"/>
              <p:cNvSpPr/>
              <p:nvPr/>
            </p:nvSpPr>
            <p:spPr bwMode="auto">
              <a:xfrm>
                <a:off x="118762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0.20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4" name="矩形 23"/>
              <p:cNvSpPr/>
              <p:nvPr/>
            </p:nvSpPr>
            <p:spPr bwMode="auto">
              <a:xfrm>
                <a:off x="118762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77" name="组合 76"/>
            <p:cNvGrpSpPr/>
            <p:nvPr/>
          </p:nvGrpSpPr>
          <p:grpSpPr>
            <a:xfrm>
              <a:off x="2051720" y="5013176"/>
              <a:ext cx="720080" cy="720078"/>
              <a:chOff x="2051720" y="5013176"/>
              <a:chExt cx="720080" cy="720078"/>
            </a:xfrm>
          </p:grpSpPr>
          <p:sp>
            <p:nvSpPr>
              <p:cNvPr id="25" name="矩形 24"/>
              <p:cNvSpPr/>
              <p:nvPr/>
            </p:nvSpPr>
            <p:spPr bwMode="auto">
              <a:xfrm>
                <a:off x="2051720"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0.16</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6" name="矩形 25"/>
              <p:cNvSpPr/>
              <p:nvPr/>
            </p:nvSpPr>
            <p:spPr bwMode="auto">
              <a:xfrm>
                <a:off x="2051720"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78" name="组合 77"/>
            <p:cNvGrpSpPr/>
            <p:nvPr/>
          </p:nvGrpSpPr>
          <p:grpSpPr>
            <a:xfrm>
              <a:off x="2915816" y="5013175"/>
              <a:ext cx="720080" cy="720078"/>
              <a:chOff x="2915816" y="5013175"/>
              <a:chExt cx="720080" cy="720078"/>
            </a:xfrm>
          </p:grpSpPr>
          <p:sp>
            <p:nvSpPr>
              <p:cNvPr id="27" name="矩形 26"/>
              <p:cNvSpPr/>
              <p:nvPr/>
            </p:nvSpPr>
            <p:spPr bwMode="auto">
              <a:xfrm>
                <a:off x="2915816"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8" name="矩形 27"/>
              <p:cNvSpPr/>
              <p:nvPr/>
            </p:nvSpPr>
            <p:spPr bwMode="auto">
              <a:xfrm>
                <a:off x="2915816"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79" name="组合 78"/>
            <p:cNvGrpSpPr/>
            <p:nvPr/>
          </p:nvGrpSpPr>
          <p:grpSpPr>
            <a:xfrm>
              <a:off x="3779912" y="5013177"/>
              <a:ext cx="720080" cy="720078"/>
              <a:chOff x="3779912" y="5013177"/>
              <a:chExt cx="720080" cy="720078"/>
            </a:xfrm>
          </p:grpSpPr>
          <p:sp>
            <p:nvSpPr>
              <p:cNvPr id="29" name="矩形 28"/>
              <p:cNvSpPr/>
              <p:nvPr/>
            </p:nvSpPr>
            <p:spPr bwMode="auto">
              <a:xfrm>
                <a:off x="3779912"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0.08</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0" name="矩形 29"/>
              <p:cNvSpPr/>
              <p:nvPr/>
            </p:nvSpPr>
            <p:spPr bwMode="auto">
              <a:xfrm>
                <a:off x="3779912"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80" name="组合 79"/>
            <p:cNvGrpSpPr/>
            <p:nvPr/>
          </p:nvGrpSpPr>
          <p:grpSpPr>
            <a:xfrm>
              <a:off x="4644008" y="5013176"/>
              <a:ext cx="720080" cy="720078"/>
              <a:chOff x="4644008" y="5013176"/>
              <a:chExt cx="720080" cy="720078"/>
            </a:xfrm>
          </p:grpSpPr>
          <p:sp>
            <p:nvSpPr>
              <p:cNvPr id="31" name="矩形 30"/>
              <p:cNvSpPr/>
              <p:nvPr/>
            </p:nvSpPr>
            <p:spPr bwMode="auto">
              <a:xfrm>
                <a:off x="4644008"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0.07</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2" name="矩形 31"/>
              <p:cNvSpPr/>
              <p:nvPr/>
            </p:nvSpPr>
            <p:spPr bwMode="auto">
              <a:xfrm>
                <a:off x="4644008"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81" name="组合 80"/>
            <p:cNvGrpSpPr/>
            <p:nvPr/>
          </p:nvGrpSpPr>
          <p:grpSpPr>
            <a:xfrm>
              <a:off x="5508104" y="5013176"/>
              <a:ext cx="720080" cy="720078"/>
              <a:chOff x="5508104" y="5013176"/>
              <a:chExt cx="720080" cy="720078"/>
            </a:xfrm>
          </p:grpSpPr>
          <p:sp>
            <p:nvSpPr>
              <p:cNvPr id="33" name="矩形 32"/>
              <p:cNvSpPr/>
              <p:nvPr/>
            </p:nvSpPr>
            <p:spPr bwMode="auto">
              <a:xfrm>
                <a:off x="550810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4" name="矩形 33"/>
              <p:cNvSpPr/>
              <p:nvPr/>
            </p:nvSpPr>
            <p:spPr bwMode="auto">
              <a:xfrm>
                <a:off x="550810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82" name="组合 81"/>
            <p:cNvGrpSpPr/>
            <p:nvPr/>
          </p:nvGrpSpPr>
          <p:grpSpPr>
            <a:xfrm>
              <a:off x="6372200" y="5013175"/>
              <a:ext cx="720080" cy="720078"/>
              <a:chOff x="6372200" y="5013175"/>
              <a:chExt cx="720080" cy="720078"/>
            </a:xfrm>
          </p:grpSpPr>
          <p:sp>
            <p:nvSpPr>
              <p:cNvPr id="35" name="矩形 34"/>
              <p:cNvSpPr/>
              <p:nvPr/>
            </p:nvSpPr>
            <p:spPr bwMode="auto">
              <a:xfrm>
                <a:off x="6372200"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6" name="矩形 35"/>
              <p:cNvSpPr/>
              <p:nvPr/>
            </p:nvSpPr>
            <p:spPr bwMode="auto">
              <a:xfrm>
                <a:off x="6372200"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83" name="组合 82"/>
            <p:cNvGrpSpPr/>
            <p:nvPr/>
          </p:nvGrpSpPr>
          <p:grpSpPr>
            <a:xfrm>
              <a:off x="7236296" y="5013176"/>
              <a:ext cx="720080" cy="720078"/>
              <a:chOff x="7236296" y="5013176"/>
              <a:chExt cx="720080" cy="720078"/>
            </a:xfrm>
          </p:grpSpPr>
          <p:sp>
            <p:nvSpPr>
              <p:cNvPr id="37" name="矩形 36"/>
              <p:cNvSpPr/>
              <p:nvPr/>
            </p:nvSpPr>
            <p:spPr bwMode="auto">
              <a:xfrm>
                <a:off x="7236296"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8" name="矩形 37"/>
              <p:cNvSpPr/>
              <p:nvPr/>
            </p:nvSpPr>
            <p:spPr bwMode="auto">
              <a:xfrm>
                <a:off x="7236296"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nvGrpSpPr>
            <p:cNvPr id="84" name="组合 83"/>
            <p:cNvGrpSpPr/>
            <p:nvPr/>
          </p:nvGrpSpPr>
          <p:grpSpPr>
            <a:xfrm>
              <a:off x="8100392" y="5013175"/>
              <a:ext cx="720080" cy="720078"/>
              <a:chOff x="8100392" y="5013175"/>
              <a:chExt cx="720080" cy="720078"/>
            </a:xfrm>
          </p:grpSpPr>
          <p:sp>
            <p:nvSpPr>
              <p:cNvPr id="39" name="矩形 38"/>
              <p:cNvSpPr/>
              <p:nvPr/>
            </p:nvSpPr>
            <p:spPr bwMode="auto">
              <a:xfrm>
                <a:off x="8100392"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0" name="矩形 39"/>
              <p:cNvSpPr/>
              <p:nvPr/>
            </p:nvSpPr>
            <p:spPr bwMode="auto">
              <a:xfrm>
                <a:off x="8100392"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59</a:t>
            </a:fld>
            <a:endParaRPr lang="en-US" altLang="zh-CN"/>
          </a:p>
        </p:txBody>
      </p:sp>
      <p:sp>
        <p:nvSpPr>
          <p:cNvPr id="7" name="矩形 6"/>
          <p:cNvSpPr/>
          <p:nvPr/>
        </p:nvSpPr>
        <p:spPr bwMode="auto">
          <a:xfrm>
            <a:off x="323528"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0.30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323528"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3" name="矩形 22"/>
          <p:cNvSpPr/>
          <p:nvPr/>
        </p:nvSpPr>
        <p:spPr bwMode="auto">
          <a:xfrm>
            <a:off x="118762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0.20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4" name="矩形 23"/>
          <p:cNvSpPr/>
          <p:nvPr/>
        </p:nvSpPr>
        <p:spPr bwMode="auto">
          <a:xfrm>
            <a:off x="118762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5" name="矩形 24"/>
          <p:cNvSpPr/>
          <p:nvPr/>
        </p:nvSpPr>
        <p:spPr bwMode="auto">
          <a:xfrm>
            <a:off x="2051720"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0.16</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6" name="矩形 25"/>
          <p:cNvSpPr/>
          <p:nvPr/>
        </p:nvSpPr>
        <p:spPr bwMode="auto">
          <a:xfrm>
            <a:off x="2051720"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7" name="矩形 26"/>
          <p:cNvSpPr/>
          <p:nvPr/>
        </p:nvSpPr>
        <p:spPr bwMode="auto">
          <a:xfrm>
            <a:off x="2915816"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8" name="矩形 27"/>
          <p:cNvSpPr/>
          <p:nvPr/>
        </p:nvSpPr>
        <p:spPr bwMode="auto">
          <a:xfrm>
            <a:off x="2915816"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9" name="矩形 28"/>
          <p:cNvSpPr/>
          <p:nvPr/>
        </p:nvSpPr>
        <p:spPr bwMode="auto">
          <a:xfrm>
            <a:off x="3779912"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0.08</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0" name="矩形 29"/>
          <p:cNvSpPr/>
          <p:nvPr/>
        </p:nvSpPr>
        <p:spPr bwMode="auto">
          <a:xfrm>
            <a:off x="3779912"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1" name="矩形 30"/>
          <p:cNvSpPr/>
          <p:nvPr/>
        </p:nvSpPr>
        <p:spPr bwMode="auto">
          <a:xfrm>
            <a:off x="4644008"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0.07</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2" name="矩形 31"/>
          <p:cNvSpPr/>
          <p:nvPr/>
        </p:nvSpPr>
        <p:spPr bwMode="auto">
          <a:xfrm>
            <a:off x="4644008"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3" name="矩形 32"/>
          <p:cNvSpPr/>
          <p:nvPr/>
        </p:nvSpPr>
        <p:spPr bwMode="auto">
          <a:xfrm>
            <a:off x="550810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4" name="矩形 33"/>
          <p:cNvSpPr/>
          <p:nvPr/>
        </p:nvSpPr>
        <p:spPr bwMode="auto">
          <a:xfrm>
            <a:off x="550810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5" name="矩形 34"/>
          <p:cNvSpPr/>
          <p:nvPr/>
        </p:nvSpPr>
        <p:spPr bwMode="auto">
          <a:xfrm>
            <a:off x="6372200"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6" name="矩形 35"/>
          <p:cNvSpPr/>
          <p:nvPr/>
        </p:nvSpPr>
        <p:spPr bwMode="auto">
          <a:xfrm>
            <a:off x="6372200"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7" name="矩形 36"/>
          <p:cNvSpPr/>
          <p:nvPr/>
        </p:nvSpPr>
        <p:spPr bwMode="auto">
          <a:xfrm>
            <a:off x="7236296"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8" name="矩形 37"/>
          <p:cNvSpPr/>
          <p:nvPr/>
        </p:nvSpPr>
        <p:spPr bwMode="auto">
          <a:xfrm>
            <a:off x="7236296"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9" name="矩形 38"/>
          <p:cNvSpPr/>
          <p:nvPr/>
        </p:nvSpPr>
        <p:spPr bwMode="auto">
          <a:xfrm>
            <a:off x="8100392"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0" name="矩形 39"/>
          <p:cNvSpPr/>
          <p:nvPr/>
        </p:nvSpPr>
        <p:spPr bwMode="auto">
          <a:xfrm>
            <a:off x="8100392"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cxnSp>
        <p:nvCxnSpPr>
          <p:cNvPr id="43" name="直接连接符 42"/>
          <p:cNvCxnSpPr>
            <a:endCxn id="37" idx="0"/>
          </p:cNvCxnSpPr>
          <p:nvPr/>
        </p:nvCxnSpPr>
        <p:spPr bwMode="auto">
          <a:xfrm flipH="1">
            <a:off x="7596336" y="4653136"/>
            <a:ext cx="28803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5" name="直接连接符 44"/>
          <p:cNvCxnSpPr/>
          <p:nvPr/>
        </p:nvCxnSpPr>
        <p:spPr bwMode="auto">
          <a:xfrm>
            <a:off x="8172400"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直接连接符 52"/>
          <p:cNvCxnSpPr>
            <a:endCxn id="35" idx="0"/>
          </p:cNvCxnSpPr>
          <p:nvPr/>
        </p:nvCxnSpPr>
        <p:spPr bwMode="auto">
          <a:xfrm flipH="1">
            <a:off x="6732240" y="3933056"/>
            <a:ext cx="504056" cy="10801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直接连接符 55"/>
          <p:cNvCxnSpPr>
            <a:stCxn id="49" idx="5"/>
            <a:endCxn id="41" idx="1"/>
          </p:cNvCxnSpPr>
          <p:nvPr/>
        </p:nvCxnSpPr>
        <p:spPr bwMode="auto">
          <a:xfrm>
            <a:off x="7575690" y="3910211"/>
            <a:ext cx="259748" cy="26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直接连接符 61"/>
          <p:cNvCxnSpPr>
            <a:endCxn id="49" idx="1"/>
          </p:cNvCxnSpPr>
          <p:nvPr/>
        </p:nvCxnSpPr>
        <p:spPr bwMode="auto">
          <a:xfrm>
            <a:off x="6805464" y="3140968"/>
            <a:ext cx="311110"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直接连接符 66"/>
          <p:cNvCxnSpPr>
            <a:endCxn id="33" idx="0"/>
          </p:cNvCxnSpPr>
          <p:nvPr/>
        </p:nvCxnSpPr>
        <p:spPr bwMode="auto">
          <a:xfrm flipH="1">
            <a:off x="5868144" y="3284984"/>
            <a:ext cx="576064" cy="172819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直接连接符 71"/>
          <p:cNvCxnSpPr/>
          <p:nvPr/>
        </p:nvCxnSpPr>
        <p:spPr bwMode="auto">
          <a:xfrm flipH="1">
            <a:off x="4095012" y="4653136"/>
            <a:ext cx="23910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3" name="直接连接符 72"/>
          <p:cNvCxnSpPr/>
          <p:nvPr/>
        </p:nvCxnSpPr>
        <p:spPr bwMode="auto">
          <a:xfrm>
            <a:off x="4694154"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4" name="直接连接符 43"/>
          <p:cNvCxnSpPr>
            <a:endCxn id="61" idx="1"/>
          </p:cNvCxnSpPr>
          <p:nvPr/>
        </p:nvCxnSpPr>
        <p:spPr bwMode="auto">
          <a:xfrm>
            <a:off x="5940152" y="2420888"/>
            <a:ext cx="384334"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6" name="任意多边形 45"/>
          <p:cNvSpPr/>
          <p:nvPr/>
        </p:nvSpPr>
        <p:spPr bwMode="auto">
          <a:xfrm>
            <a:off x="3268717" y="2417379"/>
            <a:ext cx="2383403" cy="2585545"/>
          </a:xfrm>
          <a:custGeom>
            <a:avLst/>
            <a:gdLst>
              <a:gd name="connsiteX0" fmla="*/ 0 w 2280745"/>
              <a:gd name="connsiteY0" fmla="*/ 2585545 h 2585545"/>
              <a:gd name="connsiteX1" fmla="*/ 882869 w 2280745"/>
              <a:gd name="connsiteY1" fmla="*/ 1019504 h 2585545"/>
              <a:gd name="connsiteX2" fmla="*/ 2280745 w 2280745"/>
              <a:gd name="connsiteY2" fmla="*/ 0 h 2585545"/>
            </a:gdLst>
            <a:ahLst/>
            <a:cxnLst>
              <a:cxn ang="0">
                <a:pos x="connsiteX0" y="connsiteY0"/>
              </a:cxn>
              <a:cxn ang="0">
                <a:pos x="connsiteX1" y="connsiteY1"/>
              </a:cxn>
              <a:cxn ang="0">
                <a:pos x="connsiteX2" y="connsiteY2"/>
              </a:cxn>
            </a:cxnLst>
            <a:rect l="l" t="t" r="r" b="b"/>
            <a:pathLst>
              <a:path w="2280745" h="2585545">
                <a:moveTo>
                  <a:pt x="0" y="2585545"/>
                </a:moveTo>
                <a:cubicBezTo>
                  <a:pt x="251372" y="2017986"/>
                  <a:pt x="502745" y="1450428"/>
                  <a:pt x="882869" y="1019504"/>
                </a:cubicBezTo>
                <a:cubicBezTo>
                  <a:pt x="1262993" y="588580"/>
                  <a:pt x="1771869" y="294290"/>
                  <a:pt x="2280745" y="0"/>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cxnSp>
        <p:nvCxnSpPr>
          <p:cNvPr id="48" name="直接连接符 47"/>
          <p:cNvCxnSpPr>
            <a:stCxn id="47" idx="3"/>
            <a:endCxn id="25" idx="0"/>
          </p:cNvCxnSpPr>
          <p:nvPr/>
        </p:nvCxnSpPr>
        <p:spPr bwMode="auto">
          <a:xfrm flipH="1">
            <a:off x="2411760" y="3477791"/>
            <a:ext cx="887174" cy="153538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直接连接符 50"/>
          <p:cNvCxnSpPr>
            <a:endCxn id="71" idx="1"/>
          </p:cNvCxnSpPr>
          <p:nvPr/>
        </p:nvCxnSpPr>
        <p:spPr bwMode="auto">
          <a:xfrm>
            <a:off x="3707904" y="3501008"/>
            <a:ext cx="576064"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直接连接符 67"/>
          <p:cNvCxnSpPr>
            <a:stCxn id="66" idx="5"/>
          </p:cNvCxnSpPr>
          <p:nvPr/>
        </p:nvCxnSpPr>
        <p:spPr bwMode="auto">
          <a:xfrm>
            <a:off x="4911394" y="1605583"/>
            <a:ext cx="669934"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9" name="任意多边形 68"/>
          <p:cNvSpPr/>
          <p:nvPr/>
        </p:nvSpPr>
        <p:spPr bwMode="auto">
          <a:xfrm>
            <a:off x="1513490" y="1629103"/>
            <a:ext cx="2986502" cy="3384331"/>
          </a:xfrm>
          <a:custGeom>
            <a:avLst/>
            <a:gdLst>
              <a:gd name="connsiteX0" fmla="*/ 0 w 3247696"/>
              <a:gd name="connsiteY0" fmla="*/ 3384331 h 3384331"/>
              <a:gd name="connsiteX1" fmla="*/ 1418896 w 3247696"/>
              <a:gd name="connsiteY1" fmla="*/ 1008994 h 3384331"/>
              <a:gd name="connsiteX2" fmla="*/ 3247696 w 3247696"/>
              <a:gd name="connsiteY2" fmla="*/ 0 h 3384331"/>
            </a:gdLst>
            <a:ahLst/>
            <a:cxnLst>
              <a:cxn ang="0">
                <a:pos x="connsiteX0" y="connsiteY0"/>
              </a:cxn>
              <a:cxn ang="0">
                <a:pos x="connsiteX1" y="connsiteY1"/>
              </a:cxn>
              <a:cxn ang="0">
                <a:pos x="connsiteX2" y="connsiteY2"/>
              </a:cxn>
            </a:cxnLst>
            <a:rect l="l" t="t" r="r" b="b"/>
            <a:pathLst>
              <a:path w="3247696" h="3384331">
                <a:moveTo>
                  <a:pt x="0" y="3384331"/>
                </a:moveTo>
                <a:cubicBezTo>
                  <a:pt x="438806" y="2478690"/>
                  <a:pt x="877613" y="1573049"/>
                  <a:pt x="1418896" y="1008994"/>
                </a:cubicBezTo>
                <a:cubicBezTo>
                  <a:pt x="1960179" y="444939"/>
                  <a:pt x="2603937" y="222469"/>
                  <a:pt x="3247696" y="0"/>
                </a:cubicBezTo>
              </a:path>
            </a:pathLst>
          </a:cu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cxnSp>
        <p:nvCxnSpPr>
          <p:cNvPr id="75" name="直接连接符 74"/>
          <p:cNvCxnSpPr/>
          <p:nvPr/>
        </p:nvCxnSpPr>
        <p:spPr bwMode="auto">
          <a:xfrm>
            <a:off x="2627784" y="2397671"/>
            <a:ext cx="648072"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直接连接符 75"/>
          <p:cNvCxnSpPr>
            <a:stCxn id="70" idx="3"/>
            <a:endCxn id="7" idx="0"/>
          </p:cNvCxnSpPr>
          <p:nvPr/>
        </p:nvCxnSpPr>
        <p:spPr bwMode="auto">
          <a:xfrm flipH="1">
            <a:off x="683568" y="2398043"/>
            <a:ext cx="1463238" cy="261513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1" name="直接连接符 80"/>
          <p:cNvCxnSpPr>
            <a:endCxn id="78" idx="3"/>
          </p:cNvCxnSpPr>
          <p:nvPr/>
        </p:nvCxnSpPr>
        <p:spPr bwMode="auto">
          <a:xfrm flipV="1">
            <a:off x="2556992" y="1101527"/>
            <a:ext cx="671150" cy="81530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a:off x="3707904" y="980728"/>
            <a:ext cx="649288" cy="32385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1" name="Oval 17"/>
          <p:cNvSpPr>
            <a:spLocks noChangeArrowheads="1"/>
          </p:cNvSpPr>
          <p:nvPr/>
        </p:nvSpPr>
        <p:spPr bwMode="auto">
          <a:xfrm>
            <a:off x="774035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0.03</a:t>
            </a:r>
          </a:p>
        </p:txBody>
      </p:sp>
      <p:sp>
        <p:nvSpPr>
          <p:cNvPr id="49" name="Oval 17"/>
          <p:cNvSpPr>
            <a:spLocks noChangeArrowheads="1"/>
          </p:cNvSpPr>
          <p:nvPr/>
        </p:nvSpPr>
        <p:spPr bwMode="auto">
          <a:xfrm>
            <a:off x="7021488" y="335736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0.06</a:t>
            </a:r>
          </a:p>
        </p:txBody>
      </p:sp>
      <p:sp>
        <p:nvSpPr>
          <p:cNvPr id="61" name="Oval 17"/>
          <p:cNvSpPr>
            <a:spLocks noChangeArrowheads="1"/>
          </p:cNvSpPr>
          <p:nvPr/>
        </p:nvSpPr>
        <p:spPr bwMode="auto">
          <a:xfrm>
            <a:off x="6229400" y="263728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0.10</a:t>
            </a:r>
          </a:p>
        </p:txBody>
      </p:sp>
      <p:sp>
        <p:nvSpPr>
          <p:cNvPr id="47" name="Oval 17"/>
          <p:cNvSpPr>
            <a:spLocks noChangeArrowheads="1"/>
          </p:cNvSpPr>
          <p:nvPr/>
        </p:nvSpPr>
        <p:spPr bwMode="auto">
          <a:xfrm>
            <a:off x="3203848" y="29249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0.31</a:t>
            </a:r>
          </a:p>
        </p:txBody>
      </p:sp>
      <p:sp>
        <p:nvSpPr>
          <p:cNvPr id="71" name="Oval 17"/>
          <p:cNvSpPr>
            <a:spLocks noChangeArrowheads="1"/>
          </p:cNvSpPr>
          <p:nvPr/>
        </p:nvSpPr>
        <p:spPr bwMode="auto">
          <a:xfrm>
            <a:off x="418888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0.15</a:t>
            </a:r>
          </a:p>
        </p:txBody>
      </p:sp>
      <p:sp>
        <p:nvSpPr>
          <p:cNvPr id="66" name="Oval 17"/>
          <p:cNvSpPr>
            <a:spLocks noChangeArrowheads="1"/>
          </p:cNvSpPr>
          <p:nvPr/>
        </p:nvSpPr>
        <p:spPr bwMode="auto">
          <a:xfrm>
            <a:off x="4357192" y="105273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0.39</a:t>
            </a:r>
          </a:p>
        </p:txBody>
      </p:sp>
      <p:sp>
        <p:nvSpPr>
          <p:cNvPr id="70" name="Oval 17"/>
          <p:cNvSpPr>
            <a:spLocks noChangeArrowheads="1"/>
          </p:cNvSpPr>
          <p:nvPr/>
        </p:nvSpPr>
        <p:spPr bwMode="auto">
          <a:xfrm>
            <a:off x="2051720" y="184519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0.61</a:t>
            </a:r>
          </a:p>
        </p:txBody>
      </p:sp>
      <p:sp>
        <p:nvSpPr>
          <p:cNvPr id="78" name="Oval 17"/>
          <p:cNvSpPr>
            <a:spLocks noChangeArrowheads="1"/>
          </p:cNvSpPr>
          <p:nvPr/>
        </p:nvSpPr>
        <p:spPr bwMode="auto">
          <a:xfrm>
            <a:off x="3133056" y="548680"/>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1.00</a:t>
            </a:r>
          </a:p>
        </p:txBody>
      </p:sp>
      <p:sp>
        <p:nvSpPr>
          <p:cNvPr id="74" name="Oval 17"/>
          <p:cNvSpPr>
            <a:spLocks noChangeArrowheads="1"/>
          </p:cNvSpPr>
          <p:nvPr/>
        </p:nvSpPr>
        <p:spPr bwMode="auto">
          <a:xfrm>
            <a:off x="5508104" y="184482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0.19</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trips(upRight)">
                                      <p:cBhvr>
                                        <p:cTn id="7" dur="500"/>
                                        <p:tgtEl>
                                          <p:spTgt spid="43"/>
                                        </p:tgtEl>
                                      </p:cBhvr>
                                    </p:animEffect>
                                  </p:childTnLst>
                                </p:cTn>
                              </p:par>
                              <p:par>
                                <p:cTn id="8" presetID="18" presetClass="entr" presetSubtype="9"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strips(upLeft)">
                                      <p:cBhvr>
                                        <p:cTn id="10" dur="500"/>
                                        <p:tgtEl>
                                          <p:spTgt spid="4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strips(upRight)">
                                      <p:cBhvr>
                                        <p:cTn id="18" dur="500"/>
                                        <p:tgtEl>
                                          <p:spTgt spid="53"/>
                                        </p:tgtEl>
                                      </p:cBhvr>
                                    </p:animEffect>
                                  </p:childTnLst>
                                </p:cTn>
                              </p:par>
                              <p:par>
                                <p:cTn id="19" presetID="18" presetClass="entr" presetSubtype="9"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strips(upLeft)">
                                      <p:cBhvr>
                                        <p:cTn id="21" dur="500"/>
                                        <p:tgtEl>
                                          <p:spTgt spid="56"/>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strips(upRight)">
                                      <p:cBhvr>
                                        <p:cTn id="29" dur="500"/>
                                        <p:tgtEl>
                                          <p:spTgt spid="67"/>
                                        </p:tgtEl>
                                      </p:cBhvr>
                                    </p:animEffect>
                                  </p:childTnLst>
                                </p:cTn>
                              </p:par>
                              <p:par>
                                <p:cTn id="30" presetID="18" presetClass="entr" presetSubtype="9"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strips(upLeft)">
                                      <p:cBhvr>
                                        <p:cTn id="32" dur="500"/>
                                        <p:tgtEl>
                                          <p:spTgt spid="62"/>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3"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strips(upRight)">
                                      <p:cBhvr>
                                        <p:cTn id="40" dur="500"/>
                                        <p:tgtEl>
                                          <p:spTgt spid="72"/>
                                        </p:tgtEl>
                                      </p:cBhvr>
                                    </p:animEffect>
                                  </p:childTnLst>
                                </p:cTn>
                              </p:par>
                              <p:par>
                                <p:cTn id="41" presetID="18" presetClass="entr" presetSubtype="9"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strips(upLeft)">
                                      <p:cBhvr>
                                        <p:cTn id="43" dur="500"/>
                                        <p:tgtEl>
                                          <p:spTgt spid="73"/>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3"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strips(upRight)">
                                      <p:cBhvr>
                                        <p:cTn id="51" dur="500"/>
                                        <p:tgtEl>
                                          <p:spTgt spid="46"/>
                                        </p:tgtEl>
                                      </p:cBhvr>
                                    </p:animEffect>
                                  </p:childTnLst>
                                </p:cTn>
                              </p:par>
                              <p:par>
                                <p:cTn id="52" presetID="18" presetClass="entr" presetSubtype="9"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strips(upLeft)">
                                      <p:cBhvr>
                                        <p:cTn id="54" dur="500"/>
                                        <p:tgtEl>
                                          <p:spTgt spid="44"/>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8" presetClass="entr" presetSubtype="3"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strips(upRight)">
                                      <p:cBhvr>
                                        <p:cTn id="62" dur="500"/>
                                        <p:tgtEl>
                                          <p:spTgt spid="48"/>
                                        </p:tgtEl>
                                      </p:cBhvr>
                                    </p:animEffect>
                                  </p:childTnLst>
                                </p:cTn>
                              </p:par>
                              <p:par>
                                <p:cTn id="63" presetID="18" presetClass="entr" presetSubtype="9"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strips(upLeft)">
                                      <p:cBhvr>
                                        <p:cTn id="65" dur="500"/>
                                        <p:tgtEl>
                                          <p:spTgt spid="5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8" presetClass="entr" presetSubtype="3" fill="hold" grpId="0"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strips(upRight)">
                                      <p:cBhvr>
                                        <p:cTn id="73" dur="500"/>
                                        <p:tgtEl>
                                          <p:spTgt spid="69"/>
                                        </p:tgtEl>
                                      </p:cBhvr>
                                    </p:animEffect>
                                  </p:childTnLst>
                                </p:cTn>
                              </p:par>
                              <p:par>
                                <p:cTn id="74" presetID="18" presetClass="entr" presetSubtype="9" fill="hold"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strips(upLeft)">
                                      <p:cBhvr>
                                        <p:cTn id="76" dur="500"/>
                                        <p:tgtEl>
                                          <p:spTgt spid="68"/>
                                        </p:tgtEl>
                                      </p:cBhvr>
                                    </p:animEffec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nodeType="click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strips(upRight)">
                                      <p:cBhvr>
                                        <p:cTn id="84" dur="500"/>
                                        <p:tgtEl>
                                          <p:spTgt spid="76"/>
                                        </p:tgtEl>
                                      </p:cBhvr>
                                    </p:animEffect>
                                  </p:childTnLst>
                                </p:cTn>
                              </p:par>
                              <p:par>
                                <p:cTn id="85" presetID="18" presetClass="entr" presetSubtype="9"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strips(upLeft)">
                                      <p:cBhvr>
                                        <p:cTn id="87" dur="500"/>
                                        <p:tgtEl>
                                          <p:spTgt spid="75"/>
                                        </p:tgtEl>
                                      </p:cBhvr>
                                    </p:animEffec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8" presetClass="entr" presetSubtype="3" fill="hold" nodeType="click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strips(upRight)">
                                      <p:cBhvr>
                                        <p:cTn id="95" dur="500"/>
                                        <p:tgtEl>
                                          <p:spTgt spid="81"/>
                                        </p:tgtEl>
                                      </p:cBhvr>
                                    </p:animEffect>
                                  </p:childTnLst>
                                </p:cTn>
                              </p:par>
                              <p:par>
                                <p:cTn id="96" presetID="18" presetClass="entr" presetSubtype="9" fill="hold"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strips(upLeft)">
                                      <p:cBhvr>
                                        <p:cTn id="98" dur="500"/>
                                        <p:tgtEl>
                                          <p:spTgt spid="85"/>
                                        </p:tgtEl>
                                      </p:cBhvr>
                                    </p:animEffect>
                                  </p:childTnLst>
                                </p:cTn>
                              </p:par>
                            </p:childTnLst>
                          </p:cTn>
                        </p:par>
                        <p:par>
                          <p:cTn id="99" fill="hold">
                            <p:stCondLst>
                              <p:cond delay="500"/>
                            </p:stCondLst>
                            <p:childTnLst>
                              <p:par>
                                <p:cTn id="100" presetID="1" presetClass="entr" presetSubtype="0" fill="hold" grpId="0" nodeType="afterEffect">
                                  <p:stCondLst>
                                    <p:cond delay="0"/>
                                  </p:stCondLst>
                                  <p:childTnLst>
                                    <p:set>
                                      <p:cBhvr>
                                        <p:cTn id="101"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9" grpId="0" animBg="1"/>
      <p:bldP spid="41" grpId="0" animBg="1"/>
      <p:bldP spid="49" grpId="0" animBg="1"/>
      <p:bldP spid="61" grpId="0" animBg="1"/>
      <p:bldP spid="47" grpId="0" animBg="1"/>
      <p:bldP spid="71" grpId="0" animBg="1"/>
      <p:bldP spid="66" grpId="0" animBg="1"/>
      <p:bldP spid="70" grpId="0" animBg="1"/>
      <p:bldP spid="78" grpId="0" animBg="1"/>
      <p:bldP spid="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指令系统概述</a:t>
            </a:r>
          </a:p>
        </p:txBody>
      </p:sp>
      <p:sp>
        <p:nvSpPr>
          <p:cNvPr id="3" name="内容占位符 2"/>
          <p:cNvSpPr>
            <a:spLocks noGrp="1"/>
          </p:cNvSpPr>
          <p:nvPr>
            <p:ph idx="1"/>
          </p:nvPr>
        </p:nvSpPr>
        <p:spPr>
          <a:xfrm>
            <a:off x="457200" y="836711"/>
            <a:ext cx="8578850" cy="5905401"/>
          </a:xfrm>
        </p:spPr>
        <p:txBody>
          <a:bodyPr/>
          <a:lstStyle/>
          <a:p>
            <a:r>
              <a:rPr lang="zh-CN" altLang="en-US">
                <a:solidFill>
                  <a:srgbClr val="FF0000"/>
                </a:solidFill>
              </a:rPr>
              <a:t>程序</a:t>
            </a:r>
            <a:r>
              <a:rPr lang="zh-CN" altLang="en-US"/>
              <a:t>：</a:t>
            </a:r>
            <a:br>
              <a:rPr lang="en-US" altLang="zh-CN"/>
            </a:br>
            <a:r>
              <a:rPr lang="zh-CN" altLang="en-US"/>
              <a:t>由一系列有</a:t>
            </a:r>
            <a:r>
              <a:rPr lang="zh-CN" altLang="en-US">
                <a:solidFill>
                  <a:srgbClr val="0000FF"/>
                </a:solidFill>
              </a:rPr>
              <a:t>时间顺序</a:t>
            </a:r>
            <a:r>
              <a:rPr lang="zh-CN" altLang="en-US"/>
              <a:t>、有</a:t>
            </a:r>
            <a:r>
              <a:rPr lang="zh-CN" altLang="en-US">
                <a:solidFill>
                  <a:srgbClr val="0000FF"/>
                </a:solidFill>
              </a:rPr>
              <a:t>逻辑关系</a:t>
            </a:r>
            <a:r>
              <a:rPr lang="zh-CN" altLang="en-US"/>
              <a:t>的</a:t>
            </a:r>
            <a:r>
              <a:rPr lang="zh-CN" altLang="en-US">
                <a:solidFill>
                  <a:srgbClr val="FF0000"/>
                </a:solidFill>
              </a:rPr>
              <a:t>指令</a:t>
            </a:r>
            <a:r>
              <a:rPr lang="zh-CN" altLang="en-US"/>
              <a:t>构成。</a:t>
            </a:r>
            <a:endParaRPr lang="en-US" altLang="zh-CN"/>
          </a:p>
          <a:p>
            <a:r>
              <a:rPr lang="zh-CN" altLang="en-US">
                <a:solidFill>
                  <a:srgbClr val="FF0000"/>
                </a:solidFill>
              </a:rPr>
              <a:t>指令</a:t>
            </a:r>
            <a:r>
              <a:rPr lang="zh-CN" altLang="en-US"/>
              <a:t>：控制计算机硬件完成指定基本操作的命令，是用户使用计算机、计算机本身运行的最小单位。</a:t>
            </a:r>
            <a:endParaRPr lang="en-US" altLang="zh-CN"/>
          </a:p>
          <a:p>
            <a:r>
              <a:rPr lang="zh-CN" altLang="en-US">
                <a:solidFill>
                  <a:srgbClr val="FF0000"/>
                </a:solidFill>
              </a:rPr>
              <a:t>指令系统</a:t>
            </a:r>
            <a:r>
              <a:rPr lang="zh-CN" altLang="en-US"/>
              <a:t>、</a:t>
            </a:r>
            <a:r>
              <a:rPr lang="zh-CN" altLang="en-US">
                <a:solidFill>
                  <a:srgbClr val="FF0000"/>
                </a:solidFill>
              </a:rPr>
              <a:t>指令集</a:t>
            </a:r>
            <a:r>
              <a:rPr lang="en-US" altLang="zh-CN">
                <a:latin typeface="宋体" pitchFamily="2" charset="-122"/>
                <a:ea typeface="宋体" pitchFamily="2" charset="-122"/>
              </a:rPr>
              <a:t>(</a:t>
            </a:r>
            <a:r>
              <a:rPr lang="en-US" altLang="zh-CN"/>
              <a:t>Instruction Set</a:t>
            </a:r>
            <a:r>
              <a:rPr lang="en-US" altLang="zh-CN">
                <a:latin typeface="宋体" pitchFamily="2" charset="-122"/>
                <a:ea typeface="宋体" pitchFamily="2" charset="-122"/>
              </a:rPr>
              <a:t>)</a:t>
            </a:r>
            <a:r>
              <a:rPr lang="zh-CN" altLang="en-US"/>
              <a:t>：</a:t>
            </a:r>
            <a:br>
              <a:rPr lang="en-US" altLang="zh-CN"/>
            </a:br>
            <a:r>
              <a:rPr lang="zh-CN" altLang="en-US"/>
              <a:t>能被一台计算机执行的全部指令的集合。</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a:t>
            </a:fld>
            <a:endParaRPr lang="en-US" altLang="zh-CN"/>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60</a:t>
            </a:fld>
            <a:endParaRPr lang="en-US" altLang="zh-CN"/>
          </a:p>
        </p:txBody>
      </p:sp>
      <p:sp>
        <p:nvSpPr>
          <p:cNvPr id="7" name="矩形 6"/>
          <p:cNvSpPr/>
          <p:nvPr/>
        </p:nvSpPr>
        <p:spPr bwMode="auto">
          <a:xfrm>
            <a:off x="323528"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0.30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323528"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3" name="矩形 22"/>
          <p:cNvSpPr/>
          <p:nvPr/>
        </p:nvSpPr>
        <p:spPr bwMode="auto">
          <a:xfrm>
            <a:off x="3635896" y="2060848"/>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0.20</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4" name="矩形 23"/>
          <p:cNvSpPr/>
          <p:nvPr/>
        </p:nvSpPr>
        <p:spPr bwMode="auto">
          <a:xfrm>
            <a:off x="3635896" y="2420887"/>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5" name="矩形 24"/>
          <p:cNvSpPr/>
          <p:nvPr/>
        </p:nvSpPr>
        <p:spPr bwMode="auto">
          <a:xfrm>
            <a:off x="2051720"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0.16</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6" name="矩形 25"/>
          <p:cNvSpPr/>
          <p:nvPr/>
        </p:nvSpPr>
        <p:spPr bwMode="auto">
          <a:xfrm>
            <a:off x="2051720"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7" name="矩形 26"/>
          <p:cNvSpPr/>
          <p:nvPr/>
        </p:nvSpPr>
        <p:spPr bwMode="auto">
          <a:xfrm>
            <a:off x="4788024" y="285293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8" name="矩形 27"/>
          <p:cNvSpPr/>
          <p:nvPr/>
        </p:nvSpPr>
        <p:spPr bwMode="auto">
          <a:xfrm>
            <a:off x="4788024" y="321297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29" name="矩形 28"/>
          <p:cNvSpPr/>
          <p:nvPr/>
        </p:nvSpPr>
        <p:spPr bwMode="auto">
          <a:xfrm>
            <a:off x="3779912"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0.08</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0" name="矩形 29"/>
          <p:cNvSpPr/>
          <p:nvPr/>
        </p:nvSpPr>
        <p:spPr bwMode="auto">
          <a:xfrm>
            <a:off x="3779912"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1" name="矩形 30"/>
          <p:cNvSpPr/>
          <p:nvPr/>
        </p:nvSpPr>
        <p:spPr bwMode="auto">
          <a:xfrm>
            <a:off x="4644008"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0.07</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2" name="矩形 31"/>
          <p:cNvSpPr/>
          <p:nvPr/>
        </p:nvSpPr>
        <p:spPr bwMode="auto">
          <a:xfrm>
            <a:off x="4644008"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3" name="矩形 32"/>
          <p:cNvSpPr/>
          <p:nvPr/>
        </p:nvSpPr>
        <p:spPr bwMode="auto">
          <a:xfrm>
            <a:off x="550810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4" name="矩形 33"/>
          <p:cNvSpPr/>
          <p:nvPr/>
        </p:nvSpPr>
        <p:spPr bwMode="auto">
          <a:xfrm>
            <a:off x="550810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5" name="矩形 34"/>
          <p:cNvSpPr/>
          <p:nvPr/>
        </p:nvSpPr>
        <p:spPr bwMode="auto">
          <a:xfrm>
            <a:off x="6372200"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6" name="矩形 35"/>
          <p:cNvSpPr/>
          <p:nvPr/>
        </p:nvSpPr>
        <p:spPr bwMode="auto">
          <a:xfrm>
            <a:off x="6372200"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7" name="矩形 36"/>
          <p:cNvSpPr/>
          <p:nvPr/>
        </p:nvSpPr>
        <p:spPr bwMode="auto">
          <a:xfrm>
            <a:off x="7236296"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8" name="矩形 37"/>
          <p:cNvSpPr/>
          <p:nvPr/>
        </p:nvSpPr>
        <p:spPr bwMode="auto">
          <a:xfrm>
            <a:off x="7236296"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sp>
        <p:nvSpPr>
          <p:cNvPr id="39" name="矩形 38"/>
          <p:cNvSpPr/>
          <p:nvPr/>
        </p:nvSpPr>
        <p:spPr bwMode="auto">
          <a:xfrm>
            <a:off x="8100392"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0" name="矩形 39"/>
          <p:cNvSpPr/>
          <p:nvPr/>
        </p:nvSpPr>
        <p:spPr bwMode="auto">
          <a:xfrm>
            <a:off x="8100392"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p:txBody>
      </p:sp>
      <p:cxnSp>
        <p:nvCxnSpPr>
          <p:cNvPr id="43" name="直接连接符 42"/>
          <p:cNvCxnSpPr>
            <a:endCxn id="37" idx="0"/>
          </p:cNvCxnSpPr>
          <p:nvPr/>
        </p:nvCxnSpPr>
        <p:spPr bwMode="auto">
          <a:xfrm flipH="1">
            <a:off x="7596336" y="4653136"/>
            <a:ext cx="28803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5" name="直接连接符 44"/>
          <p:cNvCxnSpPr/>
          <p:nvPr/>
        </p:nvCxnSpPr>
        <p:spPr bwMode="auto">
          <a:xfrm>
            <a:off x="8172400"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直接连接符 52"/>
          <p:cNvCxnSpPr>
            <a:endCxn id="35" idx="0"/>
          </p:cNvCxnSpPr>
          <p:nvPr/>
        </p:nvCxnSpPr>
        <p:spPr bwMode="auto">
          <a:xfrm flipH="1">
            <a:off x="6732240" y="3933056"/>
            <a:ext cx="504056" cy="10801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直接连接符 55"/>
          <p:cNvCxnSpPr>
            <a:stCxn id="49" idx="5"/>
            <a:endCxn id="41" idx="1"/>
          </p:cNvCxnSpPr>
          <p:nvPr/>
        </p:nvCxnSpPr>
        <p:spPr bwMode="auto">
          <a:xfrm>
            <a:off x="7575690" y="3910211"/>
            <a:ext cx="259748" cy="26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直接连接符 61"/>
          <p:cNvCxnSpPr>
            <a:endCxn id="49" idx="1"/>
          </p:cNvCxnSpPr>
          <p:nvPr/>
        </p:nvCxnSpPr>
        <p:spPr bwMode="auto">
          <a:xfrm>
            <a:off x="6805464" y="3140968"/>
            <a:ext cx="311110"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7" name="直接连接符 66"/>
          <p:cNvCxnSpPr>
            <a:endCxn id="33" idx="0"/>
          </p:cNvCxnSpPr>
          <p:nvPr/>
        </p:nvCxnSpPr>
        <p:spPr bwMode="auto">
          <a:xfrm flipH="1">
            <a:off x="5868144" y="3284984"/>
            <a:ext cx="576064" cy="172819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直接连接符 71"/>
          <p:cNvCxnSpPr/>
          <p:nvPr/>
        </p:nvCxnSpPr>
        <p:spPr bwMode="auto">
          <a:xfrm flipH="1">
            <a:off x="4095012" y="4653136"/>
            <a:ext cx="23910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3" name="直接连接符 72"/>
          <p:cNvCxnSpPr/>
          <p:nvPr/>
        </p:nvCxnSpPr>
        <p:spPr bwMode="auto">
          <a:xfrm>
            <a:off x="4694154"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4" name="直接连接符 43"/>
          <p:cNvCxnSpPr>
            <a:endCxn id="61" idx="1"/>
          </p:cNvCxnSpPr>
          <p:nvPr/>
        </p:nvCxnSpPr>
        <p:spPr bwMode="auto">
          <a:xfrm>
            <a:off x="5940152" y="2420888"/>
            <a:ext cx="384334"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8" name="直接连接符 47"/>
          <p:cNvCxnSpPr>
            <a:stCxn id="47" idx="3"/>
            <a:endCxn id="25" idx="0"/>
          </p:cNvCxnSpPr>
          <p:nvPr/>
        </p:nvCxnSpPr>
        <p:spPr bwMode="auto">
          <a:xfrm flipH="1">
            <a:off x="2411760" y="3477791"/>
            <a:ext cx="887174" cy="153538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直接连接符 50"/>
          <p:cNvCxnSpPr>
            <a:endCxn id="71" idx="1"/>
          </p:cNvCxnSpPr>
          <p:nvPr/>
        </p:nvCxnSpPr>
        <p:spPr bwMode="auto">
          <a:xfrm>
            <a:off x="3707904" y="3501008"/>
            <a:ext cx="576064"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直接连接符 67"/>
          <p:cNvCxnSpPr>
            <a:stCxn id="66" idx="5"/>
          </p:cNvCxnSpPr>
          <p:nvPr/>
        </p:nvCxnSpPr>
        <p:spPr bwMode="auto">
          <a:xfrm>
            <a:off x="4911394" y="1605583"/>
            <a:ext cx="669934"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5" name="直接连接符 74"/>
          <p:cNvCxnSpPr/>
          <p:nvPr/>
        </p:nvCxnSpPr>
        <p:spPr bwMode="auto">
          <a:xfrm>
            <a:off x="2627784" y="2397671"/>
            <a:ext cx="648072"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直接连接符 75"/>
          <p:cNvCxnSpPr>
            <a:stCxn id="70" idx="3"/>
            <a:endCxn id="7" idx="0"/>
          </p:cNvCxnSpPr>
          <p:nvPr/>
        </p:nvCxnSpPr>
        <p:spPr bwMode="auto">
          <a:xfrm flipH="1">
            <a:off x="683568" y="2398043"/>
            <a:ext cx="1463238" cy="261513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1" name="直接连接符 80"/>
          <p:cNvCxnSpPr>
            <a:endCxn id="78" idx="3"/>
          </p:cNvCxnSpPr>
          <p:nvPr/>
        </p:nvCxnSpPr>
        <p:spPr bwMode="auto">
          <a:xfrm flipV="1">
            <a:off x="2556992" y="1101527"/>
            <a:ext cx="671150" cy="81530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a:off x="3707904" y="980728"/>
            <a:ext cx="649288" cy="32385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1" name="Oval 17"/>
          <p:cNvSpPr>
            <a:spLocks noChangeArrowheads="1"/>
          </p:cNvSpPr>
          <p:nvPr/>
        </p:nvSpPr>
        <p:spPr bwMode="auto">
          <a:xfrm>
            <a:off x="774035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0.03</a:t>
            </a:r>
          </a:p>
        </p:txBody>
      </p:sp>
      <p:sp>
        <p:nvSpPr>
          <p:cNvPr id="49" name="Oval 17"/>
          <p:cNvSpPr>
            <a:spLocks noChangeArrowheads="1"/>
          </p:cNvSpPr>
          <p:nvPr/>
        </p:nvSpPr>
        <p:spPr bwMode="auto">
          <a:xfrm>
            <a:off x="7021488" y="335736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0.06</a:t>
            </a:r>
          </a:p>
        </p:txBody>
      </p:sp>
      <p:sp>
        <p:nvSpPr>
          <p:cNvPr id="61" name="Oval 17"/>
          <p:cNvSpPr>
            <a:spLocks noChangeArrowheads="1"/>
          </p:cNvSpPr>
          <p:nvPr/>
        </p:nvSpPr>
        <p:spPr bwMode="auto">
          <a:xfrm>
            <a:off x="6229400" y="263728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0.10</a:t>
            </a:r>
          </a:p>
        </p:txBody>
      </p:sp>
      <p:sp>
        <p:nvSpPr>
          <p:cNvPr id="47" name="Oval 17"/>
          <p:cNvSpPr>
            <a:spLocks noChangeArrowheads="1"/>
          </p:cNvSpPr>
          <p:nvPr/>
        </p:nvSpPr>
        <p:spPr bwMode="auto">
          <a:xfrm>
            <a:off x="3203848" y="29249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0.31</a:t>
            </a:r>
          </a:p>
        </p:txBody>
      </p:sp>
      <p:sp>
        <p:nvSpPr>
          <p:cNvPr id="71" name="Oval 17"/>
          <p:cNvSpPr>
            <a:spLocks noChangeArrowheads="1"/>
          </p:cNvSpPr>
          <p:nvPr/>
        </p:nvSpPr>
        <p:spPr bwMode="auto">
          <a:xfrm>
            <a:off x="418888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0.15</a:t>
            </a:r>
          </a:p>
        </p:txBody>
      </p:sp>
      <p:sp>
        <p:nvSpPr>
          <p:cNvPr id="66" name="Oval 17"/>
          <p:cNvSpPr>
            <a:spLocks noChangeArrowheads="1"/>
          </p:cNvSpPr>
          <p:nvPr/>
        </p:nvSpPr>
        <p:spPr bwMode="auto">
          <a:xfrm>
            <a:off x="4357192" y="105273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0.39</a:t>
            </a:r>
          </a:p>
        </p:txBody>
      </p:sp>
      <p:sp>
        <p:nvSpPr>
          <p:cNvPr id="70" name="Oval 17"/>
          <p:cNvSpPr>
            <a:spLocks noChangeArrowheads="1"/>
          </p:cNvSpPr>
          <p:nvPr/>
        </p:nvSpPr>
        <p:spPr bwMode="auto">
          <a:xfrm>
            <a:off x="2051720" y="184519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0.61</a:t>
            </a:r>
          </a:p>
        </p:txBody>
      </p:sp>
      <p:sp>
        <p:nvSpPr>
          <p:cNvPr id="78" name="Oval 17"/>
          <p:cNvSpPr>
            <a:spLocks noChangeArrowheads="1"/>
          </p:cNvSpPr>
          <p:nvPr/>
        </p:nvSpPr>
        <p:spPr bwMode="auto">
          <a:xfrm>
            <a:off x="3133056" y="548680"/>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1.00</a:t>
            </a:r>
          </a:p>
        </p:txBody>
      </p:sp>
      <p:sp>
        <p:nvSpPr>
          <p:cNvPr id="74" name="Oval 17"/>
          <p:cNvSpPr>
            <a:spLocks noChangeArrowheads="1"/>
          </p:cNvSpPr>
          <p:nvPr/>
        </p:nvSpPr>
        <p:spPr bwMode="auto">
          <a:xfrm>
            <a:off x="5508104" y="184482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400" b="1"/>
              <a:t>0.19</a:t>
            </a:r>
          </a:p>
        </p:txBody>
      </p:sp>
      <p:cxnSp>
        <p:nvCxnSpPr>
          <p:cNvPr id="52" name="直接连接符 51"/>
          <p:cNvCxnSpPr>
            <a:stCxn id="74" idx="3"/>
          </p:cNvCxnSpPr>
          <p:nvPr/>
        </p:nvCxnSpPr>
        <p:spPr bwMode="auto">
          <a:xfrm flipH="1">
            <a:off x="5148064" y="2397671"/>
            <a:ext cx="455126"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5" name="直接连接符 54"/>
          <p:cNvCxnSpPr>
            <a:stCxn id="66" idx="3"/>
            <a:endCxn id="23" idx="0"/>
          </p:cNvCxnSpPr>
          <p:nvPr/>
        </p:nvCxnSpPr>
        <p:spPr bwMode="auto">
          <a:xfrm flipH="1">
            <a:off x="3995936" y="1605583"/>
            <a:ext cx="456342"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59" name="TextBox 58"/>
          <p:cNvSpPr txBox="1"/>
          <p:nvPr/>
        </p:nvSpPr>
        <p:spPr>
          <a:xfrm>
            <a:off x="3790422" y="734736"/>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60" name="TextBox 59"/>
          <p:cNvSpPr txBox="1"/>
          <p:nvPr/>
        </p:nvSpPr>
        <p:spPr>
          <a:xfrm>
            <a:off x="5004048" y="1412776"/>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63" name="TextBox 62"/>
          <p:cNvSpPr txBox="1"/>
          <p:nvPr/>
        </p:nvSpPr>
        <p:spPr>
          <a:xfrm>
            <a:off x="5940152" y="2204864"/>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64" name="TextBox 63"/>
          <p:cNvSpPr txBox="1"/>
          <p:nvPr/>
        </p:nvSpPr>
        <p:spPr>
          <a:xfrm>
            <a:off x="6772718" y="292680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65" name="TextBox 64"/>
          <p:cNvSpPr txBox="1"/>
          <p:nvPr/>
        </p:nvSpPr>
        <p:spPr>
          <a:xfrm>
            <a:off x="7492798" y="3676554"/>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77" name="TextBox 76"/>
          <p:cNvSpPr txBox="1"/>
          <p:nvPr/>
        </p:nvSpPr>
        <p:spPr>
          <a:xfrm>
            <a:off x="8172400" y="4510976"/>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79" name="TextBox 78"/>
          <p:cNvSpPr txBox="1"/>
          <p:nvPr/>
        </p:nvSpPr>
        <p:spPr>
          <a:xfrm>
            <a:off x="4694996" y="4489956"/>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80" name="TextBox 79"/>
          <p:cNvSpPr txBox="1"/>
          <p:nvPr/>
        </p:nvSpPr>
        <p:spPr>
          <a:xfrm>
            <a:off x="3779912" y="3441366"/>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82" name="TextBox 81"/>
          <p:cNvSpPr txBox="1"/>
          <p:nvPr/>
        </p:nvSpPr>
        <p:spPr>
          <a:xfrm>
            <a:off x="2689282" y="2297892"/>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0</a:t>
            </a:r>
            <a:endParaRPr lang="zh-CN" altLang="en-US" sz="2800">
              <a:solidFill>
                <a:srgbClr val="FF0000"/>
              </a:solidFill>
              <a:latin typeface="Arial" pitchFamily="34" charset="0"/>
              <a:cs typeface="Arial" pitchFamily="34" charset="0"/>
            </a:endParaRPr>
          </a:p>
        </p:txBody>
      </p:sp>
      <p:sp>
        <p:nvSpPr>
          <p:cNvPr id="83" name="TextBox 82"/>
          <p:cNvSpPr txBox="1"/>
          <p:nvPr/>
        </p:nvSpPr>
        <p:spPr>
          <a:xfrm>
            <a:off x="2483768" y="110558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84" name="TextBox 83"/>
          <p:cNvSpPr txBox="1"/>
          <p:nvPr/>
        </p:nvSpPr>
        <p:spPr>
          <a:xfrm>
            <a:off x="1003130" y="3337828"/>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86" name="TextBox 85"/>
          <p:cNvSpPr txBox="1"/>
          <p:nvPr/>
        </p:nvSpPr>
        <p:spPr>
          <a:xfrm>
            <a:off x="2411760" y="3913892"/>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87" name="TextBox 86"/>
          <p:cNvSpPr txBox="1"/>
          <p:nvPr/>
        </p:nvSpPr>
        <p:spPr>
          <a:xfrm>
            <a:off x="3779912" y="450912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88" name="TextBox 87"/>
          <p:cNvSpPr txBox="1"/>
          <p:nvPr/>
        </p:nvSpPr>
        <p:spPr>
          <a:xfrm>
            <a:off x="3779912" y="146562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89" name="TextBox 88"/>
          <p:cNvSpPr txBox="1"/>
          <p:nvPr/>
        </p:nvSpPr>
        <p:spPr>
          <a:xfrm>
            <a:off x="4932040" y="2257708"/>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90" name="TextBox 89"/>
          <p:cNvSpPr txBox="1"/>
          <p:nvPr/>
        </p:nvSpPr>
        <p:spPr>
          <a:xfrm>
            <a:off x="5724128" y="378904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91" name="TextBox 90"/>
          <p:cNvSpPr txBox="1"/>
          <p:nvPr/>
        </p:nvSpPr>
        <p:spPr>
          <a:xfrm>
            <a:off x="6547746" y="414908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
        <p:nvSpPr>
          <p:cNvPr id="92" name="TextBox 91"/>
          <p:cNvSpPr txBox="1"/>
          <p:nvPr/>
        </p:nvSpPr>
        <p:spPr>
          <a:xfrm>
            <a:off x="7297794" y="4509120"/>
            <a:ext cx="648072" cy="523220"/>
          </a:xfrm>
          <a:prstGeom prst="rect">
            <a:avLst/>
          </a:prstGeom>
          <a:noFill/>
        </p:spPr>
        <p:txBody>
          <a:bodyPr wrap="square" rtlCol="0">
            <a:spAutoFit/>
          </a:bodyPr>
          <a:lstStyle/>
          <a:p>
            <a:r>
              <a:rPr lang="en-US" altLang="zh-CN" sz="2800">
                <a:solidFill>
                  <a:srgbClr val="FF0000"/>
                </a:solidFill>
                <a:latin typeface="Arial" pitchFamily="34" charset="0"/>
                <a:cs typeface="Arial" pitchFamily="34" charset="0"/>
              </a:rPr>
              <a:t>1</a:t>
            </a:r>
            <a:endParaRPr lang="zh-CN" altLang="en-US" sz="2800">
              <a:solidFill>
                <a:srgbClr val="FF0000"/>
              </a:solidFill>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grpId="0" nodeType="afterEffect">
                                  <p:stCondLst>
                                    <p:cond delay="20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200"/>
                                  </p:stCondLst>
                                  <p:childTnLst>
                                    <p:set>
                                      <p:cBhvr>
                                        <p:cTn id="12" dur="1" fill="hold">
                                          <p:stCondLst>
                                            <p:cond delay="0"/>
                                          </p:stCondLst>
                                        </p:cTn>
                                        <p:tgtEl>
                                          <p:spTgt spid="63"/>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20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grpId="0" nodeType="afterEffect">
                                  <p:stCondLst>
                                    <p:cond delay="20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00"/>
                                  </p:stCondLst>
                                  <p:childTnLst>
                                    <p:set>
                                      <p:cBhvr>
                                        <p:cTn id="21" dur="1" fill="hold">
                                          <p:stCondLst>
                                            <p:cond delay="0"/>
                                          </p:stCondLst>
                                        </p:cTn>
                                        <p:tgtEl>
                                          <p:spTgt spid="77"/>
                                        </p:tgtEl>
                                        <p:attrNameLst>
                                          <p:attrName>style.visibility</p:attrName>
                                        </p:attrNameLst>
                                      </p:cBhvr>
                                      <p:to>
                                        <p:strVal val="visible"/>
                                      </p:to>
                                    </p:set>
                                  </p:childTnLst>
                                </p:cTn>
                              </p:par>
                            </p:childTnLst>
                          </p:cTn>
                        </p:par>
                        <p:par>
                          <p:cTn id="22" fill="hold">
                            <p:stCondLst>
                              <p:cond delay="1200"/>
                            </p:stCondLst>
                            <p:childTnLst>
                              <p:par>
                                <p:cTn id="23" presetID="1" presetClass="entr" presetSubtype="0" fill="hold" grpId="0" nodeType="afterEffect">
                                  <p:stCondLst>
                                    <p:cond delay="200"/>
                                  </p:stCondLst>
                                  <p:childTnLst>
                                    <p:set>
                                      <p:cBhvr>
                                        <p:cTn id="24" dur="1" fill="hold">
                                          <p:stCondLst>
                                            <p:cond delay="0"/>
                                          </p:stCondLst>
                                        </p:cTn>
                                        <p:tgtEl>
                                          <p:spTgt spid="82"/>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2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1600"/>
                            </p:stCondLst>
                            <p:childTnLst>
                              <p:par>
                                <p:cTn id="29" presetID="1" presetClass="entr" presetSubtype="0" fill="hold" grpId="0" nodeType="afterEffect">
                                  <p:stCondLst>
                                    <p:cond delay="20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200"/>
                                  </p:stCondLst>
                                  <p:childTnLst>
                                    <p:set>
                                      <p:cBhvr>
                                        <p:cTn id="34" dur="1" fill="hold">
                                          <p:stCondLst>
                                            <p:cond delay="0"/>
                                          </p:stCondLst>
                                        </p:cTn>
                                        <p:tgtEl>
                                          <p:spTgt spid="83"/>
                                        </p:tgtEl>
                                        <p:attrNameLst>
                                          <p:attrName>style.visibility</p:attrName>
                                        </p:attrNameLst>
                                      </p:cBhvr>
                                      <p:to>
                                        <p:strVal val="visible"/>
                                      </p:to>
                                    </p:set>
                                  </p:childTnLst>
                                </p:cTn>
                              </p:par>
                            </p:childTnLst>
                          </p:cTn>
                        </p:par>
                        <p:par>
                          <p:cTn id="35" fill="hold">
                            <p:stCondLst>
                              <p:cond delay="200"/>
                            </p:stCondLst>
                            <p:childTnLst>
                              <p:par>
                                <p:cTn id="36" presetID="1" presetClass="entr" presetSubtype="0" fill="hold" grpId="0" nodeType="afterEffect">
                                  <p:stCondLst>
                                    <p:cond delay="20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400"/>
                            </p:stCondLst>
                            <p:childTnLst>
                              <p:par>
                                <p:cTn id="39" presetID="1" presetClass="entr" presetSubtype="0" fill="hold" grpId="0" nodeType="afterEffect">
                                  <p:stCondLst>
                                    <p:cond delay="200"/>
                                  </p:stCondLst>
                                  <p:childTnLst>
                                    <p:set>
                                      <p:cBhvr>
                                        <p:cTn id="40" dur="1" fill="hold">
                                          <p:stCondLst>
                                            <p:cond delay="0"/>
                                          </p:stCondLst>
                                        </p:cTn>
                                        <p:tgtEl>
                                          <p:spTgt spid="89"/>
                                        </p:tgtEl>
                                        <p:attrNameLst>
                                          <p:attrName>style.visibility</p:attrName>
                                        </p:attrNameLst>
                                      </p:cBhvr>
                                      <p:to>
                                        <p:strVal val="visible"/>
                                      </p:to>
                                    </p:set>
                                  </p:childTnLst>
                                </p:cTn>
                              </p:par>
                            </p:childTnLst>
                          </p:cTn>
                        </p:par>
                        <p:par>
                          <p:cTn id="41" fill="hold">
                            <p:stCondLst>
                              <p:cond delay="600"/>
                            </p:stCondLst>
                            <p:childTnLst>
                              <p:par>
                                <p:cTn id="42" presetID="1" presetClass="entr" presetSubtype="0" fill="hold" grpId="0" nodeType="afterEffect">
                                  <p:stCondLst>
                                    <p:cond delay="200"/>
                                  </p:stCondLst>
                                  <p:childTnLst>
                                    <p:set>
                                      <p:cBhvr>
                                        <p:cTn id="43" dur="1" fill="hold">
                                          <p:stCondLst>
                                            <p:cond delay="0"/>
                                          </p:stCondLst>
                                        </p:cTn>
                                        <p:tgtEl>
                                          <p:spTgt spid="90"/>
                                        </p:tgtEl>
                                        <p:attrNameLst>
                                          <p:attrName>style.visibility</p:attrName>
                                        </p:attrNameLst>
                                      </p:cBhvr>
                                      <p:to>
                                        <p:strVal val="visible"/>
                                      </p:to>
                                    </p:set>
                                  </p:childTnLst>
                                </p:cTn>
                              </p:par>
                            </p:childTnLst>
                          </p:cTn>
                        </p:par>
                        <p:par>
                          <p:cTn id="44" fill="hold">
                            <p:stCondLst>
                              <p:cond delay="800"/>
                            </p:stCondLst>
                            <p:childTnLst>
                              <p:par>
                                <p:cTn id="45" presetID="1" presetClass="entr" presetSubtype="0" fill="hold" grpId="0" nodeType="afterEffect">
                                  <p:stCondLst>
                                    <p:cond delay="200"/>
                                  </p:stCondLst>
                                  <p:childTnLst>
                                    <p:set>
                                      <p:cBhvr>
                                        <p:cTn id="46" dur="1" fill="hold">
                                          <p:stCondLst>
                                            <p:cond delay="0"/>
                                          </p:stCondLst>
                                        </p:cTn>
                                        <p:tgtEl>
                                          <p:spTgt spid="91"/>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grpId="0" nodeType="afterEffect">
                                  <p:stCondLst>
                                    <p:cond delay="200"/>
                                  </p:stCondLst>
                                  <p:childTnLst>
                                    <p:set>
                                      <p:cBhvr>
                                        <p:cTn id="49" dur="1" fill="hold">
                                          <p:stCondLst>
                                            <p:cond delay="0"/>
                                          </p:stCondLst>
                                        </p:cTn>
                                        <p:tgtEl>
                                          <p:spTgt spid="92"/>
                                        </p:tgtEl>
                                        <p:attrNameLst>
                                          <p:attrName>style.visibility</p:attrName>
                                        </p:attrNameLst>
                                      </p:cBhvr>
                                      <p:to>
                                        <p:strVal val="visible"/>
                                      </p:to>
                                    </p:set>
                                  </p:childTnLst>
                                </p:cTn>
                              </p:par>
                            </p:childTnLst>
                          </p:cTn>
                        </p:par>
                        <p:par>
                          <p:cTn id="50" fill="hold">
                            <p:stCondLst>
                              <p:cond delay="1200"/>
                            </p:stCondLst>
                            <p:childTnLst>
                              <p:par>
                                <p:cTn id="51" presetID="1" presetClass="entr" presetSubtype="0" fill="hold" grpId="0" nodeType="afterEffect">
                                  <p:stCondLst>
                                    <p:cond delay="200"/>
                                  </p:stCondLst>
                                  <p:childTnLst>
                                    <p:set>
                                      <p:cBhvr>
                                        <p:cTn id="52" dur="1" fill="hold">
                                          <p:stCondLst>
                                            <p:cond delay="0"/>
                                          </p:stCondLst>
                                        </p:cTn>
                                        <p:tgtEl>
                                          <p:spTgt spid="84"/>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200"/>
                                  </p:stCondLst>
                                  <p:childTnLst>
                                    <p:set>
                                      <p:cBhvr>
                                        <p:cTn id="55" dur="1" fill="hold">
                                          <p:stCondLst>
                                            <p:cond delay="0"/>
                                          </p:stCondLst>
                                        </p:cTn>
                                        <p:tgtEl>
                                          <p:spTgt spid="86"/>
                                        </p:tgtEl>
                                        <p:attrNameLst>
                                          <p:attrName>style.visibility</p:attrName>
                                        </p:attrNameLst>
                                      </p:cBhvr>
                                      <p:to>
                                        <p:strVal val="visible"/>
                                      </p:to>
                                    </p:set>
                                  </p:childTnLst>
                                </p:cTn>
                              </p:par>
                            </p:childTnLst>
                          </p:cTn>
                        </p:par>
                        <p:par>
                          <p:cTn id="56" fill="hold">
                            <p:stCondLst>
                              <p:cond delay="1600"/>
                            </p:stCondLst>
                            <p:childTnLst>
                              <p:par>
                                <p:cTn id="57" presetID="1" presetClass="entr" presetSubtype="0" fill="hold" grpId="0" nodeType="afterEffect">
                                  <p:stCondLst>
                                    <p:cond delay="20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3" grpId="0"/>
      <p:bldP spid="64" grpId="0"/>
      <p:bldP spid="65" grpId="0"/>
      <p:bldP spid="77" grpId="0"/>
      <p:bldP spid="79" grpId="0"/>
      <p:bldP spid="80" grpId="0"/>
      <p:bldP spid="82" grpId="0"/>
      <p:bldP spid="83" grpId="0"/>
      <p:bldP spid="84" grpId="0"/>
      <p:bldP spid="86" grpId="0"/>
      <p:bldP spid="87" grpId="0"/>
      <p:bldP spid="88" grpId="0"/>
      <p:bldP spid="89" grpId="0"/>
      <p:bldP spid="90" grpId="0"/>
      <p:bldP spid="91" grpId="0"/>
      <p:bldP spid="92"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4" name="内容占位符 73"/>
          <p:cNvGraphicFramePr>
            <a:graphicFrameLocks noGrp="1"/>
          </p:cNvGraphicFramePr>
          <p:nvPr>
            <p:ph idx="1"/>
          </p:nvPr>
        </p:nvGraphicFramePr>
        <p:xfrm>
          <a:off x="395536" y="4365104"/>
          <a:ext cx="8352928" cy="1188720"/>
        </p:xfrm>
        <a:graphic>
          <a:graphicData uri="http://schemas.openxmlformats.org/drawingml/2006/table">
            <a:tbl>
              <a:tblPr firstRow="1" bandRow="1">
                <a:tableStyleId>{5940675A-B579-460E-94D1-54222C63F5DA}</a:tableStyleId>
              </a:tblPr>
              <a:tblGrid>
                <a:gridCol w="779895">
                  <a:extLst>
                    <a:ext uri="{9D8B030D-6E8A-4147-A177-3AD203B41FA5}">
                      <a16:colId xmlns:a16="http://schemas.microsoft.com/office/drawing/2014/main" val="20000"/>
                    </a:ext>
                  </a:extLst>
                </a:gridCol>
                <a:gridCol w="588257">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576064">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1008112">
                  <a:extLst>
                    <a:ext uri="{9D8B030D-6E8A-4147-A177-3AD203B41FA5}">
                      <a16:colId xmlns:a16="http://schemas.microsoft.com/office/drawing/2014/main" val="20008"/>
                    </a:ext>
                  </a:extLst>
                </a:gridCol>
                <a:gridCol w="1008112">
                  <a:extLst>
                    <a:ext uri="{9D8B030D-6E8A-4147-A177-3AD203B41FA5}">
                      <a16:colId xmlns:a16="http://schemas.microsoft.com/office/drawing/2014/main" val="20009"/>
                    </a:ext>
                  </a:extLst>
                </a:gridCol>
                <a:gridCol w="1080120">
                  <a:extLst>
                    <a:ext uri="{9D8B030D-6E8A-4147-A177-3AD203B41FA5}">
                      <a16:colId xmlns:a16="http://schemas.microsoft.com/office/drawing/2014/main" val="20010"/>
                    </a:ext>
                  </a:extLst>
                </a:gridCol>
              </a:tblGrid>
              <a:tr h="370840">
                <a:tc>
                  <a:txBody>
                    <a:bodyPr/>
                    <a:lstStyle/>
                    <a:p>
                      <a:pPr algn="ctr"/>
                      <a:r>
                        <a:rPr lang="zh-CN" altLang="en-US" sz="2000" b="1">
                          <a:latin typeface="+mn-lt"/>
                          <a:ea typeface="宋体" pitchFamily="2" charset="-122"/>
                        </a:rPr>
                        <a:t>指令</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1</a:t>
                      </a:r>
                      <a:endParaRPr lang="zh-CN" altLang="en-US" sz="2000" b="1" kern="1200" baseline="-25000">
                        <a:solidFill>
                          <a:schemeClr val="tx1"/>
                        </a:solidFill>
                        <a:latin typeface="+mn-lt"/>
                        <a:ea typeface="宋体" pitchFamily="2" charset="-122"/>
                        <a:cs typeface="+mn-cs"/>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2</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3</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4</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5</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6</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7</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8</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9</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baseline="-25000">
                          <a:latin typeface="+mn-lt"/>
                          <a:ea typeface="宋体" pitchFamily="2" charset="-122"/>
                        </a:rPr>
                        <a:t>10</a:t>
                      </a:r>
                      <a:endParaRPr lang="zh-CN" altLang="en-US" sz="2000" b="1" baseline="-25000">
                        <a:latin typeface="+mn-lt"/>
                        <a:ea typeface="宋体" pitchFamily="2" charset="-122"/>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pPr algn="ctr"/>
                      <a:r>
                        <a:rPr lang="zh-CN" altLang="en-US" sz="2000" b="1">
                          <a:latin typeface="+mn-lt"/>
                          <a:ea typeface="宋体" pitchFamily="2" charset="-122"/>
                        </a:rPr>
                        <a:t>编码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a:latin typeface="+mn-lt"/>
                          <a:ea typeface="宋体" pitchFamily="2" charset="-122"/>
                        </a:rPr>
                        <a:t>11</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a:latin typeface="+mn-lt"/>
                          <a:ea typeface="宋体" pitchFamily="2" charset="-122"/>
                        </a:rPr>
                        <a:t>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1000</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000000</a:t>
                      </a:r>
                      <a:endParaRPr lang="zh-CN" altLang="en-US" sz="2000" b="1">
                        <a:latin typeface="+mn-lt"/>
                        <a:ea typeface="宋体" pitchFamily="2" charset="-122"/>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lgn="ctr"/>
                      <a:r>
                        <a:rPr lang="zh-CN" altLang="en-US" sz="2000" b="1">
                          <a:latin typeface="+mn-lt"/>
                          <a:ea typeface="宋体" pitchFamily="2" charset="-122"/>
                        </a:rPr>
                        <a:t>码长</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2</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2</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3</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3</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5</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6</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a:latin typeface="+mn-lt"/>
                          <a:ea typeface="宋体" pitchFamily="2" charset="-122"/>
                        </a:rPr>
                        <a:t>6</a:t>
                      </a:r>
                      <a:endParaRPr lang="zh-CN" altLang="en-US" sz="2000" b="1">
                        <a:latin typeface="+mn-lt"/>
                        <a:ea typeface="宋体" pitchFamily="2" charset="-122"/>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灯片编号占位符 3"/>
          <p:cNvSpPr>
            <a:spLocks noGrp="1"/>
          </p:cNvSpPr>
          <p:nvPr>
            <p:ph type="sldNum" sz="quarter" idx="11"/>
          </p:nvPr>
        </p:nvSpPr>
        <p:spPr/>
        <p:txBody>
          <a:bodyPr/>
          <a:lstStyle/>
          <a:p>
            <a:fld id="{591B6738-5A60-468E-A237-4E46B15B9A6B}" type="slidenum">
              <a:rPr lang="zh-CN" altLang="en-US" smtClean="0"/>
              <a:pPr/>
              <a:t>61</a:t>
            </a:fld>
            <a:endParaRPr lang="en-US" altLang="zh-CN"/>
          </a:p>
        </p:txBody>
      </p:sp>
      <p:grpSp>
        <p:nvGrpSpPr>
          <p:cNvPr id="71" name="组合 70"/>
          <p:cNvGrpSpPr>
            <a:grpSpLocks noChangeAspect="1"/>
          </p:cNvGrpSpPr>
          <p:nvPr/>
        </p:nvGrpSpPr>
        <p:grpSpPr>
          <a:xfrm>
            <a:off x="251520" y="310688"/>
            <a:ext cx="6408712" cy="3910400"/>
            <a:chOff x="323528" y="548680"/>
            <a:chExt cx="8496944" cy="5184575"/>
          </a:xfrm>
        </p:grpSpPr>
        <p:sp>
          <p:nvSpPr>
            <p:cNvPr id="6" name="矩形 5"/>
            <p:cNvSpPr/>
            <p:nvPr/>
          </p:nvSpPr>
          <p:spPr bwMode="auto">
            <a:xfrm>
              <a:off x="323528"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0.30</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7" name="矩形 6"/>
            <p:cNvSpPr/>
            <p:nvPr/>
          </p:nvSpPr>
          <p:spPr bwMode="auto">
            <a:xfrm>
              <a:off x="323528"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8" name="矩形 7"/>
            <p:cNvSpPr/>
            <p:nvPr/>
          </p:nvSpPr>
          <p:spPr bwMode="auto">
            <a:xfrm>
              <a:off x="3635896" y="2060848"/>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0.20</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9" name="矩形 8"/>
            <p:cNvSpPr/>
            <p:nvPr/>
          </p:nvSpPr>
          <p:spPr bwMode="auto">
            <a:xfrm>
              <a:off x="3635896" y="2420887"/>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2</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10" name="矩形 9"/>
            <p:cNvSpPr/>
            <p:nvPr/>
          </p:nvSpPr>
          <p:spPr bwMode="auto">
            <a:xfrm>
              <a:off x="2051720"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0.16</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11" name="矩形 10"/>
            <p:cNvSpPr/>
            <p:nvPr/>
          </p:nvSpPr>
          <p:spPr bwMode="auto">
            <a:xfrm>
              <a:off x="2051720"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3</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12" name="矩形 11"/>
            <p:cNvSpPr/>
            <p:nvPr/>
          </p:nvSpPr>
          <p:spPr bwMode="auto">
            <a:xfrm>
              <a:off x="4788024" y="285293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0.09</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13" name="矩形 12"/>
            <p:cNvSpPr/>
            <p:nvPr/>
          </p:nvSpPr>
          <p:spPr bwMode="auto">
            <a:xfrm>
              <a:off x="4788024" y="321297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4</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14" name="矩形 13"/>
            <p:cNvSpPr/>
            <p:nvPr/>
          </p:nvSpPr>
          <p:spPr bwMode="auto">
            <a:xfrm>
              <a:off x="3779912" y="5013177"/>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0.08</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15" name="矩形 14"/>
            <p:cNvSpPr/>
            <p:nvPr/>
          </p:nvSpPr>
          <p:spPr bwMode="auto">
            <a:xfrm>
              <a:off x="3779912" y="5373216"/>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5</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16" name="矩形 15"/>
            <p:cNvSpPr/>
            <p:nvPr/>
          </p:nvSpPr>
          <p:spPr bwMode="auto">
            <a:xfrm>
              <a:off x="4644008"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0.07</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17" name="矩形 16"/>
            <p:cNvSpPr/>
            <p:nvPr/>
          </p:nvSpPr>
          <p:spPr bwMode="auto">
            <a:xfrm>
              <a:off x="4644008"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6</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18" name="矩形 17"/>
            <p:cNvSpPr/>
            <p:nvPr/>
          </p:nvSpPr>
          <p:spPr bwMode="auto">
            <a:xfrm>
              <a:off x="5508104"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0.04</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19" name="矩形 18"/>
            <p:cNvSpPr/>
            <p:nvPr/>
          </p:nvSpPr>
          <p:spPr bwMode="auto">
            <a:xfrm>
              <a:off x="5508104"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7</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20" name="矩形 19"/>
            <p:cNvSpPr/>
            <p:nvPr/>
          </p:nvSpPr>
          <p:spPr bwMode="auto">
            <a:xfrm>
              <a:off x="6372200"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0.03</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21" name="矩形 20"/>
            <p:cNvSpPr/>
            <p:nvPr/>
          </p:nvSpPr>
          <p:spPr bwMode="auto">
            <a:xfrm>
              <a:off x="6372200"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8</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22" name="矩形 21"/>
            <p:cNvSpPr/>
            <p:nvPr/>
          </p:nvSpPr>
          <p:spPr bwMode="auto">
            <a:xfrm>
              <a:off x="7236296" y="5013176"/>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0.02</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23" name="矩形 22"/>
            <p:cNvSpPr/>
            <p:nvPr/>
          </p:nvSpPr>
          <p:spPr bwMode="auto">
            <a:xfrm>
              <a:off x="7236296" y="5373215"/>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9</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sp>
          <p:nvSpPr>
            <p:cNvPr id="24" name="矩形 23"/>
            <p:cNvSpPr/>
            <p:nvPr/>
          </p:nvSpPr>
          <p:spPr bwMode="auto">
            <a:xfrm>
              <a:off x="8100392" y="5013175"/>
              <a:ext cx="720080" cy="360039"/>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0.01</a:t>
              </a:r>
              <a:endParaRPr kumimoji="0" lang="zh-CN" altLang="en-US" sz="1800" b="1" i="0" u="none" strike="noStrike" cap="none" normalizeH="0" baseline="0">
                <a:ln>
                  <a:noFill/>
                </a:ln>
                <a:solidFill>
                  <a:schemeClr val="tx1"/>
                </a:solidFill>
                <a:effectLst/>
                <a:latin typeface="Times New Roman" pitchFamily="18" charset="0"/>
                <a:ea typeface="宋体" charset="-122"/>
              </a:endParaRPr>
            </a:p>
          </p:txBody>
        </p:sp>
        <p:sp>
          <p:nvSpPr>
            <p:cNvPr id="25" name="矩形 24"/>
            <p:cNvSpPr/>
            <p:nvPr/>
          </p:nvSpPr>
          <p:spPr bwMode="auto">
            <a:xfrm>
              <a:off x="8100392" y="5373214"/>
              <a:ext cx="720080" cy="360039"/>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10</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p:txBody>
        </p:sp>
        <p:cxnSp>
          <p:nvCxnSpPr>
            <p:cNvPr id="26" name="直接连接符 25"/>
            <p:cNvCxnSpPr>
              <a:endCxn id="22" idx="0"/>
            </p:cNvCxnSpPr>
            <p:nvPr/>
          </p:nvCxnSpPr>
          <p:spPr bwMode="auto">
            <a:xfrm flipH="1">
              <a:off x="7596336" y="4653136"/>
              <a:ext cx="28803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直接连接符 26"/>
            <p:cNvCxnSpPr/>
            <p:nvPr/>
          </p:nvCxnSpPr>
          <p:spPr bwMode="auto">
            <a:xfrm>
              <a:off x="8172400"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直接连接符 27"/>
            <p:cNvCxnSpPr>
              <a:endCxn id="20" idx="0"/>
            </p:cNvCxnSpPr>
            <p:nvPr/>
          </p:nvCxnSpPr>
          <p:spPr bwMode="auto">
            <a:xfrm flipH="1">
              <a:off x="6732240" y="3933056"/>
              <a:ext cx="504056" cy="108011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直接连接符 28"/>
            <p:cNvCxnSpPr>
              <a:stCxn id="43" idx="5"/>
              <a:endCxn id="42" idx="1"/>
            </p:cNvCxnSpPr>
            <p:nvPr/>
          </p:nvCxnSpPr>
          <p:spPr bwMode="auto">
            <a:xfrm>
              <a:off x="7575690" y="3910211"/>
              <a:ext cx="259748" cy="26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直接连接符 29"/>
            <p:cNvCxnSpPr>
              <a:endCxn id="43" idx="1"/>
            </p:cNvCxnSpPr>
            <p:nvPr/>
          </p:nvCxnSpPr>
          <p:spPr bwMode="auto">
            <a:xfrm>
              <a:off x="6805464" y="3140968"/>
              <a:ext cx="311110"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直接连接符 30"/>
            <p:cNvCxnSpPr>
              <a:endCxn id="18" idx="0"/>
            </p:cNvCxnSpPr>
            <p:nvPr/>
          </p:nvCxnSpPr>
          <p:spPr bwMode="auto">
            <a:xfrm flipH="1">
              <a:off x="5868144" y="3284984"/>
              <a:ext cx="576064" cy="172819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flipH="1">
              <a:off x="4095012" y="4653136"/>
              <a:ext cx="239102"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a:off x="4694154" y="4653136"/>
              <a:ext cx="30989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直接连接符 33"/>
            <p:cNvCxnSpPr>
              <a:endCxn id="44" idx="1"/>
            </p:cNvCxnSpPr>
            <p:nvPr/>
          </p:nvCxnSpPr>
          <p:spPr bwMode="auto">
            <a:xfrm>
              <a:off x="5940152" y="2420888"/>
              <a:ext cx="384334" cy="31124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5" name="直接连接符 34"/>
            <p:cNvCxnSpPr>
              <a:stCxn id="45" idx="3"/>
              <a:endCxn id="10" idx="0"/>
            </p:cNvCxnSpPr>
            <p:nvPr/>
          </p:nvCxnSpPr>
          <p:spPr bwMode="auto">
            <a:xfrm flipH="1">
              <a:off x="2411760" y="3477791"/>
              <a:ext cx="887174" cy="153538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直接连接符 35"/>
            <p:cNvCxnSpPr>
              <a:endCxn id="46" idx="1"/>
            </p:cNvCxnSpPr>
            <p:nvPr/>
          </p:nvCxnSpPr>
          <p:spPr bwMode="auto">
            <a:xfrm>
              <a:off x="3707904" y="3501008"/>
              <a:ext cx="576064"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直接连接符 36"/>
            <p:cNvCxnSpPr>
              <a:stCxn id="47" idx="5"/>
            </p:cNvCxnSpPr>
            <p:nvPr/>
          </p:nvCxnSpPr>
          <p:spPr bwMode="auto">
            <a:xfrm>
              <a:off x="4911394" y="1605583"/>
              <a:ext cx="669934"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2627784" y="2397671"/>
              <a:ext cx="648072" cy="67128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9" name="直接连接符 38"/>
            <p:cNvCxnSpPr>
              <a:stCxn id="48" idx="3"/>
              <a:endCxn id="6" idx="0"/>
            </p:cNvCxnSpPr>
            <p:nvPr/>
          </p:nvCxnSpPr>
          <p:spPr bwMode="auto">
            <a:xfrm flipH="1">
              <a:off x="683568" y="2398043"/>
              <a:ext cx="1463238" cy="261513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直接连接符 39"/>
            <p:cNvCxnSpPr>
              <a:endCxn id="49" idx="3"/>
            </p:cNvCxnSpPr>
            <p:nvPr/>
          </p:nvCxnSpPr>
          <p:spPr bwMode="auto">
            <a:xfrm flipV="1">
              <a:off x="2556992" y="1101527"/>
              <a:ext cx="671150" cy="81530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直接连接符 40"/>
            <p:cNvCxnSpPr/>
            <p:nvPr/>
          </p:nvCxnSpPr>
          <p:spPr bwMode="auto">
            <a:xfrm>
              <a:off x="3707904" y="980728"/>
              <a:ext cx="649288" cy="32385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2" name="Oval 17"/>
            <p:cNvSpPr>
              <a:spLocks noChangeArrowheads="1"/>
            </p:cNvSpPr>
            <p:nvPr/>
          </p:nvSpPr>
          <p:spPr bwMode="auto">
            <a:xfrm>
              <a:off x="774035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0.03</a:t>
              </a:r>
            </a:p>
          </p:txBody>
        </p:sp>
        <p:sp>
          <p:nvSpPr>
            <p:cNvPr id="43" name="Oval 17"/>
            <p:cNvSpPr>
              <a:spLocks noChangeArrowheads="1"/>
            </p:cNvSpPr>
            <p:nvPr/>
          </p:nvSpPr>
          <p:spPr bwMode="auto">
            <a:xfrm>
              <a:off x="7021488" y="335736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0.06</a:t>
              </a:r>
            </a:p>
          </p:txBody>
        </p:sp>
        <p:sp>
          <p:nvSpPr>
            <p:cNvPr id="44" name="Oval 17"/>
            <p:cNvSpPr>
              <a:spLocks noChangeArrowheads="1"/>
            </p:cNvSpPr>
            <p:nvPr/>
          </p:nvSpPr>
          <p:spPr bwMode="auto">
            <a:xfrm>
              <a:off x="6229400" y="263728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0.10</a:t>
              </a:r>
            </a:p>
          </p:txBody>
        </p:sp>
        <p:sp>
          <p:nvSpPr>
            <p:cNvPr id="45" name="Oval 17"/>
            <p:cNvSpPr>
              <a:spLocks noChangeArrowheads="1"/>
            </p:cNvSpPr>
            <p:nvPr/>
          </p:nvSpPr>
          <p:spPr bwMode="auto">
            <a:xfrm>
              <a:off x="3203848" y="29249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0.31</a:t>
              </a:r>
            </a:p>
          </p:txBody>
        </p:sp>
        <p:sp>
          <p:nvSpPr>
            <p:cNvPr id="46" name="Oval 17"/>
            <p:cNvSpPr>
              <a:spLocks noChangeArrowheads="1"/>
            </p:cNvSpPr>
            <p:nvPr/>
          </p:nvSpPr>
          <p:spPr bwMode="auto">
            <a:xfrm>
              <a:off x="4188882" y="407744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0.15</a:t>
              </a:r>
            </a:p>
          </p:txBody>
        </p:sp>
        <p:sp>
          <p:nvSpPr>
            <p:cNvPr id="47" name="Oval 17"/>
            <p:cNvSpPr>
              <a:spLocks noChangeArrowheads="1"/>
            </p:cNvSpPr>
            <p:nvPr/>
          </p:nvSpPr>
          <p:spPr bwMode="auto">
            <a:xfrm>
              <a:off x="4357192" y="105273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0.39</a:t>
              </a:r>
            </a:p>
          </p:txBody>
        </p:sp>
        <p:sp>
          <p:nvSpPr>
            <p:cNvPr id="48" name="Oval 17"/>
            <p:cNvSpPr>
              <a:spLocks noChangeArrowheads="1"/>
            </p:cNvSpPr>
            <p:nvPr/>
          </p:nvSpPr>
          <p:spPr bwMode="auto">
            <a:xfrm>
              <a:off x="2051720" y="1845196"/>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0.61</a:t>
              </a:r>
            </a:p>
          </p:txBody>
        </p:sp>
        <p:sp>
          <p:nvSpPr>
            <p:cNvPr id="49" name="Oval 17"/>
            <p:cNvSpPr>
              <a:spLocks noChangeArrowheads="1"/>
            </p:cNvSpPr>
            <p:nvPr/>
          </p:nvSpPr>
          <p:spPr bwMode="auto">
            <a:xfrm>
              <a:off x="3133056" y="548680"/>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1.00</a:t>
              </a:r>
            </a:p>
          </p:txBody>
        </p:sp>
        <p:sp>
          <p:nvSpPr>
            <p:cNvPr id="50" name="Oval 17"/>
            <p:cNvSpPr>
              <a:spLocks noChangeArrowheads="1"/>
            </p:cNvSpPr>
            <p:nvPr/>
          </p:nvSpPr>
          <p:spPr bwMode="auto">
            <a:xfrm>
              <a:off x="5508104" y="1844824"/>
              <a:ext cx="649288" cy="64770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800" b="1"/>
                <a:t>0.19</a:t>
              </a:r>
            </a:p>
          </p:txBody>
        </p:sp>
        <p:cxnSp>
          <p:nvCxnSpPr>
            <p:cNvPr id="51" name="直接连接符 50"/>
            <p:cNvCxnSpPr>
              <a:stCxn id="50" idx="3"/>
            </p:cNvCxnSpPr>
            <p:nvPr/>
          </p:nvCxnSpPr>
          <p:spPr bwMode="auto">
            <a:xfrm flipH="1">
              <a:off x="5148064" y="2397671"/>
              <a:ext cx="455126"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直接连接符 51"/>
            <p:cNvCxnSpPr>
              <a:stCxn id="47" idx="3"/>
              <a:endCxn id="8" idx="0"/>
            </p:cNvCxnSpPr>
            <p:nvPr/>
          </p:nvCxnSpPr>
          <p:spPr bwMode="auto">
            <a:xfrm flipH="1">
              <a:off x="3995936" y="1605583"/>
              <a:ext cx="456342" cy="455265"/>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53" name="TextBox 52"/>
            <p:cNvSpPr txBox="1"/>
            <p:nvPr/>
          </p:nvSpPr>
          <p:spPr>
            <a:xfrm>
              <a:off x="3790422" y="734736"/>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4" name="TextBox 53"/>
            <p:cNvSpPr txBox="1"/>
            <p:nvPr/>
          </p:nvSpPr>
          <p:spPr>
            <a:xfrm>
              <a:off x="5004049" y="1412776"/>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5" name="TextBox 54"/>
            <p:cNvSpPr txBox="1"/>
            <p:nvPr/>
          </p:nvSpPr>
          <p:spPr>
            <a:xfrm>
              <a:off x="5940152" y="2204864"/>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6" name="TextBox 55"/>
            <p:cNvSpPr txBox="1"/>
            <p:nvPr/>
          </p:nvSpPr>
          <p:spPr>
            <a:xfrm>
              <a:off x="6772718" y="292680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7" name="TextBox 56"/>
            <p:cNvSpPr txBox="1"/>
            <p:nvPr/>
          </p:nvSpPr>
          <p:spPr>
            <a:xfrm>
              <a:off x="7492798" y="3676554"/>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8" name="TextBox 57"/>
            <p:cNvSpPr txBox="1"/>
            <p:nvPr/>
          </p:nvSpPr>
          <p:spPr>
            <a:xfrm>
              <a:off x="8172400" y="4510976"/>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59" name="TextBox 58"/>
            <p:cNvSpPr txBox="1"/>
            <p:nvPr/>
          </p:nvSpPr>
          <p:spPr>
            <a:xfrm>
              <a:off x="4694996" y="4489956"/>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60" name="TextBox 59"/>
            <p:cNvSpPr txBox="1"/>
            <p:nvPr/>
          </p:nvSpPr>
          <p:spPr>
            <a:xfrm>
              <a:off x="3779911" y="3441366"/>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61" name="TextBox 60"/>
            <p:cNvSpPr txBox="1"/>
            <p:nvPr/>
          </p:nvSpPr>
          <p:spPr>
            <a:xfrm>
              <a:off x="2689281" y="2297893"/>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62" name="TextBox 61"/>
            <p:cNvSpPr txBox="1"/>
            <p:nvPr/>
          </p:nvSpPr>
          <p:spPr>
            <a:xfrm>
              <a:off x="2483768" y="110558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3" name="TextBox 62"/>
            <p:cNvSpPr txBox="1"/>
            <p:nvPr/>
          </p:nvSpPr>
          <p:spPr>
            <a:xfrm>
              <a:off x="1003130" y="3337828"/>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4" name="TextBox 63"/>
            <p:cNvSpPr txBox="1"/>
            <p:nvPr/>
          </p:nvSpPr>
          <p:spPr>
            <a:xfrm>
              <a:off x="2411760" y="3913892"/>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5" name="TextBox 64"/>
            <p:cNvSpPr txBox="1"/>
            <p:nvPr/>
          </p:nvSpPr>
          <p:spPr>
            <a:xfrm>
              <a:off x="3779911" y="450912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6" name="TextBox 65"/>
            <p:cNvSpPr txBox="1"/>
            <p:nvPr/>
          </p:nvSpPr>
          <p:spPr>
            <a:xfrm>
              <a:off x="3779911" y="146562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7" name="TextBox 66"/>
            <p:cNvSpPr txBox="1"/>
            <p:nvPr/>
          </p:nvSpPr>
          <p:spPr>
            <a:xfrm>
              <a:off x="4932040" y="2257708"/>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8" name="TextBox 67"/>
            <p:cNvSpPr txBox="1"/>
            <p:nvPr/>
          </p:nvSpPr>
          <p:spPr>
            <a:xfrm>
              <a:off x="5724127" y="378904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69" name="TextBox 68"/>
            <p:cNvSpPr txBox="1"/>
            <p:nvPr/>
          </p:nvSpPr>
          <p:spPr>
            <a:xfrm>
              <a:off x="6547747" y="414908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sp>
          <p:nvSpPr>
            <p:cNvPr id="70" name="TextBox 69"/>
            <p:cNvSpPr txBox="1"/>
            <p:nvPr/>
          </p:nvSpPr>
          <p:spPr>
            <a:xfrm>
              <a:off x="7297794" y="4509120"/>
              <a:ext cx="648072" cy="518824"/>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1</a:t>
              </a:r>
              <a:endParaRPr lang="zh-CN" altLang="en-US" sz="2000">
                <a:solidFill>
                  <a:srgbClr val="FF0000"/>
                </a:solidFill>
                <a:latin typeface="Arial" pitchFamily="34" charset="0"/>
                <a:cs typeface="Arial" pitchFamily="34" charset="0"/>
              </a:endParaRPr>
            </a:p>
          </p:txBody>
        </p:sp>
      </p:grpSp>
      <p:sp>
        <p:nvSpPr>
          <p:cNvPr id="73" name="内容占位符 2"/>
          <p:cNvSpPr txBox="1">
            <a:spLocks/>
          </p:cNvSpPr>
          <p:nvPr/>
        </p:nvSpPr>
        <p:spPr bwMode="auto">
          <a:xfrm>
            <a:off x="3923928" y="188640"/>
            <a:ext cx="5040560" cy="27363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b="1" i="0" u="none" strike="noStrike" kern="0" cap="none" spc="0" normalizeH="0" baseline="0" noProof="0" dirty="0">
                <a:ln>
                  <a:noFill/>
                </a:ln>
                <a:solidFill>
                  <a:srgbClr val="C00000"/>
                </a:solidFill>
                <a:effectLst/>
                <a:uLnTx/>
                <a:uFillTx/>
                <a:latin typeface="+mn-lt"/>
                <a:ea typeface="楷体" panose="02010609060101010101" pitchFamily="49" charset="-122"/>
                <a:cs typeface="+mn-cs"/>
              </a:rPr>
              <a:t>【</a:t>
            </a:r>
            <a:r>
              <a:rPr kumimoji="0" lang="zh-CN" altLang="en-US" b="1" i="0" u="none" strike="noStrike" kern="0" cap="none" spc="0" normalizeH="0" baseline="0" noProof="0" dirty="0">
                <a:ln>
                  <a:noFill/>
                </a:ln>
                <a:solidFill>
                  <a:srgbClr val="C00000"/>
                </a:solidFill>
                <a:effectLst/>
                <a:uLnTx/>
                <a:uFillTx/>
                <a:latin typeface="+mn-lt"/>
                <a:ea typeface="楷体" panose="02010609060101010101" pitchFamily="49" charset="-122"/>
                <a:cs typeface="+mn-cs"/>
              </a:rPr>
              <a:t>例</a:t>
            </a:r>
            <a:r>
              <a:rPr kumimoji="0" lang="en-US" altLang="zh-CN" b="1" i="0" u="none" strike="noStrike" kern="0" cap="none" spc="0" normalizeH="0" baseline="0" noProof="0" dirty="0">
                <a:ln>
                  <a:noFill/>
                </a:ln>
                <a:solidFill>
                  <a:srgbClr val="C00000"/>
                </a:solidFill>
                <a:effectLst/>
                <a:uLnTx/>
                <a:uFillTx/>
                <a:latin typeface="+mn-lt"/>
                <a:ea typeface="楷体" panose="02010609060101010101" pitchFamily="49" charset="-122"/>
                <a:cs typeface="+mn-cs"/>
              </a:rPr>
              <a:t>5.2】</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某计算机有</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10</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条指令，它们的使用频率分别为</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0.30</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0.20</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b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0.16</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0.09</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0.08</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0.07</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0.04</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b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kumimoji="0" lang="en-US" altLang="zh-CN" b="1" i="0" u="none" strike="noStrike" kern="0" cap="none" spc="0" normalizeH="0" noProof="0" dirty="0">
                <a:ln>
                  <a:noFill/>
                </a:ln>
                <a:solidFill>
                  <a:schemeClr val="tx1"/>
                </a:solidFill>
                <a:effectLst/>
                <a:uLnTx/>
                <a:uFillTx/>
                <a:latin typeface="+mn-lt"/>
                <a:ea typeface="楷体" panose="02010609060101010101" pitchFamily="49" charset="-122"/>
                <a:cs typeface="+mn-cs"/>
              </a:rPr>
              <a:t>        </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0.03</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0.02</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0.01</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。用</a:t>
            </a:r>
            <a:b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kumimoji="0" lang="en-US" altLang="zh-CN" b="1" i="1" u="none" strike="noStrike" kern="0" cap="none" spc="0" normalizeH="0" baseline="0" noProof="0" dirty="0">
                <a:ln>
                  <a:noFill/>
                </a:ln>
                <a:solidFill>
                  <a:schemeClr val="tx1"/>
                </a:solidFill>
                <a:effectLst/>
                <a:uLnTx/>
                <a:uFillTx/>
                <a:latin typeface="+mn-lt"/>
                <a:ea typeface="楷体" panose="02010609060101010101" pitchFamily="49" charset="-122"/>
                <a:cs typeface="+mn-cs"/>
              </a:rPr>
              <a:t>Huffman</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树对它们的</a:t>
            </a:r>
            <a:b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操作码进行编码，并</a:t>
            </a:r>
            <a:b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br>
            <a:r>
              <a:rPr kumimoji="0" lang="en-US" altLang="zh-CN"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		  </a:t>
            </a:r>
            <a:r>
              <a:rPr kumimoji="0" lang="en-US" altLang="zh-CN" b="1" i="0" u="none" strike="noStrike" kern="0" cap="none" spc="0" normalizeH="0" noProof="0" dirty="0">
                <a:ln>
                  <a:noFill/>
                </a:ln>
                <a:solidFill>
                  <a:schemeClr val="tx1"/>
                </a:solidFill>
                <a:effectLst/>
                <a:uLnTx/>
                <a:uFillTx/>
                <a:latin typeface="+mn-lt"/>
                <a:ea typeface="楷体" panose="02010609060101010101" pitchFamily="49" charset="-122"/>
                <a:cs typeface="+mn-cs"/>
              </a:rPr>
              <a:t> </a:t>
            </a:r>
            <a:r>
              <a:rPr kumimoji="0" lang="zh-CN" altLang="en-US"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计算平均代码长度。</a:t>
            </a:r>
          </a:p>
        </p:txBody>
      </p:sp>
      <p:sp>
        <p:nvSpPr>
          <p:cNvPr id="75" name="任意多边形 74"/>
          <p:cNvSpPr/>
          <p:nvPr/>
        </p:nvSpPr>
        <p:spPr bwMode="auto">
          <a:xfrm>
            <a:off x="1897119" y="704193"/>
            <a:ext cx="1494220" cy="2995448"/>
          </a:xfrm>
          <a:custGeom>
            <a:avLst/>
            <a:gdLst>
              <a:gd name="connsiteX0" fmla="*/ 698937 w 1494220"/>
              <a:gd name="connsiteY0" fmla="*/ 0 h 2995448"/>
              <a:gd name="connsiteX1" fmla="*/ 99848 w 1494220"/>
              <a:gd name="connsiteY1" fmla="*/ 924910 h 2995448"/>
              <a:gd name="connsiteX2" fmla="*/ 1298027 w 1494220"/>
              <a:gd name="connsiteY2" fmla="*/ 2396358 h 2995448"/>
              <a:gd name="connsiteX3" fmla="*/ 1277006 w 1494220"/>
              <a:gd name="connsiteY3" fmla="*/ 2995448 h 2995448"/>
            </a:gdLst>
            <a:ahLst/>
            <a:cxnLst>
              <a:cxn ang="0">
                <a:pos x="connsiteX0" y="connsiteY0"/>
              </a:cxn>
              <a:cxn ang="0">
                <a:pos x="connsiteX1" y="connsiteY1"/>
              </a:cxn>
              <a:cxn ang="0">
                <a:pos x="connsiteX2" y="connsiteY2"/>
              </a:cxn>
              <a:cxn ang="0">
                <a:pos x="connsiteX3" y="connsiteY3"/>
              </a:cxn>
            </a:cxnLst>
            <a:rect l="l" t="t" r="r" b="b"/>
            <a:pathLst>
              <a:path w="1494220" h="2995448">
                <a:moveTo>
                  <a:pt x="698937" y="0"/>
                </a:moveTo>
                <a:cubicBezTo>
                  <a:pt x="349468" y="262758"/>
                  <a:pt x="0" y="525517"/>
                  <a:pt x="99848" y="924910"/>
                </a:cubicBezTo>
                <a:cubicBezTo>
                  <a:pt x="199696" y="1324303"/>
                  <a:pt x="1101834" y="2051268"/>
                  <a:pt x="1298027" y="2396358"/>
                </a:cubicBezTo>
                <a:cubicBezTo>
                  <a:pt x="1494220" y="2741448"/>
                  <a:pt x="1385613" y="2868448"/>
                  <a:pt x="1277006" y="2995448"/>
                </a:cubicBezTo>
              </a:path>
            </a:pathLst>
          </a:custGeom>
          <a:no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76" name="TextBox 75"/>
          <p:cNvSpPr txBox="1"/>
          <p:nvPr/>
        </p:nvSpPr>
        <p:spPr>
          <a:xfrm>
            <a:off x="3348348" y="4762356"/>
            <a:ext cx="1008112" cy="400110"/>
          </a:xfrm>
          <a:prstGeom prst="rect">
            <a:avLst/>
          </a:prstGeom>
          <a:noFill/>
        </p:spPr>
        <p:txBody>
          <a:bodyPr wrap="square" rtlCol="0">
            <a:spAutoFit/>
          </a:bodyPr>
          <a:lstStyle/>
          <a:p>
            <a:r>
              <a:rPr lang="en-US" altLang="zh-CN" sz="2000">
                <a:solidFill>
                  <a:srgbClr val="FF0000"/>
                </a:solidFill>
              </a:rPr>
              <a:t>1001</a:t>
            </a:r>
            <a:endParaRPr lang="zh-CN" altLang="en-US" sz="200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strips(downRight)">
                                      <p:cBhvr>
                                        <p:cTn id="12" dur="500"/>
                                        <p:tgtEl>
                                          <p:spTgt spid="7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left)">
                                      <p:cBhvr>
                                        <p:cTn id="1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62</a:t>
            </a:fld>
            <a:endParaRPr lang="en-US" altLang="zh-CN"/>
          </a:p>
        </p:txBody>
      </p:sp>
      <p:sp>
        <p:nvSpPr>
          <p:cNvPr id="6" name="内容占位符 2"/>
          <p:cNvSpPr>
            <a:spLocks noGrp="1"/>
          </p:cNvSpPr>
          <p:nvPr>
            <p:ph idx="1"/>
          </p:nvPr>
        </p:nvSpPr>
        <p:spPr>
          <a:xfrm>
            <a:off x="313630" y="116632"/>
            <a:ext cx="8578850" cy="1872207"/>
          </a:xfrm>
        </p:spPr>
        <p:txBody>
          <a:bodyPr/>
          <a:lstStyle/>
          <a:p>
            <a:pPr marL="0" indent="0">
              <a:buNone/>
            </a:pPr>
            <a:r>
              <a:rPr lang="en-US" altLang="zh-CN" dirty="0">
                <a:solidFill>
                  <a:srgbClr val="C00000"/>
                </a:solidFill>
              </a:rPr>
              <a:t>【</a:t>
            </a:r>
            <a:r>
              <a:rPr lang="zh-CN" altLang="en-US" dirty="0">
                <a:solidFill>
                  <a:srgbClr val="C00000"/>
                </a:solidFill>
              </a:rPr>
              <a:t>例</a:t>
            </a:r>
            <a:r>
              <a:rPr lang="en-US" altLang="zh-CN" dirty="0">
                <a:solidFill>
                  <a:srgbClr val="C00000"/>
                </a:solidFill>
              </a:rPr>
              <a:t>5.2】</a:t>
            </a:r>
            <a:r>
              <a:rPr lang="zh-CN" altLang="en-US" dirty="0"/>
              <a:t>某计算机有</a:t>
            </a:r>
            <a:r>
              <a:rPr lang="en-US" altLang="zh-CN" dirty="0"/>
              <a:t>10</a:t>
            </a:r>
            <a:r>
              <a:rPr lang="zh-CN" altLang="en-US" dirty="0"/>
              <a:t>条指令，它们的使用频率分别为</a:t>
            </a:r>
            <a:r>
              <a:rPr lang="en-US" altLang="zh-CN" dirty="0"/>
              <a:t>0.30</a:t>
            </a:r>
            <a:r>
              <a:rPr lang="zh-CN" altLang="en-US" dirty="0"/>
              <a:t>、</a:t>
            </a:r>
            <a:r>
              <a:rPr lang="en-US" altLang="zh-CN" dirty="0"/>
              <a:t>0.20</a:t>
            </a:r>
            <a:r>
              <a:rPr lang="zh-CN" altLang="en-US" dirty="0"/>
              <a:t>、</a:t>
            </a:r>
            <a:r>
              <a:rPr lang="en-US" altLang="zh-CN" dirty="0"/>
              <a:t>0.16</a:t>
            </a:r>
            <a:r>
              <a:rPr lang="zh-CN" altLang="en-US" dirty="0"/>
              <a:t>、</a:t>
            </a:r>
            <a:r>
              <a:rPr lang="en-US" altLang="zh-CN" dirty="0"/>
              <a:t>0.09</a:t>
            </a:r>
            <a:r>
              <a:rPr lang="zh-CN" altLang="en-US" dirty="0"/>
              <a:t>、</a:t>
            </a:r>
            <a:r>
              <a:rPr lang="en-US" altLang="zh-CN" dirty="0"/>
              <a:t>0.08</a:t>
            </a:r>
            <a:r>
              <a:rPr lang="zh-CN" altLang="en-US" dirty="0"/>
              <a:t>、</a:t>
            </a:r>
            <a:r>
              <a:rPr lang="en-US" altLang="zh-CN" dirty="0"/>
              <a:t>0.07</a:t>
            </a:r>
            <a:r>
              <a:rPr lang="zh-CN" altLang="en-US" dirty="0"/>
              <a:t>、</a:t>
            </a:r>
            <a:r>
              <a:rPr lang="en-US" altLang="zh-CN" dirty="0"/>
              <a:t>0.04</a:t>
            </a:r>
            <a:r>
              <a:rPr lang="zh-CN" altLang="en-US" dirty="0"/>
              <a:t>、</a:t>
            </a:r>
            <a:r>
              <a:rPr lang="en-US" altLang="zh-CN" dirty="0"/>
              <a:t>0.03</a:t>
            </a:r>
            <a:r>
              <a:rPr lang="zh-CN" altLang="en-US" dirty="0"/>
              <a:t>、</a:t>
            </a:r>
            <a:r>
              <a:rPr lang="en-US" altLang="zh-CN" dirty="0"/>
              <a:t>0.02</a:t>
            </a:r>
            <a:r>
              <a:rPr lang="zh-CN" altLang="en-US" dirty="0"/>
              <a:t>、</a:t>
            </a:r>
            <a:r>
              <a:rPr lang="en-US" altLang="zh-CN" dirty="0"/>
              <a:t>0.01</a:t>
            </a:r>
            <a:r>
              <a:rPr lang="zh-CN" altLang="en-US" dirty="0"/>
              <a:t>。用</a:t>
            </a:r>
            <a:r>
              <a:rPr lang="en-US" altLang="zh-CN" i="1" dirty="0"/>
              <a:t>Huffman</a:t>
            </a:r>
            <a:r>
              <a:rPr lang="zh-CN" altLang="en-US" dirty="0"/>
              <a:t>树（最优二叉树）对它们的操作码进行编码，并计算平均代码长度。</a:t>
            </a:r>
          </a:p>
        </p:txBody>
      </p:sp>
      <p:graphicFrame>
        <p:nvGraphicFramePr>
          <p:cNvPr id="41" name="内容占位符 73"/>
          <p:cNvGraphicFramePr>
            <a:graphicFrameLocks/>
          </p:cNvGraphicFramePr>
          <p:nvPr/>
        </p:nvGraphicFramePr>
        <p:xfrm>
          <a:off x="323528" y="1988840"/>
          <a:ext cx="8568952" cy="1584960"/>
        </p:xfrm>
        <a:graphic>
          <a:graphicData uri="http://schemas.openxmlformats.org/drawingml/2006/table">
            <a:tbl>
              <a:tblPr firstRow="1" bandRow="1">
                <a:tableStyleId>{5940675A-B579-460E-94D1-54222C63F5DA}</a:tableStyleId>
              </a:tblPr>
              <a:tblGrid>
                <a:gridCol w="995919">
                  <a:extLst>
                    <a:ext uri="{9D8B030D-6E8A-4147-A177-3AD203B41FA5}">
                      <a16:colId xmlns:a16="http://schemas.microsoft.com/office/drawing/2014/main" val="20000"/>
                    </a:ext>
                  </a:extLst>
                </a:gridCol>
                <a:gridCol w="588257">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1008112">
                  <a:extLst>
                    <a:ext uri="{9D8B030D-6E8A-4147-A177-3AD203B41FA5}">
                      <a16:colId xmlns:a16="http://schemas.microsoft.com/office/drawing/2014/main" val="20009"/>
                    </a:ext>
                  </a:extLst>
                </a:gridCol>
                <a:gridCol w="1080120">
                  <a:extLst>
                    <a:ext uri="{9D8B030D-6E8A-4147-A177-3AD203B41FA5}">
                      <a16:colId xmlns:a16="http://schemas.microsoft.com/office/drawing/2014/main" val="20010"/>
                    </a:ext>
                  </a:extLst>
                </a:gridCol>
              </a:tblGrid>
              <a:tr h="370840">
                <a:tc>
                  <a:txBody>
                    <a:bodyPr/>
                    <a:lstStyle/>
                    <a:p>
                      <a:pPr algn="ctr"/>
                      <a:r>
                        <a:rPr lang="zh-CN" altLang="en-US" sz="2000" b="1">
                          <a:latin typeface="+mn-lt"/>
                          <a:ea typeface="宋体" pitchFamily="2" charset="-122"/>
                        </a:rPr>
                        <a:t>指令</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1</a:t>
                      </a:r>
                      <a:endParaRPr lang="zh-CN" altLang="en-US" sz="2000" b="1" kern="1200" baseline="-25000">
                        <a:solidFill>
                          <a:schemeClr val="tx1"/>
                        </a:solidFill>
                        <a:latin typeface="+mn-lt"/>
                        <a:ea typeface="宋体" pitchFamily="2" charset="-122"/>
                        <a:cs typeface="+mn-cs"/>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2</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3</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4</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5</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6</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7</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8</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kern="1200" baseline="-25000">
                          <a:solidFill>
                            <a:schemeClr val="tx1"/>
                          </a:solidFill>
                          <a:latin typeface="+mn-lt"/>
                          <a:ea typeface="宋体" pitchFamily="2" charset="-122"/>
                          <a:cs typeface="+mn-cs"/>
                        </a:rPr>
                        <a:t>9</a:t>
                      </a:r>
                      <a:endParaRPr lang="zh-CN" altLang="en-US" sz="2000" b="1" kern="1200" baseline="-25000">
                        <a:solidFill>
                          <a:schemeClr val="tx1"/>
                        </a:solidFill>
                        <a:latin typeface="+mn-lt"/>
                        <a:ea typeface="宋体" pitchFamily="2" charset="-122"/>
                        <a:cs typeface="+mn-cs"/>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a:latin typeface="+mn-lt"/>
                          <a:ea typeface="宋体" pitchFamily="2" charset="-122"/>
                        </a:rPr>
                        <a:t>I</a:t>
                      </a:r>
                      <a:r>
                        <a:rPr lang="en-US" altLang="zh-CN" sz="2000" b="1" baseline="-25000">
                          <a:latin typeface="+mn-lt"/>
                          <a:ea typeface="宋体" pitchFamily="2" charset="-122"/>
                        </a:rPr>
                        <a:t>10</a:t>
                      </a:r>
                      <a:endParaRPr lang="zh-CN" altLang="en-US" sz="2000" b="1" baseline="-25000">
                        <a:latin typeface="+mn-lt"/>
                        <a:ea typeface="宋体" pitchFamily="2" charset="-122"/>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pPr algn="ctr"/>
                      <a:r>
                        <a:rPr lang="zh-CN" altLang="en-US" sz="2000" b="1">
                          <a:latin typeface="+mn-lt"/>
                          <a:ea typeface="宋体" pitchFamily="2" charset="-122"/>
                        </a:rPr>
                        <a:t>概率 </a:t>
                      </a:r>
                      <a:r>
                        <a:rPr lang="en-US" altLang="zh-CN" sz="2000" b="1" i="1">
                          <a:latin typeface="+mn-lt"/>
                          <a:ea typeface="宋体" pitchFamily="2" charset="-122"/>
                        </a:rPr>
                        <a:t>p</a:t>
                      </a:r>
                      <a:r>
                        <a:rPr lang="en-US" altLang="zh-CN" sz="2000" b="1" i="1" baseline="-25000">
                          <a:latin typeface="+mn-lt"/>
                          <a:ea typeface="宋体" pitchFamily="2" charset="-122"/>
                        </a:rPr>
                        <a:t>i</a:t>
                      </a:r>
                      <a:endParaRPr lang="zh-CN" altLang="en-US" sz="2000" b="1" i="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FFF99"/>
                    </a:solidFill>
                  </a:tcPr>
                </a:tc>
                <a:tc>
                  <a:txBody>
                    <a:bodyPr/>
                    <a:lstStyle/>
                    <a:p>
                      <a:pPr algn="ctr"/>
                      <a:r>
                        <a:rPr lang="en-US" altLang="zh-CN" sz="2000" b="1">
                          <a:latin typeface="+mn-lt"/>
                          <a:ea typeface="宋体" pitchFamily="2" charset="-122"/>
                        </a:rPr>
                        <a:t>0.3</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solidFill>
                      <a:srgbClr val="FFFF99"/>
                    </a:solidFill>
                  </a:tcPr>
                </a:tc>
                <a:tc>
                  <a:txBody>
                    <a:bodyPr/>
                    <a:lstStyle/>
                    <a:p>
                      <a:pPr algn="ctr"/>
                      <a:r>
                        <a:rPr lang="en-US" altLang="zh-CN" sz="2000" b="1">
                          <a:latin typeface="+mn-lt"/>
                          <a:ea typeface="宋体" pitchFamily="2" charset="-122"/>
                        </a:rPr>
                        <a:t>0.2</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0.16</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0.09</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0.08</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0.07</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0.04</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0.03</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0.02</a:t>
                      </a:r>
                      <a:endParaRPr lang="zh-CN" altLang="en-US" sz="2000" b="1">
                        <a:latin typeface="+mn-lt"/>
                        <a:ea typeface="宋体" pitchFamily="2" charset="-122"/>
                      </a:endParaRPr>
                    </a:p>
                  </a:txBody>
                  <a:tcPr anchor="ctr">
                    <a:solidFill>
                      <a:srgbClr val="FFFF99"/>
                    </a:solidFill>
                  </a:tcPr>
                </a:tc>
                <a:tc>
                  <a:txBody>
                    <a:bodyPr/>
                    <a:lstStyle/>
                    <a:p>
                      <a:pPr algn="ctr"/>
                      <a:r>
                        <a:rPr lang="en-US" altLang="zh-CN" sz="2000" b="1">
                          <a:latin typeface="+mn-lt"/>
                          <a:ea typeface="宋体" pitchFamily="2" charset="-122"/>
                        </a:rPr>
                        <a:t>0.01</a:t>
                      </a:r>
                      <a:endParaRPr lang="zh-CN" altLang="en-US" sz="2000" b="1">
                        <a:latin typeface="+mn-lt"/>
                        <a:ea typeface="宋体" pitchFamily="2" charset="-122"/>
                      </a:endParaRPr>
                    </a:p>
                  </a:txBody>
                  <a:tcPr anchor="ctr">
                    <a:lnR w="28575" cap="flat" cmpd="sng" algn="ctr">
                      <a:solidFill>
                        <a:schemeClr val="tx1"/>
                      </a:solidFill>
                      <a:prstDash val="solid"/>
                      <a:round/>
                      <a:headEnd type="none" w="med" len="med"/>
                      <a:tailEnd type="none" w="med" len="med"/>
                    </a:lnR>
                    <a:solidFill>
                      <a:srgbClr val="FFFF99"/>
                    </a:solidFill>
                  </a:tcPr>
                </a:tc>
                <a:extLst>
                  <a:ext uri="{0D108BD9-81ED-4DB2-BD59-A6C34878D82A}">
                    <a16:rowId xmlns:a16="http://schemas.microsoft.com/office/drawing/2014/main" val="10001"/>
                  </a:ext>
                </a:extLst>
              </a:tr>
              <a:tr h="370840">
                <a:tc>
                  <a:txBody>
                    <a:bodyPr/>
                    <a:lstStyle/>
                    <a:p>
                      <a:pPr algn="ctr"/>
                      <a:r>
                        <a:rPr lang="zh-CN" altLang="en-US" sz="2000" b="1">
                          <a:latin typeface="+mn-lt"/>
                          <a:ea typeface="宋体" pitchFamily="2" charset="-122"/>
                        </a:rPr>
                        <a:t>编码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a:latin typeface="+mn-lt"/>
                          <a:ea typeface="宋体" pitchFamily="2" charset="-122"/>
                        </a:rPr>
                        <a:t>11</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a:latin typeface="+mn-lt"/>
                          <a:ea typeface="宋体" pitchFamily="2" charset="-122"/>
                        </a:rPr>
                        <a:t>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1000</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000001</a:t>
                      </a:r>
                      <a:endParaRPr lang="zh-CN" altLang="en-US" sz="2000" b="1">
                        <a:latin typeface="+mn-lt"/>
                        <a:ea typeface="宋体" pitchFamily="2" charset="-122"/>
                      </a:endParaRPr>
                    </a:p>
                  </a:txBody>
                  <a:tcPr anchor="ctr"/>
                </a:tc>
                <a:tc>
                  <a:txBody>
                    <a:bodyPr/>
                    <a:lstStyle/>
                    <a:p>
                      <a:pPr algn="ctr"/>
                      <a:r>
                        <a:rPr lang="en-US" altLang="zh-CN" sz="2000" b="1">
                          <a:latin typeface="+mn-lt"/>
                          <a:ea typeface="宋体" pitchFamily="2" charset="-122"/>
                        </a:rPr>
                        <a:t>000000</a:t>
                      </a:r>
                      <a:endParaRPr lang="zh-CN" altLang="en-US" sz="2000" b="1">
                        <a:latin typeface="+mn-lt"/>
                        <a:ea typeface="宋体" pitchFamily="2" charset="-122"/>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zh-CN" altLang="en-US" sz="2000" b="1">
                          <a:latin typeface="+mn-lt"/>
                          <a:ea typeface="宋体" pitchFamily="2" charset="-122"/>
                        </a:rPr>
                        <a:t>码长 </a:t>
                      </a:r>
                      <a:r>
                        <a:rPr lang="en-US" altLang="zh-CN" sz="2000" b="1" i="1">
                          <a:latin typeface="+mn-lt"/>
                          <a:ea typeface="宋体" pitchFamily="2" charset="-122"/>
                        </a:rPr>
                        <a:t>l</a:t>
                      </a:r>
                      <a:r>
                        <a:rPr lang="en-US" altLang="zh-CN" sz="2000" b="1" i="1" baseline="-25000">
                          <a:latin typeface="+mn-lt"/>
                          <a:ea typeface="宋体" pitchFamily="2" charset="-122"/>
                        </a:rPr>
                        <a:t>i</a:t>
                      </a:r>
                      <a:endParaRPr lang="zh-CN" altLang="en-US" sz="2000" b="1" i="1" baseline="-25000">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2</a:t>
                      </a:r>
                      <a:endParaRPr lang="zh-CN" altLang="en-US" sz="2000" b="1">
                        <a:latin typeface="+mn-lt"/>
                        <a:ea typeface="宋体" pitchFamily="2" charset="-122"/>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2</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3</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3</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4</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5</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6</a:t>
                      </a:r>
                      <a:endParaRPr lang="zh-CN" altLang="en-US" sz="2000" b="1">
                        <a:latin typeface="+mn-lt"/>
                        <a:ea typeface="宋体" pitchFamily="2" charset="-122"/>
                      </a:endParaRPr>
                    </a:p>
                  </a:txBody>
                  <a:tcPr anchor="ctr">
                    <a:lnB w="28575"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2000" b="1">
                          <a:latin typeface="+mn-lt"/>
                          <a:ea typeface="宋体" pitchFamily="2" charset="-122"/>
                        </a:rPr>
                        <a:t>6</a:t>
                      </a:r>
                      <a:endParaRPr lang="zh-CN" altLang="en-US" sz="2000" b="1">
                        <a:latin typeface="+mn-lt"/>
                        <a:ea typeface="宋体" pitchFamily="2" charset="-122"/>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CCFF99"/>
                    </a:solidFill>
                  </a:tcPr>
                </a:tc>
                <a:extLst>
                  <a:ext uri="{0D108BD9-81ED-4DB2-BD59-A6C34878D82A}">
                    <a16:rowId xmlns:a16="http://schemas.microsoft.com/office/drawing/2014/main" val="10003"/>
                  </a:ext>
                </a:extLst>
              </a:tr>
            </a:tbl>
          </a:graphicData>
        </a:graphic>
      </p:graphicFrame>
      <p:sp>
        <p:nvSpPr>
          <p:cNvPr id="42" name="Rectangle 50"/>
          <p:cNvSpPr txBox="1">
            <a:spLocks noChangeArrowheads="1"/>
          </p:cNvSpPr>
          <p:nvPr/>
        </p:nvSpPr>
        <p:spPr bwMode="auto">
          <a:xfrm>
            <a:off x="323528" y="3645916"/>
            <a:ext cx="8641085" cy="29514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pPr>
            <a:r>
              <a:rPr kumimoji="0" lang="zh-CN" altLang="en-US" sz="28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采用</a:t>
            </a:r>
            <a:r>
              <a:rPr kumimoji="0" lang="en-US" altLang="zh-CN" sz="2800" b="1" i="1"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Huffman</a:t>
            </a:r>
            <a:r>
              <a:rPr kumimoji="0" lang="zh-CN" altLang="en-US" sz="28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编码法所得到的操作码的平均长度</a:t>
            </a:r>
            <a:endParaRPr kumimoji="0" lang="en-US" altLang="zh-CN" sz="28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endParaRPr>
          </a:p>
          <a:p>
            <a:pPr lvl="0" algn="l">
              <a:spcBef>
                <a:spcPct val="20000"/>
              </a:spcBef>
              <a:buClr>
                <a:schemeClr val="bg2"/>
              </a:buClr>
              <a:buSzPct val="75000"/>
            </a:pPr>
            <a:br>
              <a:rPr kumimoji="0" lang="zh-CN" altLang="en-US" sz="14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br>
            <a:r>
              <a:rPr kumimoji="0" lang="zh-CN" altLang="en-US" sz="2800" b="1" i="0" u="none" strike="noStrike" kern="0" cap="none" spc="0" normalizeH="0" baseline="0" noProof="0" dirty="0">
                <a:ln>
                  <a:noFill/>
                </a:ln>
                <a:solidFill>
                  <a:schemeClr val="tx1"/>
                </a:solidFill>
                <a:effectLst/>
                <a:uLnTx/>
                <a:uFillTx/>
                <a:latin typeface="宋体" pitchFamily="2" charset="-122"/>
                <a:ea typeface="宋体" pitchFamily="2" charset="-122"/>
              </a:rPr>
              <a:t>＝</a:t>
            </a:r>
            <a:r>
              <a:rPr kumimoji="0" lang="zh-CN" altLang="en-US" sz="28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                 </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0.30×2</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0.20×2</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0.16×3</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0.09×3</a:t>
            </a:r>
            <a:b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b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                        </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0.08×4</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0.07×4</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0.04×4</a:t>
            </a:r>
            <a:r>
              <a:rPr lang="zh-CN" altLang="en-US" sz="2800" kern="0" dirty="0">
                <a:ea typeface="宋体" pitchFamily="2" charset="-122"/>
              </a:rPr>
              <a:t>＋</a:t>
            </a:r>
            <a:r>
              <a:rPr lang="en-US" altLang="zh-CN" sz="2800" kern="0" dirty="0">
                <a:ea typeface="宋体" pitchFamily="2" charset="-122"/>
              </a:rPr>
              <a:t>0.03×5</a:t>
            </a:r>
            <a:br>
              <a:rPr lang="en-US" altLang="zh-CN" sz="2800" kern="0" dirty="0">
                <a:ea typeface="宋体" pitchFamily="2" charset="-122"/>
              </a:rPr>
            </a:br>
            <a:r>
              <a:rPr lang="en-US" altLang="zh-CN" sz="2800" kern="0" dirty="0">
                <a:ea typeface="宋体" pitchFamily="2" charset="-122"/>
              </a:rPr>
              <a:t>                        </a:t>
            </a:r>
            <a:r>
              <a:rPr lang="zh-CN" altLang="en-US" sz="2800" kern="0" dirty="0">
                <a:ea typeface="宋体" pitchFamily="2" charset="-122"/>
              </a:rPr>
              <a:t>＋</a:t>
            </a:r>
            <a:r>
              <a:rPr lang="en-US" altLang="zh-CN" sz="2800" kern="0" dirty="0">
                <a:ea typeface="宋体" pitchFamily="2" charset="-122"/>
              </a:rPr>
              <a:t>0.02×6</a:t>
            </a:r>
            <a:r>
              <a:rPr lang="zh-CN" altLang="en-US" sz="2800" kern="0" dirty="0">
                <a:ea typeface="宋体" pitchFamily="2" charset="-122"/>
              </a:rPr>
              <a:t>＋</a:t>
            </a:r>
            <a:r>
              <a:rPr lang="en-US" altLang="zh-CN" sz="2800" kern="0" dirty="0">
                <a:ea typeface="宋体" pitchFamily="2" charset="-122"/>
              </a:rPr>
              <a:t>0.01×6 </a:t>
            </a:r>
            <a:endParaRPr kumimoji="0" lang="en-US" altLang="zh-CN" sz="2800" b="1" i="0" u="none" strike="noStrike" kern="0" cap="none" spc="0" normalizeH="0" baseline="0" noProof="0" dirty="0">
              <a:ln>
                <a:noFill/>
              </a:ln>
              <a:solidFill>
                <a:schemeClr val="tx1"/>
              </a:solidFill>
              <a:effectLst/>
              <a:uLnTx/>
              <a:uFillTx/>
              <a:latin typeface="+mn-lt"/>
              <a:ea typeface="宋体" pitchFamily="2" charset="-122"/>
            </a:endParaRPr>
          </a:p>
          <a:p>
            <a:pPr lvl="0" algn="l">
              <a:spcBef>
                <a:spcPct val="20000"/>
              </a:spcBef>
              <a:buClr>
                <a:schemeClr val="bg2"/>
              </a:buClr>
              <a:buSzPct val="75000"/>
            </a:pP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                     </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rPr>
              <a:t>2.84</a:t>
            </a:r>
            <a:r>
              <a:rPr kumimoji="0" lang="zh-CN" altLang="en-US" sz="2800" b="1" i="0" u="none" strike="noStrike" kern="0" cap="none" spc="0" normalizeH="0" baseline="0" noProof="0" dirty="0">
                <a:ln>
                  <a:noFill/>
                </a:ln>
                <a:solidFill>
                  <a:schemeClr val="tx1"/>
                </a:solidFill>
                <a:effectLst/>
                <a:uLnTx/>
                <a:uFillTx/>
                <a:latin typeface="+mn-lt"/>
                <a:ea typeface="宋体" pitchFamily="2" charset="-122"/>
              </a:rPr>
              <a:t>（位）</a:t>
            </a:r>
          </a:p>
        </p:txBody>
      </p:sp>
      <p:graphicFrame>
        <p:nvGraphicFramePr>
          <p:cNvPr id="43" name="Object 51"/>
          <p:cNvGraphicFramePr>
            <a:graphicFrameLocks noChangeAspect="1"/>
          </p:cNvGraphicFramePr>
          <p:nvPr/>
        </p:nvGraphicFramePr>
        <p:xfrm>
          <a:off x="755576" y="4077072"/>
          <a:ext cx="1511300" cy="1093788"/>
        </p:xfrm>
        <a:graphic>
          <a:graphicData uri="http://schemas.openxmlformats.org/presentationml/2006/ole">
            <mc:AlternateContent xmlns:mc="http://schemas.openxmlformats.org/markup-compatibility/2006">
              <mc:Choice xmlns:v="urn:schemas-microsoft-com:vml" Requires="v">
                <p:oleObj spid="_x0000_s237654" name="公式" r:id="rId3" imgW="596880" imgH="431640" progId="Equation.3">
                  <p:embed/>
                </p:oleObj>
              </mc:Choice>
              <mc:Fallback>
                <p:oleObj name="公式" r:id="rId3" imgW="5968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077072"/>
                        <a:ext cx="1511300" cy="109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Effect transition="in" filter="wipe(left)">
                                      <p:cBhvr>
                                        <p:cTn id="12" dur="500"/>
                                        <p:tgtEl>
                                          <p:spTgt spid="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animEffect transition="in" filter="wipe(left)">
                                      <p:cBhvr>
                                        <p:cTn id="17" dur="500"/>
                                        <p:tgtEl>
                                          <p:spTgt spid="42">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animEffect transition="in" filter="wipe(left)">
                                      <p:cBhvr>
                                        <p:cTn id="25" dur="500"/>
                                        <p:tgtEl>
                                          <p:spTgt spid="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611560" y="1268760"/>
            <a:ext cx="8424490" cy="5184576"/>
          </a:xfrm>
        </p:spPr>
        <p:txBody>
          <a:bodyPr/>
          <a:lstStyle/>
          <a:p>
            <a:pPr marL="355600" indent="-355600"/>
            <a:r>
              <a:rPr lang="en-US" altLang="zh-CN">
                <a:solidFill>
                  <a:srgbClr val="0000FF"/>
                </a:solidFill>
                <a:latin typeface="Times New Roman" pitchFamily="18" charset="0"/>
              </a:rPr>
              <a:t>Huffman</a:t>
            </a:r>
            <a:r>
              <a:rPr lang="zh-CN" altLang="en-US">
                <a:solidFill>
                  <a:srgbClr val="0000FF"/>
                </a:solidFill>
                <a:latin typeface="Times New Roman" pitchFamily="18" charset="0"/>
                <a:ea typeface="黑体" pitchFamily="2" charset="-122"/>
              </a:rPr>
              <a:t>编码</a:t>
            </a:r>
            <a:r>
              <a:rPr lang="zh-CN" altLang="en-US">
                <a:solidFill>
                  <a:srgbClr val="FF0000"/>
                </a:solidFill>
                <a:latin typeface="Times New Roman" pitchFamily="18" charset="0"/>
                <a:ea typeface="黑体" pitchFamily="2" charset="-122"/>
              </a:rPr>
              <a:t>不</a:t>
            </a:r>
            <a:r>
              <a:rPr lang="zh-CN" altLang="en-US">
                <a:solidFill>
                  <a:srgbClr val="FF3399"/>
                </a:solidFill>
                <a:latin typeface="Times New Roman" pitchFamily="18" charset="0"/>
                <a:ea typeface="黑体" pitchFamily="2" charset="-122"/>
              </a:rPr>
              <a:t>惟一</a:t>
            </a:r>
            <a:r>
              <a:rPr lang="zh-CN" altLang="en-US">
                <a:latin typeface="Times New Roman" pitchFamily="18" charset="0"/>
              </a:rPr>
              <a:t>：</a:t>
            </a:r>
          </a:p>
          <a:p>
            <a:pPr marL="714375" lvl="1" indent="-357188" defTabSz="809625">
              <a:buClr>
                <a:srgbClr val="008000"/>
              </a:buClr>
            </a:pPr>
            <a:r>
              <a:rPr lang="en-US" altLang="zh-CN">
                <a:latin typeface="Times New Roman" pitchFamily="18" charset="0"/>
              </a:rPr>
              <a:t>0</a:t>
            </a:r>
            <a:r>
              <a:rPr lang="zh-CN" altLang="en-US">
                <a:latin typeface="Times New Roman" pitchFamily="18" charset="0"/>
              </a:rPr>
              <a:t>、</a:t>
            </a:r>
            <a:r>
              <a:rPr lang="en-US" altLang="zh-CN">
                <a:latin typeface="Times New Roman" pitchFamily="18" charset="0"/>
              </a:rPr>
              <a:t>1</a:t>
            </a:r>
            <a:r>
              <a:rPr lang="zh-CN" altLang="en-US">
                <a:latin typeface="Times New Roman" pitchFamily="18" charset="0"/>
              </a:rPr>
              <a:t>对换</a:t>
            </a:r>
          </a:p>
          <a:p>
            <a:pPr marL="714375" lvl="1" indent="-357188" defTabSz="809625">
              <a:buClr>
                <a:srgbClr val="008000"/>
              </a:buClr>
            </a:pPr>
            <a:r>
              <a:rPr lang="zh-CN" altLang="en-US">
                <a:latin typeface="Times New Roman" pitchFamily="18" charset="0"/>
              </a:rPr>
              <a:t>合并次序</a:t>
            </a:r>
          </a:p>
          <a:p>
            <a:pPr marL="355600" indent="-355600"/>
            <a:r>
              <a:rPr lang="zh-CN" altLang="en-US">
                <a:latin typeface="Times New Roman" pitchFamily="18" charset="0"/>
              </a:rPr>
              <a:t>只要采用全</a:t>
            </a:r>
            <a:r>
              <a:rPr lang="en-US" altLang="zh-CN">
                <a:solidFill>
                  <a:srgbClr val="0000FF"/>
                </a:solidFill>
                <a:latin typeface="Times New Roman" pitchFamily="18" charset="0"/>
              </a:rPr>
              <a:t>Huffman</a:t>
            </a:r>
            <a:r>
              <a:rPr lang="zh-CN" altLang="en-US">
                <a:solidFill>
                  <a:srgbClr val="0000FF"/>
                </a:solidFill>
                <a:latin typeface="Times New Roman" pitchFamily="18" charset="0"/>
              </a:rPr>
              <a:t>编码</a:t>
            </a:r>
            <a:r>
              <a:rPr lang="zh-CN" altLang="en-US">
                <a:latin typeface="Times New Roman" pitchFamily="18" charset="0"/>
              </a:rPr>
              <a:t>，</a:t>
            </a:r>
            <a:br>
              <a:rPr lang="en-US" altLang="zh-CN">
                <a:latin typeface="Times New Roman" pitchFamily="18" charset="0"/>
              </a:rPr>
            </a:br>
            <a:r>
              <a:rPr lang="zh-CN" altLang="en-US">
                <a:latin typeface="Times New Roman" pitchFamily="18" charset="0"/>
              </a:rPr>
              <a:t>操作码的</a:t>
            </a:r>
            <a:r>
              <a:rPr lang="zh-CN" altLang="en-US">
                <a:solidFill>
                  <a:srgbClr val="0000FF"/>
                </a:solidFill>
                <a:latin typeface="Times New Roman" pitchFamily="18" charset="0"/>
                <a:ea typeface="黑体" pitchFamily="2" charset="-122"/>
              </a:rPr>
              <a:t>平均码长</a:t>
            </a:r>
            <a:r>
              <a:rPr lang="zh-CN" altLang="en-US">
                <a:latin typeface="Times New Roman" pitchFamily="18" charset="0"/>
              </a:rPr>
              <a:t>肯定是</a:t>
            </a:r>
            <a:r>
              <a:rPr lang="zh-CN" altLang="en-US">
                <a:solidFill>
                  <a:srgbClr val="FF3399"/>
                </a:solidFill>
                <a:latin typeface="Times New Roman" pitchFamily="18" charset="0"/>
                <a:ea typeface="黑体" pitchFamily="2" charset="-122"/>
              </a:rPr>
              <a:t>唯一</a:t>
            </a:r>
            <a:r>
              <a:rPr lang="zh-CN" altLang="en-US">
                <a:latin typeface="Times New Roman" pitchFamily="18" charset="0"/>
              </a:rPr>
              <a:t>的。</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63</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1</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）基于</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霍夫曼编码</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原理设计变长操作码</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457200" y="980728"/>
            <a:ext cx="8578850" cy="1440159"/>
          </a:xfrm>
        </p:spPr>
        <p:txBody>
          <a:bodyPr/>
          <a:lstStyle/>
          <a:p>
            <a:pPr marL="0" indent="0">
              <a:buNone/>
            </a:pPr>
            <a:r>
              <a:rPr lang="en-US" altLang="zh-CN" dirty="0"/>
              <a:t>【</a:t>
            </a:r>
            <a:r>
              <a:rPr lang="zh-CN" altLang="en-US" dirty="0"/>
              <a:t>例</a:t>
            </a:r>
            <a:r>
              <a:rPr lang="en-US" altLang="zh-CN" dirty="0"/>
              <a:t>5.3】</a:t>
            </a:r>
            <a:r>
              <a:rPr lang="zh-CN" altLang="en-US" dirty="0"/>
              <a:t>某计算机中有</a:t>
            </a:r>
            <a:r>
              <a:rPr lang="en-US" altLang="zh-CN" dirty="0"/>
              <a:t>20</a:t>
            </a:r>
            <a:r>
              <a:rPr lang="zh-CN" altLang="en-US" dirty="0"/>
              <a:t>条指令的使用频度是</a:t>
            </a:r>
            <a:r>
              <a:rPr lang="en-US" altLang="zh-CN" dirty="0"/>
              <a:t>80%</a:t>
            </a:r>
            <a:r>
              <a:rPr lang="zh-CN" altLang="en-US" dirty="0"/>
              <a:t>，</a:t>
            </a:r>
            <a:r>
              <a:rPr lang="en-US" altLang="zh-CN" dirty="0"/>
              <a:t>80</a:t>
            </a:r>
            <a:r>
              <a:rPr lang="zh-CN" altLang="en-US" dirty="0"/>
              <a:t>条指令的使用频度是</a:t>
            </a:r>
            <a:r>
              <a:rPr lang="en-US" altLang="zh-CN" dirty="0"/>
              <a:t>15%</a:t>
            </a:r>
            <a:r>
              <a:rPr lang="zh-CN" altLang="en-US" dirty="0"/>
              <a:t>，</a:t>
            </a:r>
            <a:r>
              <a:rPr lang="en-US" altLang="zh-CN" dirty="0"/>
              <a:t>40</a:t>
            </a:r>
            <a:r>
              <a:rPr lang="zh-CN" altLang="en-US" dirty="0"/>
              <a:t>条指令的使用频度是</a:t>
            </a:r>
            <a:r>
              <a:rPr lang="en-US" altLang="zh-CN" dirty="0"/>
              <a:t>5%</a:t>
            </a:r>
            <a:r>
              <a:rPr lang="zh-CN" altLang="en-US" dirty="0"/>
              <a:t>，试设计固定长度和可变长度的编码。</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64</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1</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）基于</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霍夫曼编码</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原理设计变长操作码</a:t>
            </a:r>
          </a:p>
        </p:txBody>
      </p:sp>
      <p:sp>
        <p:nvSpPr>
          <p:cNvPr id="6" name="内容占位符 2"/>
          <p:cNvSpPr txBox="1">
            <a:spLocks/>
          </p:cNvSpPr>
          <p:nvPr/>
        </p:nvSpPr>
        <p:spPr bwMode="auto">
          <a:xfrm>
            <a:off x="457646" y="2348880"/>
            <a:ext cx="8578850" cy="30243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解</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1</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）定长操作码：</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lang="en-US" altLang="zh-CN" sz="2800" kern="0" dirty="0">
                <a:latin typeface="+mn-lt"/>
                <a:ea typeface="楷体" panose="02010609060101010101" pitchFamily="49" charset="-122"/>
              </a:rPr>
              <a:t>20</a:t>
            </a:r>
            <a:r>
              <a:rPr lang="zh-CN" altLang="en-US" sz="2800" kern="0" dirty="0">
                <a:latin typeface="宋体" pitchFamily="2" charset="-122"/>
                <a:ea typeface="宋体" pitchFamily="2" charset="-122"/>
              </a:rPr>
              <a:t>＋</a:t>
            </a:r>
            <a:r>
              <a:rPr lang="en-US" altLang="zh-CN" sz="2800" kern="0" dirty="0">
                <a:latin typeface="+mn-lt"/>
                <a:ea typeface="楷体" panose="02010609060101010101" pitchFamily="49" charset="-122"/>
              </a:rPr>
              <a:t>80</a:t>
            </a:r>
            <a:r>
              <a:rPr lang="zh-CN" altLang="en-US" sz="2800" kern="0" dirty="0">
                <a:latin typeface="宋体" pitchFamily="2" charset="-122"/>
                <a:ea typeface="宋体" pitchFamily="2" charset="-122"/>
              </a:rPr>
              <a:t>＋</a:t>
            </a:r>
            <a:r>
              <a:rPr lang="en-US" altLang="zh-CN" sz="2800" kern="0" dirty="0">
                <a:latin typeface="+mn-lt"/>
                <a:ea typeface="楷体" panose="02010609060101010101" pitchFamily="49" charset="-122"/>
              </a:rPr>
              <a:t>40</a:t>
            </a:r>
            <a:r>
              <a:rPr lang="zh-CN" altLang="en-US" sz="2800" kern="0" dirty="0">
                <a:latin typeface="宋体" pitchFamily="2" charset="-122"/>
                <a:ea typeface="宋体" pitchFamily="2" charset="-122"/>
              </a:rPr>
              <a:t>＝</a:t>
            </a:r>
            <a:r>
              <a:rPr lang="en-US" altLang="zh-CN" sz="2800" kern="0" dirty="0">
                <a:latin typeface="+mn-lt"/>
                <a:ea typeface="楷体" panose="02010609060101010101" pitchFamily="49" charset="-122"/>
              </a:rPr>
              <a:t>140 </a:t>
            </a:r>
            <a:r>
              <a:rPr lang="zh-CN" altLang="en-US" sz="2800" kern="0" dirty="0">
                <a:latin typeface="+mn-lt"/>
                <a:ea typeface="楷体" panose="02010609060101010101" pitchFamily="49" charset="-122"/>
              </a:rPr>
              <a:t>条指令，</a:t>
            </a:r>
            <a:r>
              <a:rPr lang="en-US" altLang="zh-CN" sz="2800" kern="0" dirty="0">
                <a:latin typeface="+mn-lt"/>
                <a:ea typeface="楷体" panose="02010609060101010101" pitchFamily="49" charset="-122"/>
              </a:rPr>
              <a:t>8</a:t>
            </a:r>
            <a:r>
              <a:rPr lang="zh-CN" altLang="en-US" sz="2800" kern="0" dirty="0">
                <a:latin typeface="+mn-lt"/>
                <a:ea typeface="楷体" panose="02010609060101010101" pitchFamily="49" charset="-122"/>
              </a:rPr>
              <a:t>位操作码长度。</a:t>
            </a:r>
            <a:endParaRPr lang="en-US" altLang="zh-CN" sz="2800" kern="0" dirty="0">
              <a:latin typeface="+mn-lt"/>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从</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256</a:t>
            </a:r>
            <a:r>
              <a:rPr lang="zh-CN" altLang="en-US" sz="2800" kern="0" dirty="0">
                <a:latin typeface="+mn-lt"/>
                <a:ea typeface="楷体" panose="02010609060101010101" pitchFamily="49" charset="-122"/>
              </a:rPr>
              <a:t>种编码中选出</a:t>
            </a:r>
            <a:r>
              <a:rPr lang="en-US" altLang="zh-CN" sz="2800" kern="0" dirty="0">
                <a:latin typeface="+mn-lt"/>
                <a:ea typeface="楷体" panose="02010609060101010101" pitchFamily="49" charset="-122"/>
              </a:rPr>
              <a:t>140</a:t>
            </a:r>
            <a:r>
              <a:rPr lang="zh-CN" altLang="en-US" sz="2800" kern="0" dirty="0">
                <a:latin typeface="+mn-lt"/>
                <a:ea typeface="楷体" panose="02010609060101010101" pitchFamily="49" charset="-122"/>
              </a:rPr>
              <a:t>种即可。</a:t>
            </a:r>
            <a:endParaRPr lang="en-US" altLang="zh-CN" sz="2800" kern="0" dirty="0">
              <a:latin typeface="+mn-lt"/>
              <a:ea typeface="楷体" panose="02010609060101010101" pitchFamily="49" charset="-122"/>
            </a:endParaRPr>
          </a:p>
          <a:p>
            <a:pPr algn="l">
              <a:spcBef>
                <a:spcPts val="1800"/>
              </a:spcBef>
              <a:buClr>
                <a:schemeClr val="bg2"/>
              </a:buClr>
              <a:buSzPct val="75000"/>
            </a:pPr>
            <a:r>
              <a:rPr lang="zh-CN" altLang="en-US" sz="2800" kern="0" dirty="0">
                <a:solidFill>
                  <a:srgbClr val="000000"/>
                </a:solidFill>
                <a:latin typeface="Times New Roman"/>
                <a:ea typeface="楷体" panose="02010609060101010101" pitchFamily="49" charset="-122"/>
              </a:rPr>
              <a:t>（</a:t>
            </a:r>
            <a:r>
              <a:rPr lang="en-US" altLang="zh-CN" sz="2800" kern="0" dirty="0">
                <a:solidFill>
                  <a:srgbClr val="000000"/>
                </a:solidFill>
                <a:latin typeface="Times New Roman"/>
                <a:ea typeface="楷体" panose="02010609060101010101" pitchFamily="49" charset="-122"/>
              </a:rPr>
              <a:t>2</a:t>
            </a:r>
            <a:r>
              <a:rPr lang="zh-CN" altLang="en-US" sz="2800" kern="0" dirty="0">
                <a:solidFill>
                  <a:srgbClr val="000000"/>
                </a:solidFill>
                <a:latin typeface="Times New Roman"/>
                <a:ea typeface="楷体" panose="02010609060101010101" pitchFamily="49" charset="-122"/>
              </a:rPr>
              <a:t>）扩展操作码：</a:t>
            </a:r>
            <a:endPar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lide(fromBottom)">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slide(fromBottom)">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slide(fromBottom)">
                                      <p:cBhvr>
                                        <p:cTn id="17" dur="500"/>
                                        <p:tgtEl>
                                          <p:spTgt spid="6">
                                            <p:txEl>
                                              <p:pRg st="2" end="2"/>
                                            </p:txEl>
                                          </p:spTgt>
                                        </p:tgtEl>
                                      </p:cBhvr>
                                    </p:animEffect>
                                  </p:childTnLst>
                                </p:cTn>
                              </p:par>
                            </p:childTnLst>
                          </p:cTn>
                        </p:par>
                        <p:par>
                          <p:cTn id="18" fill="hold">
                            <p:stCondLst>
                              <p:cond delay="500"/>
                            </p:stCondLst>
                            <p:childTnLst>
                              <p:par>
                                <p:cTn id="19" presetID="12" presetClass="entr" presetSubtype="4" fill="hold"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slide(fromBottom)">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slide(fromBottom)">
                                      <p:cBhvr>
                                        <p:cTn id="2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65</a:t>
            </a:fld>
            <a:endParaRPr lang="en-US" altLang="zh-CN"/>
          </a:p>
        </p:txBody>
      </p:sp>
      <p:graphicFrame>
        <p:nvGraphicFramePr>
          <p:cNvPr id="9" name="表格 8"/>
          <p:cNvGraphicFramePr>
            <a:graphicFrameLocks noGrp="1"/>
          </p:cNvGraphicFramePr>
          <p:nvPr>
            <p:extLst>
              <p:ext uri="{D42A27DB-BD31-4B8C-83A1-F6EECF244321}">
                <p14:modId xmlns:p14="http://schemas.microsoft.com/office/powerpoint/2010/main" val="1943779014"/>
              </p:ext>
            </p:extLst>
          </p:nvPr>
        </p:nvGraphicFramePr>
        <p:xfrm>
          <a:off x="467544" y="217886"/>
          <a:ext cx="8208912" cy="6126480"/>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3888432">
                  <a:extLst>
                    <a:ext uri="{9D8B030D-6E8A-4147-A177-3AD203B41FA5}">
                      <a16:colId xmlns:a16="http://schemas.microsoft.com/office/drawing/2014/main" val="20005"/>
                    </a:ext>
                  </a:extLst>
                </a:gridCol>
              </a:tblGrid>
              <a:tr h="78554">
                <a:tc>
                  <a:txBody>
                    <a:bodyPr/>
                    <a:lstStyle/>
                    <a:p>
                      <a:pPr algn="ctr"/>
                      <a:r>
                        <a:rPr lang="zh-CN" altLang="en-US" sz="1800" b="1">
                          <a:latin typeface="+mn-lt"/>
                          <a:ea typeface="宋体" pitchFamily="2" charset="-122"/>
                        </a:rPr>
                        <a:t>频度</a:t>
                      </a:r>
                    </a:p>
                  </a:txBody>
                  <a:tcPr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zh-CN" altLang="en-US" sz="1800" b="1">
                          <a:latin typeface="+mn-lt"/>
                          <a:ea typeface="宋体" pitchFamily="2" charset="-122"/>
                        </a:rPr>
                        <a:t>条数</a:t>
                      </a: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3">
                  <a:txBody>
                    <a:bodyPr/>
                    <a:lstStyle/>
                    <a:p>
                      <a:pPr algn="ctr"/>
                      <a:r>
                        <a:rPr lang="zh-CN" altLang="en-US" sz="1800" b="1">
                          <a:latin typeface="+mn-lt"/>
                          <a:ea typeface="宋体" pitchFamily="2" charset="-122"/>
                        </a:rPr>
                        <a:t>操作码编码</a:t>
                      </a: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zh-CN" altLang="en-US" sz="1200" b="1">
                        <a:latin typeface="+mn-lt"/>
                        <a:ea typeface="宋体" pitchFamily="2" charset="-122"/>
                      </a:endParaRPr>
                    </a:p>
                  </a:txBody>
                  <a:tcPr marT="0" marB="0" anchor="ctr"/>
                </a:tc>
                <a:tc hMerge="1">
                  <a:txBody>
                    <a:bodyPr/>
                    <a:lstStyle/>
                    <a:p>
                      <a:pPr algn="ctr"/>
                      <a:endParaRPr lang="zh-CN" altLang="en-US" sz="1200" b="1">
                        <a:latin typeface="+mn-lt"/>
                        <a:ea typeface="宋体" pitchFamily="2" charset="-122"/>
                      </a:endParaRPr>
                    </a:p>
                  </a:txBody>
                  <a:tcPr marT="0" marB="0" anchor="ctr"/>
                </a:tc>
                <a:tc>
                  <a:txBody>
                    <a:bodyPr/>
                    <a:lstStyle/>
                    <a:p>
                      <a:pPr algn="ctr"/>
                      <a:r>
                        <a:rPr lang="zh-CN" altLang="en-US" sz="1800" b="1" dirty="0">
                          <a:latin typeface="+mn-lt"/>
                          <a:ea typeface="宋体" pitchFamily="2" charset="-122"/>
                        </a:rPr>
                        <a:t>扩展位数应满足的关系</a:t>
                      </a: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8554">
                <a:tc rowSpan="20">
                  <a:txBody>
                    <a:bodyPr/>
                    <a:lstStyle/>
                    <a:p>
                      <a:pPr algn="ctr"/>
                      <a:r>
                        <a:rPr lang="en-US" altLang="zh-CN" sz="2000" b="1">
                          <a:latin typeface="+mn-lt"/>
                          <a:ea typeface="宋体" pitchFamily="2" charset="-122"/>
                        </a:rPr>
                        <a:t>80%</a:t>
                      </a:r>
                      <a:endParaRPr lang="zh-CN" altLang="en-US" sz="2000" b="1">
                        <a:latin typeface="+mn-lt"/>
                        <a:ea typeface="宋体" pitchFamily="2" charset="-122"/>
                      </a:endParaRPr>
                    </a:p>
                  </a:txBody>
                  <a:tcPr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0">
                  <a:txBody>
                    <a:bodyPr/>
                    <a:lstStyle/>
                    <a:p>
                      <a:pPr algn="ctr"/>
                      <a:r>
                        <a:rPr lang="en-US" altLang="zh-CN" sz="2000" b="1">
                          <a:latin typeface="+mn-lt"/>
                          <a:ea typeface="宋体" pitchFamily="2" charset="-122"/>
                        </a:rPr>
                        <a:t>20</a:t>
                      </a:r>
                      <a:endParaRPr lang="zh-CN" altLang="en-US" sz="2000" b="1">
                        <a:latin typeface="+mn-lt"/>
                        <a:ea typeface="宋体" pitchFamily="2" charset="-122"/>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200" b="1" dirty="0">
                          <a:latin typeface="Arial" pitchFamily="34" charset="0"/>
                          <a:ea typeface="宋体" pitchFamily="2" charset="-122"/>
                          <a:cs typeface="Arial" pitchFamily="34" charset="0"/>
                        </a:rPr>
                        <a:t>00000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rowSpan="20">
                  <a:txBody>
                    <a:bodyPr/>
                    <a:lstStyle/>
                    <a:p>
                      <a:pPr algn="ctr"/>
                      <a:r>
                        <a:rPr lang="zh-CN" altLang="en-US" sz="2000" b="1" dirty="0">
                          <a:latin typeface="+mn-lt"/>
                          <a:ea typeface="宋体" pitchFamily="2" charset="-122"/>
                        </a:rPr>
                        <a:t>求满足</a:t>
                      </a:r>
                      <a:r>
                        <a:rPr lang="en-US" altLang="zh-CN" sz="2000" b="1" dirty="0">
                          <a:latin typeface="+mn-lt"/>
                          <a:ea typeface="宋体" pitchFamily="2" charset="-122"/>
                        </a:rPr>
                        <a:t>2</a:t>
                      </a:r>
                      <a:r>
                        <a:rPr lang="en-US" altLang="zh-CN" sz="2000" b="1" i="1" baseline="30000" dirty="0">
                          <a:latin typeface="+mn-lt"/>
                          <a:ea typeface="宋体" pitchFamily="2" charset="-122"/>
                        </a:rPr>
                        <a:t>x</a:t>
                      </a:r>
                      <a:r>
                        <a:rPr lang="zh-CN" altLang="en-US" sz="2000" b="1" dirty="0">
                          <a:latin typeface="+mn-lt"/>
                          <a:ea typeface="宋体" pitchFamily="2" charset="-122"/>
                        </a:rPr>
                        <a:t>＞</a:t>
                      </a:r>
                      <a:r>
                        <a:rPr lang="en-US" altLang="zh-CN" sz="2000" b="1" dirty="0">
                          <a:latin typeface="+mn-lt"/>
                          <a:ea typeface="宋体" pitchFamily="2" charset="-122"/>
                        </a:rPr>
                        <a:t>20</a:t>
                      </a:r>
                      <a:r>
                        <a:rPr lang="zh-CN" altLang="en-US" sz="2000" b="1" dirty="0">
                          <a:latin typeface="+mn-lt"/>
                          <a:ea typeface="宋体" pitchFamily="2" charset="-122"/>
                        </a:rPr>
                        <a:t>的最小</a:t>
                      </a:r>
                      <a:r>
                        <a:rPr lang="en-US" altLang="zh-CN" sz="2000" b="1" i="1" dirty="0">
                          <a:latin typeface="+mn-lt"/>
                          <a:ea typeface="宋体" pitchFamily="2" charset="-122"/>
                        </a:rPr>
                        <a:t>x</a:t>
                      </a:r>
                      <a:r>
                        <a:rPr lang="zh-CN" altLang="en-US" sz="2000" b="1" dirty="0">
                          <a:latin typeface="+mn-lt"/>
                          <a:ea typeface="宋体" pitchFamily="2" charset="-122"/>
                        </a:rPr>
                        <a:t>，</a:t>
                      </a:r>
                      <a:endParaRPr lang="en-US" altLang="zh-CN" sz="2000" b="1" dirty="0">
                        <a:latin typeface="+mn-lt"/>
                        <a:ea typeface="宋体" pitchFamily="2" charset="-122"/>
                      </a:endParaRPr>
                    </a:p>
                    <a:p>
                      <a:pPr algn="ctr"/>
                      <a:r>
                        <a:rPr lang="zh-CN" altLang="en-US" sz="2000" b="1" dirty="0">
                          <a:latin typeface="+mn-lt"/>
                          <a:ea typeface="宋体" pitchFamily="2" charset="-122"/>
                        </a:rPr>
                        <a:t>最小 </a:t>
                      </a:r>
                      <a:r>
                        <a:rPr lang="en-US" altLang="zh-CN" sz="2000" b="1" i="1" dirty="0">
                          <a:latin typeface="+mn-lt"/>
                          <a:ea typeface="宋体" pitchFamily="2" charset="-122"/>
                        </a:rPr>
                        <a:t>x</a:t>
                      </a:r>
                      <a:r>
                        <a:rPr lang="zh-CN" altLang="en-US" sz="2000" b="1" baseline="0" dirty="0">
                          <a:latin typeface="+mn-lt"/>
                          <a:ea typeface="宋体" pitchFamily="2" charset="-122"/>
                        </a:rPr>
                        <a:t>＝</a:t>
                      </a:r>
                      <a:r>
                        <a:rPr lang="en-US" altLang="zh-CN" sz="2000" b="1" baseline="0" dirty="0">
                          <a:latin typeface="+mn-lt"/>
                          <a:ea typeface="宋体" pitchFamily="2" charset="-122"/>
                        </a:rPr>
                        <a:t>5</a:t>
                      </a:r>
                    </a:p>
                    <a:p>
                      <a:pPr algn="ctr"/>
                      <a:endParaRPr lang="en-US" altLang="zh-CN" sz="2000" b="1" baseline="0" dirty="0">
                        <a:latin typeface="+mn-lt"/>
                        <a:ea typeface="宋体" pitchFamily="2" charset="-122"/>
                      </a:endParaRPr>
                    </a:p>
                    <a:p>
                      <a:pPr algn="ctr"/>
                      <a:endParaRPr lang="en-US" altLang="zh-CN" sz="2000" b="1" baseline="0" dirty="0">
                        <a:latin typeface="+mn-lt"/>
                        <a:ea typeface="宋体" pitchFamily="2" charset="-122"/>
                      </a:endParaRPr>
                    </a:p>
                    <a:p>
                      <a:pPr algn="ctr"/>
                      <a:endParaRPr lang="en-US" altLang="zh-CN" sz="2000" b="1" baseline="0" dirty="0">
                        <a:latin typeface="+mn-lt"/>
                        <a:ea typeface="宋体" pitchFamily="2" charset="-122"/>
                      </a:endParaRPr>
                    </a:p>
                    <a:p>
                      <a:pPr algn="ctr"/>
                      <a:endParaRPr lang="zh-CN" altLang="en-US" sz="2000" b="1" dirty="0">
                        <a:latin typeface="+mn-lt"/>
                        <a:ea typeface="宋体" pitchFamily="2" charset="-122"/>
                      </a:endParaRPr>
                    </a:p>
                  </a:txBody>
                  <a:tcPr marT="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00001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2"/>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00010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3"/>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00011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4"/>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00100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5"/>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00101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6"/>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00110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7"/>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00111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8"/>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01000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09"/>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01001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0"/>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01010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1"/>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01011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2"/>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01100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3"/>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01101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4"/>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01110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5"/>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01111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6"/>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10000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7"/>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10001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8"/>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10010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19"/>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dirty="0">
                          <a:latin typeface="Arial" pitchFamily="34" charset="0"/>
                          <a:ea typeface="宋体" pitchFamily="2" charset="-122"/>
                          <a:cs typeface="Arial" pitchFamily="34" charset="0"/>
                        </a:rPr>
                        <a:t>10011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E6FFCD"/>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0"/>
                  </a:ext>
                </a:extLst>
              </a:tr>
              <a:tr h="78554">
                <a:tc rowSpan="10">
                  <a:txBody>
                    <a:bodyPr/>
                    <a:lstStyle/>
                    <a:p>
                      <a:pPr algn="ctr"/>
                      <a:r>
                        <a:rPr lang="en-US" altLang="zh-CN" sz="2000" b="1">
                          <a:latin typeface="+mn-lt"/>
                          <a:ea typeface="宋体" pitchFamily="2" charset="-122"/>
                        </a:rPr>
                        <a:t>15%</a:t>
                      </a:r>
                      <a:endParaRPr lang="zh-CN" altLang="en-US" sz="2000" b="1">
                        <a:latin typeface="+mn-lt"/>
                        <a:ea typeface="宋体" pitchFamily="2" charset="-122"/>
                      </a:endParaRPr>
                    </a:p>
                  </a:txBody>
                  <a:tcPr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10">
                  <a:txBody>
                    <a:bodyPr/>
                    <a:lstStyle/>
                    <a:p>
                      <a:pPr algn="ctr"/>
                      <a:r>
                        <a:rPr lang="en-US" altLang="zh-CN" sz="2000" b="1">
                          <a:latin typeface="+mn-lt"/>
                          <a:ea typeface="宋体" pitchFamily="2" charset="-122"/>
                        </a:rPr>
                        <a:t>80</a:t>
                      </a:r>
                      <a:endParaRPr lang="zh-CN" altLang="en-US" sz="2000" b="1">
                        <a:latin typeface="+mn-lt"/>
                        <a:ea typeface="宋体" pitchFamily="2" charset="-122"/>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200" b="1" dirty="0">
                          <a:latin typeface="Arial" pitchFamily="34" charset="0"/>
                          <a:ea typeface="宋体" pitchFamily="2" charset="-122"/>
                          <a:cs typeface="Arial" pitchFamily="34" charset="0"/>
                        </a:rPr>
                        <a:t>10100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rowSpan="10">
                  <a:txBody>
                    <a:bodyPr/>
                    <a:lstStyle/>
                    <a:p>
                      <a:pPr algn="ctr"/>
                      <a:r>
                        <a:rPr lang="zh-CN" altLang="en-US" sz="2000" b="1" dirty="0">
                          <a:latin typeface="+mn-lt"/>
                          <a:ea typeface="宋体" pitchFamily="2" charset="-122"/>
                        </a:rPr>
                        <a:t>求满足</a:t>
                      </a:r>
                      <a:r>
                        <a:rPr lang="en-US" altLang="zh-CN" sz="2000" b="1" dirty="0">
                          <a:latin typeface="+mn-lt"/>
                          <a:ea typeface="宋体" pitchFamily="2" charset="-122"/>
                        </a:rPr>
                        <a:t>(2</a:t>
                      </a:r>
                      <a:r>
                        <a:rPr lang="en-US" altLang="zh-CN" sz="2000" b="1" baseline="30000" dirty="0">
                          <a:latin typeface="+mn-lt"/>
                          <a:ea typeface="宋体" pitchFamily="2" charset="-122"/>
                        </a:rPr>
                        <a:t>5</a:t>
                      </a:r>
                      <a:r>
                        <a:rPr lang="en-US" altLang="zh-CN" sz="2000" b="1" dirty="0">
                          <a:latin typeface="+mn-lt"/>
                          <a:ea typeface="宋体" pitchFamily="2" charset="-122"/>
                        </a:rPr>
                        <a:t>-20)×2</a:t>
                      </a:r>
                      <a:r>
                        <a:rPr lang="en-US" altLang="zh-CN" sz="2000" b="1" i="1" baseline="30000" dirty="0">
                          <a:latin typeface="+mn-lt"/>
                          <a:ea typeface="宋体" pitchFamily="2" charset="-122"/>
                        </a:rPr>
                        <a:t>x</a:t>
                      </a:r>
                      <a:r>
                        <a:rPr lang="zh-CN" altLang="en-US" sz="2000" b="1" dirty="0">
                          <a:latin typeface="+mn-lt"/>
                          <a:ea typeface="宋体" pitchFamily="2" charset="-122"/>
                        </a:rPr>
                        <a:t>＞</a:t>
                      </a:r>
                      <a:r>
                        <a:rPr lang="en-US" altLang="zh-CN" sz="2000" b="1" dirty="0">
                          <a:latin typeface="+mn-lt"/>
                          <a:ea typeface="宋体" pitchFamily="2" charset="-122"/>
                        </a:rPr>
                        <a:t>80</a:t>
                      </a:r>
                      <a:r>
                        <a:rPr lang="zh-CN" altLang="en-US" sz="2000" b="1" dirty="0">
                          <a:latin typeface="+mn-lt"/>
                          <a:ea typeface="宋体" pitchFamily="2" charset="-122"/>
                        </a:rPr>
                        <a:t>的最小</a:t>
                      </a:r>
                      <a:r>
                        <a:rPr lang="en-US" altLang="zh-CN" sz="2000" b="1" i="1" dirty="0">
                          <a:latin typeface="+mn-lt"/>
                          <a:ea typeface="宋体" pitchFamily="2" charset="-122"/>
                        </a:rPr>
                        <a:t>x</a:t>
                      </a:r>
                      <a:r>
                        <a:rPr lang="zh-CN" altLang="en-US" sz="2000" b="1" dirty="0">
                          <a:latin typeface="+mn-lt"/>
                          <a:ea typeface="宋体" pitchFamily="2" charset="-122"/>
                        </a:rPr>
                        <a:t>，</a:t>
                      </a:r>
                      <a:endParaRPr lang="en-US" altLang="zh-CN" sz="2000" b="1" dirty="0">
                        <a:latin typeface="+mn-lt"/>
                        <a:ea typeface="宋体" pitchFamily="2" charset="-122"/>
                      </a:endParaRPr>
                    </a:p>
                    <a:p>
                      <a:pPr algn="ctr"/>
                      <a:r>
                        <a:rPr lang="zh-CN" altLang="en-US" sz="2000" b="1" dirty="0">
                          <a:latin typeface="+mn-lt"/>
                          <a:ea typeface="宋体" pitchFamily="2" charset="-122"/>
                        </a:rPr>
                        <a:t>即：</a:t>
                      </a:r>
                      <a:r>
                        <a:rPr lang="en-US" altLang="zh-CN" sz="2000" b="1" dirty="0">
                          <a:latin typeface="+mn-lt"/>
                          <a:ea typeface="宋体" pitchFamily="2" charset="-122"/>
                        </a:rPr>
                        <a:t>12×2</a:t>
                      </a:r>
                      <a:r>
                        <a:rPr lang="en-US" altLang="zh-CN" sz="2000" b="1" i="1" baseline="30000" dirty="0">
                          <a:latin typeface="+mn-lt"/>
                          <a:ea typeface="宋体" pitchFamily="2" charset="-122"/>
                        </a:rPr>
                        <a:t>x</a:t>
                      </a:r>
                      <a:r>
                        <a:rPr lang="zh-CN" altLang="en-US" sz="2000" b="1" dirty="0">
                          <a:latin typeface="+mn-lt"/>
                          <a:ea typeface="宋体" pitchFamily="2" charset="-122"/>
                        </a:rPr>
                        <a:t>＞</a:t>
                      </a:r>
                      <a:r>
                        <a:rPr lang="en-US" altLang="zh-CN" sz="2000" b="1" dirty="0">
                          <a:latin typeface="+mn-lt"/>
                          <a:ea typeface="宋体" pitchFamily="2" charset="-122"/>
                        </a:rPr>
                        <a:t>80</a:t>
                      </a:r>
                    </a:p>
                    <a:p>
                      <a:pPr algn="ctr"/>
                      <a:r>
                        <a:rPr lang="zh-CN" altLang="en-US" sz="2000" b="1" dirty="0">
                          <a:latin typeface="+mn-lt"/>
                          <a:ea typeface="宋体" pitchFamily="2" charset="-122"/>
                        </a:rPr>
                        <a:t>最小 </a:t>
                      </a:r>
                      <a:r>
                        <a:rPr lang="en-US" altLang="zh-CN" sz="2000" b="1" i="1" dirty="0">
                          <a:latin typeface="+mn-lt"/>
                          <a:ea typeface="宋体" pitchFamily="2" charset="-122"/>
                        </a:rPr>
                        <a:t>x</a:t>
                      </a:r>
                      <a:r>
                        <a:rPr lang="zh-CN" altLang="en-US" sz="2000" b="1" baseline="0" dirty="0">
                          <a:latin typeface="+mn-lt"/>
                          <a:ea typeface="宋体" pitchFamily="2" charset="-122"/>
                        </a:rPr>
                        <a:t>＝</a:t>
                      </a:r>
                      <a:r>
                        <a:rPr lang="en-US" altLang="zh-CN" sz="2000" b="1" baseline="0" dirty="0">
                          <a:latin typeface="+mn-lt"/>
                          <a:ea typeface="宋体" pitchFamily="2" charset="-122"/>
                        </a:rPr>
                        <a:t>3</a:t>
                      </a:r>
                      <a:endParaRPr lang="zh-CN" altLang="en-US" sz="2000" b="1" dirty="0">
                        <a:latin typeface="+mn-lt"/>
                        <a:ea typeface="宋体" pitchFamily="2" charset="-122"/>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10101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2"/>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10110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3"/>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10111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4"/>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11000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dirty="0">
                          <a:latin typeface="Arial" pitchFamily="34" charset="0"/>
                          <a:ea typeface="宋体" pitchFamily="2" charset="-122"/>
                          <a:cs typeface="Arial" pitchFamily="34" charset="0"/>
                        </a:rPr>
                        <a:t>000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5"/>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11001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dirty="0">
                          <a:latin typeface="Arial" pitchFamily="34" charset="0"/>
                          <a:ea typeface="宋体" pitchFamily="2" charset="-122"/>
                          <a:cs typeface="Arial" pitchFamily="34" charset="0"/>
                        </a:rPr>
                        <a:t>000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6"/>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11010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7"/>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11011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8"/>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11100</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dirty="0">
                          <a:latin typeface="Arial" pitchFamily="34" charset="0"/>
                          <a:ea typeface="宋体" pitchFamily="2" charset="-122"/>
                          <a:cs typeface="Arial" pitchFamily="34" charset="0"/>
                        </a:rPr>
                        <a:t>000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29"/>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11101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1200" b="1" dirty="0">
                          <a:latin typeface="Arial" pitchFamily="34" charset="0"/>
                          <a:ea typeface="宋体" pitchFamily="2" charset="-122"/>
                          <a:cs typeface="Arial" pitchFamily="34" charset="0"/>
                        </a:rPr>
                        <a:t>000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algn="ct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vMerge="1">
                  <a:txBody>
                    <a:bodyPr/>
                    <a:lstStyle/>
                    <a:p>
                      <a:pPr algn="ctr"/>
                      <a:endParaRPr lang="zh-CN" altLang="en-US" sz="1200" b="1">
                        <a:latin typeface="+mn-lt"/>
                        <a:ea typeface="宋体" pitchFamily="2" charset="-122"/>
                      </a:endParaRPr>
                    </a:p>
                  </a:txBody>
                  <a:tcPr marT="0" marB="0" anchor="ctr"/>
                </a:tc>
                <a:extLst>
                  <a:ext uri="{0D108BD9-81ED-4DB2-BD59-A6C34878D82A}">
                    <a16:rowId xmlns:a16="http://schemas.microsoft.com/office/drawing/2014/main" val="10030"/>
                  </a:ext>
                </a:extLst>
              </a:tr>
              <a:tr h="78554">
                <a:tc rowSpan="2">
                  <a:txBody>
                    <a:bodyPr/>
                    <a:lstStyle/>
                    <a:p>
                      <a:pPr algn="ctr"/>
                      <a:r>
                        <a:rPr lang="en-US" altLang="zh-CN" sz="2000" b="1">
                          <a:latin typeface="+mn-lt"/>
                          <a:ea typeface="宋体" pitchFamily="2" charset="-122"/>
                        </a:rPr>
                        <a:t>5%</a:t>
                      </a:r>
                      <a:endParaRPr lang="zh-CN" altLang="en-US" sz="2000" b="1">
                        <a:latin typeface="+mn-lt"/>
                        <a:ea typeface="宋体" pitchFamily="2" charset="-122"/>
                      </a:endParaRPr>
                    </a:p>
                  </a:txBody>
                  <a:tcPr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a:r>
                        <a:rPr lang="en-US" altLang="zh-CN" sz="2000" b="1">
                          <a:latin typeface="+mn-lt"/>
                          <a:ea typeface="宋体" pitchFamily="2" charset="-122"/>
                        </a:rPr>
                        <a:t>40</a:t>
                      </a:r>
                      <a:endParaRPr lang="zh-CN" altLang="en-US" sz="2000" b="1">
                        <a:latin typeface="+mn-lt"/>
                        <a:ea typeface="宋体" pitchFamily="2" charset="-122"/>
                      </a:endParaRPr>
                    </a:p>
                  </a:txBody>
                  <a:tcPr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200" b="1" dirty="0">
                          <a:latin typeface="Arial" pitchFamily="34" charset="0"/>
                          <a:ea typeface="宋体" pitchFamily="2" charset="-122"/>
                          <a:cs typeface="Arial" pitchFamily="34" charset="0"/>
                        </a:rPr>
                        <a:t>11110</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r>
                        <a:rPr lang="en-US" altLang="zh-CN" sz="1200" b="1" dirty="0">
                          <a:latin typeface="Arial" pitchFamily="34" charset="0"/>
                          <a:ea typeface="宋体" pitchFamily="2" charset="-122"/>
                          <a:cs typeface="Arial" pitchFamily="34" charset="0"/>
                        </a:rPr>
                        <a:t>000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a:latin typeface="Arial" pitchFamily="34" charset="0"/>
                          <a:ea typeface="宋体" pitchFamily="2" charset="-122"/>
                          <a:cs typeface="Arial" pitchFamily="34" charset="0"/>
                        </a:rPr>
                        <a:t>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rowSpan="2">
                  <a:txBody>
                    <a:bodyPr/>
                    <a:lstStyle/>
                    <a:p>
                      <a:pPr algn="ctr"/>
                      <a:r>
                        <a:rPr kumimoji="0" lang="en-US" altLang="zh-CN" sz="2000" b="1" i="0" u="none" strike="noStrike" kern="1200" cap="none" spc="0" normalizeH="0" baseline="0" noProof="0" dirty="0">
                          <a:ln>
                            <a:noFill/>
                          </a:ln>
                          <a:solidFill>
                            <a:srgbClr val="000000"/>
                          </a:solidFill>
                          <a:effectLst/>
                          <a:uLnTx/>
                          <a:uFillTx/>
                          <a:latin typeface="+mn-lt"/>
                          <a:ea typeface="宋体" pitchFamily="2" charset="-122"/>
                          <a:cs typeface="+mn-cs"/>
                        </a:rPr>
                        <a:t>((2</a:t>
                      </a:r>
                      <a:r>
                        <a:rPr kumimoji="0" lang="en-US" altLang="zh-CN" sz="2000" b="1" i="0" u="none" strike="noStrike" kern="1200" cap="none" spc="0" normalizeH="0" baseline="30000" noProof="0" dirty="0">
                          <a:ln>
                            <a:noFill/>
                          </a:ln>
                          <a:solidFill>
                            <a:srgbClr val="000000"/>
                          </a:solidFill>
                          <a:effectLst/>
                          <a:uLnTx/>
                          <a:uFillTx/>
                          <a:latin typeface="+mn-lt"/>
                          <a:ea typeface="宋体" pitchFamily="2" charset="-122"/>
                          <a:cs typeface="+mn-cs"/>
                        </a:rPr>
                        <a:t>5</a:t>
                      </a:r>
                      <a:r>
                        <a:rPr kumimoji="0" lang="en-US" altLang="zh-CN" sz="2000" b="1" i="0" u="none" strike="noStrike" kern="1200" cap="none" spc="0" normalizeH="0" baseline="0" noProof="0" dirty="0">
                          <a:ln>
                            <a:noFill/>
                          </a:ln>
                          <a:solidFill>
                            <a:srgbClr val="000000"/>
                          </a:solidFill>
                          <a:effectLst/>
                          <a:uLnTx/>
                          <a:uFillTx/>
                          <a:latin typeface="+mn-lt"/>
                          <a:ea typeface="宋体" pitchFamily="2" charset="-122"/>
                          <a:cs typeface="+mn-cs"/>
                        </a:rPr>
                        <a:t>-20)×2</a:t>
                      </a:r>
                      <a:r>
                        <a:rPr kumimoji="0" lang="en-US" altLang="zh-CN" sz="2000" b="1" i="0" u="none" strike="noStrike" kern="1200" cap="none" spc="0" normalizeH="0" baseline="30000" noProof="0" dirty="0">
                          <a:ln>
                            <a:noFill/>
                          </a:ln>
                          <a:solidFill>
                            <a:srgbClr val="000000"/>
                          </a:solidFill>
                          <a:effectLst/>
                          <a:uLnTx/>
                          <a:uFillTx/>
                          <a:latin typeface="+mn-lt"/>
                          <a:ea typeface="宋体" pitchFamily="2" charset="-122"/>
                          <a:cs typeface="+mn-cs"/>
                        </a:rPr>
                        <a:t>3</a:t>
                      </a:r>
                      <a:r>
                        <a:rPr kumimoji="0" lang="en-US" altLang="zh-CN" sz="2000" b="1" i="0" u="none" strike="noStrike" kern="1200" cap="none" spc="0" normalizeH="0" baseline="0" noProof="0" dirty="0">
                          <a:ln>
                            <a:noFill/>
                          </a:ln>
                          <a:solidFill>
                            <a:srgbClr val="000000"/>
                          </a:solidFill>
                          <a:effectLst/>
                          <a:uLnTx/>
                          <a:uFillTx/>
                          <a:latin typeface="+mn-lt"/>
                          <a:ea typeface="宋体" pitchFamily="2" charset="-122"/>
                          <a:cs typeface="+mn-cs"/>
                        </a:rPr>
                        <a:t>-80)×2</a:t>
                      </a:r>
                      <a:r>
                        <a:rPr kumimoji="0" lang="en-US" altLang="zh-CN" sz="2000" b="1" i="1" u="none" strike="noStrike" kern="1200" cap="none" spc="0" normalizeH="0" baseline="30000" noProof="0" dirty="0">
                          <a:ln>
                            <a:noFill/>
                          </a:ln>
                          <a:solidFill>
                            <a:srgbClr val="000000"/>
                          </a:solidFill>
                          <a:effectLst/>
                          <a:uLnTx/>
                          <a:uFillTx/>
                          <a:latin typeface="+mn-lt"/>
                          <a:ea typeface="宋体" pitchFamily="2" charset="-122"/>
                          <a:cs typeface="+mn-cs"/>
                        </a:rPr>
                        <a:t>x</a:t>
                      </a:r>
                      <a:r>
                        <a:rPr kumimoji="0" lang="en-US" altLang="zh-CN" sz="2000" b="1" i="0" u="none" strike="noStrike" kern="1200" cap="none" spc="0" normalizeH="0" baseline="0" noProof="0" dirty="0">
                          <a:ln>
                            <a:noFill/>
                          </a:ln>
                          <a:solidFill>
                            <a:srgbClr val="000000"/>
                          </a:solidFill>
                          <a:effectLst/>
                          <a:uLnTx/>
                          <a:uFillTx/>
                          <a:latin typeface="+mn-lt"/>
                          <a:ea typeface="宋体" pitchFamily="2" charset="-122"/>
                          <a:cs typeface="+mn-cs"/>
                        </a:rPr>
                        <a:t>＞40</a:t>
                      </a:r>
                      <a:endParaRPr lang="zh-CN" altLang="en-US" sz="2000" b="1" dirty="0">
                        <a:latin typeface="+mn-lt"/>
                        <a:ea typeface="宋体" pitchFamily="2" charset="-122"/>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1"/>
                  </a:ext>
                </a:extLst>
              </a:tr>
              <a:tr h="78554">
                <a:tc vMerge="1">
                  <a:txBody>
                    <a:bodyPr/>
                    <a:lstStyle/>
                    <a:p>
                      <a:pPr algn="ctr"/>
                      <a:endParaRPr lang="zh-CN" altLang="en-US" sz="1200" b="1">
                        <a:latin typeface="+mn-lt"/>
                        <a:ea typeface="宋体" pitchFamily="2" charset="-122"/>
                      </a:endParaRPr>
                    </a:p>
                  </a:txBody>
                  <a:tcPr marT="0" marB="0" anchor="ctr"/>
                </a:tc>
                <a:tc vMerge="1">
                  <a:txBody>
                    <a:bodyPr/>
                    <a:lstStyle/>
                    <a:p>
                      <a:pPr algn="ctr"/>
                      <a:endParaRPr lang="zh-CN" altLang="en-US" sz="1200" b="1">
                        <a:latin typeface="+mn-lt"/>
                        <a:ea typeface="宋体" pitchFamily="2" charset="-122"/>
                      </a:endParaRPr>
                    </a:p>
                  </a:txBody>
                  <a:tcPr marT="0" marB="0" anchor="ctr"/>
                </a:tc>
                <a:tc>
                  <a:txBody>
                    <a:bodyPr/>
                    <a:lstStyle/>
                    <a:p>
                      <a:pPr algn="ctr"/>
                      <a:r>
                        <a:rPr lang="en-US" altLang="zh-CN" sz="1200" b="1">
                          <a:latin typeface="Arial" pitchFamily="34" charset="0"/>
                          <a:ea typeface="宋体" pitchFamily="2" charset="-122"/>
                          <a:cs typeface="Arial" pitchFamily="34" charset="0"/>
                        </a:rPr>
                        <a:t>11111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r>
                        <a:rPr lang="en-US" altLang="zh-CN" sz="1200" b="1">
                          <a:latin typeface="Arial" pitchFamily="34" charset="0"/>
                          <a:ea typeface="宋体" pitchFamily="2" charset="-122"/>
                          <a:cs typeface="Arial" pitchFamily="34" charset="0"/>
                        </a:rPr>
                        <a:t>000</a:t>
                      </a:r>
                      <a:r>
                        <a:rPr lang="zh-CN" altLang="en-US" sz="1200" b="1">
                          <a:latin typeface="Arial" pitchFamily="34" charset="0"/>
                          <a:ea typeface="宋体" pitchFamily="2" charset="-122"/>
                          <a:cs typeface="Arial" pitchFamily="34" charset="0"/>
                        </a:rPr>
                        <a:t>～</a:t>
                      </a:r>
                      <a:r>
                        <a:rPr lang="en-US" altLang="zh-CN" sz="1200" b="1">
                          <a:latin typeface="Arial" pitchFamily="34" charset="0"/>
                          <a:ea typeface="宋体" pitchFamily="2" charset="-122"/>
                          <a:cs typeface="Arial" pitchFamily="34" charset="0"/>
                        </a:rPr>
                        <a:t>111</a:t>
                      </a:r>
                      <a:endParaRPr lang="zh-CN" altLang="en-US" sz="1200" b="1">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a:txBody>
                    <a:bodyPr/>
                    <a:lstStyle/>
                    <a:p>
                      <a:pPr algn="ctr"/>
                      <a:r>
                        <a:rPr lang="en-US" altLang="zh-CN" sz="1200" b="1" dirty="0">
                          <a:latin typeface="Arial" pitchFamily="34" charset="0"/>
                          <a:ea typeface="宋体" pitchFamily="2" charset="-122"/>
                          <a:cs typeface="Arial" pitchFamily="34" charset="0"/>
                        </a:rPr>
                        <a:t>00</a:t>
                      </a:r>
                      <a:r>
                        <a:rPr lang="zh-CN" altLang="en-US" sz="1200" b="1" dirty="0">
                          <a:latin typeface="Arial" pitchFamily="34" charset="0"/>
                          <a:ea typeface="宋体" pitchFamily="2" charset="-122"/>
                          <a:cs typeface="Arial" pitchFamily="34" charset="0"/>
                        </a:rPr>
                        <a:t>～</a:t>
                      </a:r>
                      <a:r>
                        <a:rPr lang="en-US" altLang="zh-CN" sz="1200" b="1" dirty="0">
                          <a:latin typeface="Arial" pitchFamily="34" charset="0"/>
                          <a:ea typeface="宋体" pitchFamily="2" charset="-122"/>
                          <a:cs typeface="Arial" pitchFamily="34" charset="0"/>
                        </a:rPr>
                        <a:t>11</a:t>
                      </a:r>
                      <a:endParaRPr lang="zh-CN" altLang="en-US" sz="1200" b="1" dirty="0">
                        <a:latin typeface="Arial" pitchFamily="34" charset="0"/>
                        <a:ea typeface="宋体" pitchFamily="2" charset="-122"/>
                        <a:cs typeface="Arial" pitchFamily="34" charset="0"/>
                      </a:endParaRPr>
                    </a:p>
                  </a:txBody>
                  <a:tcPr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7FF"/>
                    </a:solidFill>
                  </a:tcPr>
                </a:tc>
                <a:tc vMerge="1">
                  <a:txBody>
                    <a:bodyPr/>
                    <a:lstStyle/>
                    <a:p>
                      <a:pPr algn="ctr"/>
                      <a:endParaRPr lang="zh-CN" altLang="en-US" sz="2000" b="1">
                        <a:latin typeface="+mn-lt"/>
                        <a:ea typeface="宋体" pitchFamily="2" charset="-122"/>
                      </a:endParaRPr>
                    </a:p>
                  </a:txBody>
                  <a:tcPr marT="0" marB="0" anchor="ctr"/>
                </a:tc>
                <a:extLst>
                  <a:ext uri="{0D108BD9-81ED-4DB2-BD59-A6C34878D82A}">
                    <a16:rowId xmlns:a16="http://schemas.microsoft.com/office/drawing/2014/main" val="10032"/>
                  </a:ext>
                </a:extLst>
              </a:tr>
            </a:tbl>
          </a:graphicData>
        </a:graphic>
      </p:graphicFrame>
      <p:sp>
        <p:nvSpPr>
          <p:cNvPr id="10" name="矩形 9"/>
          <p:cNvSpPr/>
          <p:nvPr/>
        </p:nvSpPr>
        <p:spPr bwMode="auto">
          <a:xfrm>
            <a:off x="3851920" y="649934"/>
            <a:ext cx="4608512" cy="1224136"/>
          </a:xfrm>
          <a:prstGeom prst="rect">
            <a:avLst/>
          </a:prstGeom>
          <a:solidFill>
            <a:srgbClr val="CCFFFF"/>
          </a:solidFill>
          <a:ln w="28575" cap="flat" cmpd="sng" algn="ctr">
            <a:solidFill>
              <a:srgbClr val="3366FF"/>
            </a:solidFill>
            <a:prstDash val="solid"/>
            <a:round/>
            <a:headEnd type="none" w="med" len="med"/>
            <a:tailEnd type="triangle" w="med" len="lg"/>
          </a:ln>
          <a:effectLst>
            <a:glow rad="228600">
              <a:schemeClr val="accent4">
                <a:satMod val="175000"/>
                <a:alpha val="40000"/>
              </a:schemeClr>
            </a:glow>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a:ln>
                  <a:noFill/>
                </a:ln>
                <a:solidFill>
                  <a:schemeClr val="tx1"/>
                </a:solidFill>
                <a:effectLst/>
                <a:latin typeface="Times New Roman" pitchFamily="18" charset="0"/>
                <a:ea typeface="宋体" charset="-122"/>
              </a:rPr>
              <a:t>平均操作码长度</a:t>
            </a:r>
            <a:endParaRPr kumimoji="0" lang="en-US" altLang="zh-CN" b="1" i="0" u="none" strike="noStrike" cap="none" normalizeH="0" baseline="0">
              <a:ln>
                <a:noFill/>
              </a:ln>
              <a:solidFill>
                <a:schemeClr val="tx1"/>
              </a:solidFill>
              <a:effectLst/>
              <a:latin typeface="Times New Roman" pitchFamily="18" charset="0"/>
              <a:ea typeface="宋体" charset="-122"/>
            </a:endParaRPr>
          </a:p>
          <a:p>
            <a:pPr algn="l"/>
            <a:r>
              <a:rPr lang="zh-CN" altLang="en-US"/>
              <a:t>＝ </a:t>
            </a:r>
            <a:r>
              <a:rPr lang="en-US" altLang="zh-CN"/>
              <a:t>5×80%</a:t>
            </a:r>
            <a:r>
              <a:rPr lang="zh-CN" altLang="en-US"/>
              <a:t>＋</a:t>
            </a:r>
            <a:r>
              <a:rPr lang="en-US" altLang="zh-CN"/>
              <a:t>8×15%</a:t>
            </a:r>
            <a:r>
              <a:rPr lang="zh-CN" altLang="en-US"/>
              <a:t>＋</a:t>
            </a:r>
            <a:r>
              <a:rPr lang="en-US" altLang="zh-CN"/>
              <a:t>10×5%</a:t>
            </a:r>
          </a:p>
          <a:p>
            <a:pPr algn="l"/>
            <a:r>
              <a:rPr lang="zh-CN" altLang="en-US"/>
              <a:t>＝ </a:t>
            </a:r>
            <a:r>
              <a:rPr lang="en-US" altLang="zh-CN"/>
              <a:t>5.7</a:t>
            </a:r>
            <a:r>
              <a:rPr lang="zh-CN" altLang="en-US"/>
              <a:t>（位）</a:t>
            </a:r>
            <a:endParaRPr kumimoji="0" lang="zh-CN" altLang="en-US" b="1" i="0" u="none" strike="noStrike" cap="none" normalizeH="0" baseline="0">
              <a:ln>
                <a:noFill/>
              </a:ln>
              <a:solidFill>
                <a:schemeClr val="tx1"/>
              </a:solidFill>
              <a:effectLst/>
              <a:latin typeface="Times New Roman" pitchFamily="18" charset="0"/>
              <a:ea typeface="宋体" charset="-122"/>
            </a:endParaRPr>
          </a:p>
        </p:txBody>
      </p:sp>
      <p:sp>
        <p:nvSpPr>
          <p:cNvPr id="3" name="矩形 2">
            <a:extLst>
              <a:ext uri="{FF2B5EF4-FFF2-40B4-BE49-F238E27FC236}">
                <a16:creationId xmlns:a16="http://schemas.microsoft.com/office/drawing/2014/main" id="{7633FEB1-91D9-48FB-8691-D951FA756A4E}"/>
              </a:ext>
            </a:extLst>
          </p:cNvPr>
          <p:cNvSpPr/>
          <p:nvPr/>
        </p:nvSpPr>
        <p:spPr>
          <a:xfrm>
            <a:off x="5368187" y="6302758"/>
            <a:ext cx="2715808" cy="400110"/>
          </a:xfrm>
          <a:prstGeom prst="rect">
            <a:avLst/>
          </a:prstGeom>
        </p:spPr>
        <p:txBody>
          <a:bodyPr wrap="none">
            <a:spAutoFit/>
          </a:bodyPr>
          <a:lstStyle/>
          <a:p>
            <a:r>
              <a:rPr lang="zh-CN" altLang="en-US" sz="2000" dirty="0">
                <a:solidFill>
                  <a:srgbClr val="000000"/>
                </a:solidFill>
                <a:latin typeface="Times New Roman"/>
                <a:ea typeface="宋体" pitchFamily="2" charset="-122"/>
              </a:rPr>
              <a:t>即：</a:t>
            </a:r>
            <a:r>
              <a:rPr lang="en-US" altLang="zh-CN" sz="2000" dirty="0">
                <a:solidFill>
                  <a:srgbClr val="000000"/>
                </a:solidFill>
                <a:latin typeface="Times New Roman"/>
                <a:ea typeface="宋体" pitchFamily="2" charset="-122"/>
              </a:rPr>
              <a:t>16×2</a:t>
            </a:r>
            <a:r>
              <a:rPr lang="en-US" altLang="zh-CN" sz="2000" i="1" baseline="30000" dirty="0">
                <a:solidFill>
                  <a:srgbClr val="000000"/>
                </a:solidFill>
                <a:latin typeface="Times New Roman"/>
                <a:ea typeface="宋体" pitchFamily="2" charset="-122"/>
              </a:rPr>
              <a:t>x</a:t>
            </a:r>
            <a:r>
              <a:rPr lang="en-US" altLang="zh-CN" sz="2000" dirty="0">
                <a:solidFill>
                  <a:srgbClr val="000000"/>
                </a:solidFill>
                <a:latin typeface="Times New Roman"/>
                <a:ea typeface="宋体" pitchFamily="2" charset="-122"/>
              </a:rPr>
              <a:t>＞40</a:t>
            </a:r>
            <a:r>
              <a:rPr lang="zh-CN" altLang="en-US" sz="2000" dirty="0">
                <a:solidFill>
                  <a:srgbClr val="000000"/>
                </a:solidFill>
                <a:latin typeface="Times New Roman"/>
                <a:ea typeface="宋体" pitchFamily="2" charset="-122"/>
              </a:rPr>
              <a:t>，</a:t>
            </a:r>
            <a:r>
              <a:rPr lang="en-US" altLang="zh-CN" sz="2000" i="1" dirty="0">
                <a:solidFill>
                  <a:srgbClr val="000000"/>
                </a:solidFill>
                <a:latin typeface="Times New Roman"/>
                <a:ea typeface="宋体" pitchFamily="2" charset="-122"/>
              </a:rPr>
              <a:t>x</a:t>
            </a:r>
            <a:r>
              <a:rPr lang="zh-CN" altLang="en-US" sz="2000" dirty="0">
                <a:solidFill>
                  <a:srgbClr val="000000"/>
                </a:solidFill>
                <a:latin typeface="Times New Roman"/>
                <a:ea typeface="宋体" pitchFamily="2" charset="-122"/>
              </a:rPr>
              <a:t>＝</a:t>
            </a:r>
            <a:r>
              <a:rPr lang="en-US" altLang="zh-CN" sz="2000" dirty="0">
                <a:solidFill>
                  <a:srgbClr val="000000"/>
                </a:solidFill>
                <a:latin typeface="Times New Roman"/>
                <a:ea typeface="宋体" pitchFamily="2" charset="-122"/>
              </a:rPr>
              <a:t>2</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66</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2</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）基于</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特定规则</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扩展操作码</a:t>
            </a:r>
          </a:p>
        </p:txBody>
      </p:sp>
      <p:sp>
        <p:nvSpPr>
          <p:cNvPr id="6" name="Rectangle 5"/>
          <p:cNvSpPr txBox="1">
            <a:spLocks noChangeArrowheads="1"/>
          </p:cNvSpPr>
          <p:nvPr/>
        </p:nvSpPr>
        <p:spPr bwMode="auto">
          <a:xfrm>
            <a:off x="1104900" y="1123950"/>
            <a:ext cx="3252786" cy="554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0000</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0001</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宋体" pitchFamily="2" charset="-122"/>
                <a:ea typeface="宋体" pitchFamily="2" charset="-122"/>
                <a:cs typeface="Courier New" pitchFamily="49" charset="0"/>
              </a:rPr>
              <a:t>……</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1110</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0000</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0001</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宋体" pitchFamily="2" charset="-122"/>
                <a:ea typeface="宋体" pitchFamily="2" charset="-122"/>
                <a:cs typeface="Courier New" pitchFamily="49" charset="0"/>
              </a:rPr>
              <a:t>…………</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1110</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rgbClr val="FF0000"/>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0000</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rgbClr val="FF0000"/>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0001</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宋体" pitchFamily="2" charset="-122"/>
                <a:ea typeface="宋体" pitchFamily="2" charset="-122"/>
                <a:cs typeface="Courier New" pitchFamily="49" charset="0"/>
              </a:rPr>
              <a:t>………………</a:t>
            </a:r>
          </a:p>
          <a:p>
            <a:pPr marL="342900" marR="0" lvl="0" indent="-342900" algn="l" defTabSz="914400" rtl="0" eaLnBrk="1" fontAlgn="base" latinLnBrk="0" hangingPunct="1">
              <a:lnSpc>
                <a:spcPct val="100000"/>
              </a:lnSpc>
              <a:spcBef>
                <a:spcPct val="5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FF0066"/>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rgbClr val="FF0000"/>
                </a:solidFill>
                <a:effectLst/>
                <a:uLnTx/>
                <a:uFillTx/>
                <a:latin typeface="Courier New" pitchFamily="49" charset="0"/>
                <a:ea typeface="楷体" panose="02010609060101010101" pitchFamily="49" charset="-122"/>
                <a:cs typeface="Courier New" pitchFamily="49" charset="0"/>
              </a:rPr>
              <a:t>1111</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Courier New" pitchFamily="49" charset="0"/>
              </a:rPr>
              <a:t> </a:t>
            </a:r>
            <a:r>
              <a:rPr kumimoji="0" lang="en-US" altLang="zh-CN" sz="2800" b="1" i="0" u="none" strike="noStrike" kern="0" cap="none" spc="0" normalizeH="0" baseline="0" noProof="0" dirty="0">
                <a:ln>
                  <a:noFill/>
                </a:ln>
                <a:solidFill>
                  <a:schemeClr val="tx1"/>
                </a:solidFill>
                <a:effectLst/>
                <a:uLnTx/>
                <a:uFillTx/>
                <a:latin typeface="Courier New" pitchFamily="49" charset="0"/>
                <a:ea typeface="楷体" panose="02010609060101010101" pitchFamily="49" charset="-122"/>
                <a:cs typeface="Courier New" pitchFamily="49" charset="0"/>
              </a:rPr>
              <a:t>1110</a:t>
            </a:r>
          </a:p>
        </p:txBody>
      </p:sp>
      <p:sp>
        <p:nvSpPr>
          <p:cNvPr id="7" name="AutoShape 6"/>
          <p:cNvSpPr>
            <a:spLocks/>
          </p:cNvSpPr>
          <p:nvPr/>
        </p:nvSpPr>
        <p:spPr bwMode="auto">
          <a:xfrm>
            <a:off x="898525" y="1196975"/>
            <a:ext cx="215900" cy="1655763"/>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8" name="AutoShape 7"/>
          <p:cNvSpPr>
            <a:spLocks/>
          </p:cNvSpPr>
          <p:nvPr/>
        </p:nvSpPr>
        <p:spPr bwMode="auto">
          <a:xfrm>
            <a:off x="898525" y="2997200"/>
            <a:ext cx="215900" cy="1655763"/>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9" name="AutoShape 8"/>
          <p:cNvSpPr>
            <a:spLocks/>
          </p:cNvSpPr>
          <p:nvPr/>
        </p:nvSpPr>
        <p:spPr bwMode="auto">
          <a:xfrm>
            <a:off x="898525" y="4797425"/>
            <a:ext cx="215900" cy="1655763"/>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10" name="Text Box 9"/>
          <p:cNvSpPr txBox="1">
            <a:spLocks noChangeArrowheads="1"/>
          </p:cNvSpPr>
          <p:nvPr/>
        </p:nvSpPr>
        <p:spPr bwMode="auto">
          <a:xfrm>
            <a:off x="323850" y="1819275"/>
            <a:ext cx="647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15</a:t>
            </a:r>
          </a:p>
        </p:txBody>
      </p:sp>
      <p:sp>
        <p:nvSpPr>
          <p:cNvPr id="11" name="Text Box 10"/>
          <p:cNvSpPr txBox="1">
            <a:spLocks noChangeArrowheads="1"/>
          </p:cNvSpPr>
          <p:nvPr/>
        </p:nvSpPr>
        <p:spPr bwMode="auto">
          <a:xfrm>
            <a:off x="323850" y="3573463"/>
            <a:ext cx="647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15</a:t>
            </a:r>
          </a:p>
        </p:txBody>
      </p:sp>
      <p:sp>
        <p:nvSpPr>
          <p:cNvPr id="12" name="Text Box 11"/>
          <p:cNvSpPr txBox="1">
            <a:spLocks noChangeArrowheads="1"/>
          </p:cNvSpPr>
          <p:nvPr/>
        </p:nvSpPr>
        <p:spPr bwMode="auto">
          <a:xfrm>
            <a:off x="323850" y="5373688"/>
            <a:ext cx="647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15</a:t>
            </a:r>
          </a:p>
        </p:txBody>
      </p:sp>
      <p:sp>
        <p:nvSpPr>
          <p:cNvPr id="13" name="Rectangle 12"/>
          <p:cNvSpPr>
            <a:spLocks noChangeArrowheads="1"/>
          </p:cNvSpPr>
          <p:nvPr/>
        </p:nvSpPr>
        <p:spPr bwMode="auto">
          <a:xfrm>
            <a:off x="5786438" y="1125538"/>
            <a:ext cx="3286156" cy="5545137"/>
          </a:xfrm>
          <a:prstGeom prst="rect">
            <a:avLst/>
          </a:prstGeom>
          <a:noFill/>
          <a:ln w="9525">
            <a:noFill/>
            <a:miter lim="800000"/>
            <a:headEnd/>
            <a:tailEnd/>
          </a:ln>
          <a:effectLst/>
        </p:spPr>
        <p:txBody>
          <a:bodyPr/>
          <a:lstStyle/>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latin typeface="Courier New" pitchFamily="49" charset="0"/>
                <a:ea typeface="楷体" panose="02010609060101010101" pitchFamily="49" charset="-122"/>
                <a:cs typeface="Courier New" pitchFamily="49" charset="0"/>
              </a:rPr>
              <a:t>000</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latin typeface="Courier New" pitchFamily="49" charset="0"/>
                <a:ea typeface="楷体" panose="02010609060101010101" pitchFamily="49" charset="-122"/>
                <a:cs typeface="Courier New" pitchFamily="49" charset="0"/>
              </a:rPr>
              <a:t>001</a:t>
            </a:r>
          </a:p>
          <a:p>
            <a:pPr marL="342900" indent="-342900" algn="l">
              <a:spcBef>
                <a:spcPct val="5000"/>
              </a:spcBef>
              <a:buClr>
                <a:schemeClr val="bg2"/>
              </a:buClr>
              <a:buSzPct val="75000"/>
              <a:buFont typeface="Wingdings" pitchFamily="2" charset="2"/>
              <a:buNone/>
            </a:pPr>
            <a:r>
              <a:rPr lang="en-US" altLang="zh-CN" sz="2800" dirty="0">
                <a:latin typeface="宋体" pitchFamily="2" charset="-122"/>
                <a:ea typeface="宋体" pitchFamily="2" charset="-122"/>
                <a:cs typeface="Courier New" pitchFamily="49" charset="0"/>
              </a:rPr>
              <a:t>……</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latin typeface="Courier New" pitchFamily="49" charset="0"/>
                <a:ea typeface="楷体" panose="02010609060101010101" pitchFamily="49" charset="-122"/>
                <a:cs typeface="Courier New" pitchFamily="49" charset="0"/>
              </a:rPr>
              <a:t>111</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00FF"/>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00FF"/>
                </a:solidFill>
                <a:latin typeface="Courier New" pitchFamily="49" charset="0"/>
                <a:ea typeface="楷体" panose="02010609060101010101" pitchFamily="49" charset="-122"/>
                <a:cs typeface="Courier New" pitchFamily="49" charset="0"/>
              </a:rPr>
              <a:t>000</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00FF"/>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00FF"/>
                </a:solidFill>
                <a:latin typeface="Courier New" pitchFamily="49" charset="0"/>
                <a:ea typeface="楷体" panose="02010609060101010101" pitchFamily="49" charset="-122"/>
                <a:cs typeface="Courier New" pitchFamily="49" charset="0"/>
              </a:rPr>
              <a:t>001</a:t>
            </a:r>
          </a:p>
          <a:p>
            <a:pPr marL="342900" indent="-342900" algn="l">
              <a:spcBef>
                <a:spcPct val="5000"/>
              </a:spcBef>
              <a:buClr>
                <a:schemeClr val="bg2"/>
              </a:buClr>
              <a:buSzPct val="75000"/>
            </a:pPr>
            <a:r>
              <a:rPr lang="en-US" altLang="zh-CN" sz="2800" dirty="0">
                <a:latin typeface="宋体" pitchFamily="2" charset="-122"/>
                <a:ea typeface="宋体" pitchFamily="2" charset="-122"/>
                <a:cs typeface="Courier New" pitchFamily="49" charset="0"/>
              </a:rPr>
              <a:t>…………</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00FF"/>
                </a:solidFill>
                <a:latin typeface="Courier New" pitchFamily="49" charset="0"/>
                <a:ea typeface="楷体" panose="02010609060101010101" pitchFamily="49" charset="-122"/>
                <a:cs typeface="Courier New" pitchFamily="49" charset="0"/>
              </a:rPr>
              <a:t>111</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00FF"/>
                </a:solidFill>
                <a:latin typeface="Courier New" pitchFamily="49" charset="0"/>
                <a:ea typeface="楷体" panose="02010609060101010101" pitchFamily="49" charset="-122"/>
                <a:cs typeface="Courier New" pitchFamily="49" charset="0"/>
              </a:rPr>
              <a:t>111</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6600"/>
                </a:solidFill>
                <a:latin typeface="Courier New" pitchFamily="49" charset="0"/>
                <a:ea typeface="楷体" panose="02010609060101010101" pitchFamily="49" charset="-122"/>
                <a:cs typeface="Courier New" pitchFamily="49" charset="0"/>
              </a:rPr>
              <a:t>000</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000</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6600"/>
                </a:solidFill>
                <a:latin typeface="Courier New" pitchFamily="49" charset="0"/>
                <a:ea typeface="楷体" panose="02010609060101010101" pitchFamily="49" charset="-122"/>
                <a:cs typeface="Courier New" pitchFamily="49" charset="0"/>
              </a:rPr>
              <a:t>001</a:t>
            </a:r>
          </a:p>
          <a:p>
            <a:pPr marL="342900" indent="-342900" algn="l">
              <a:spcBef>
                <a:spcPct val="5000"/>
              </a:spcBef>
              <a:buClr>
                <a:schemeClr val="bg2"/>
              </a:buClr>
              <a:buSzPct val="75000"/>
            </a:pPr>
            <a:r>
              <a:rPr lang="en-US" altLang="zh-CN" sz="2800" dirty="0">
                <a:latin typeface="宋体" pitchFamily="2" charset="-122"/>
                <a:ea typeface="宋体" pitchFamily="2" charset="-122"/>
                <a:cs typeface="Courier New" pitchFamily="49" charset="0"/>
              </a:rPr>
              <a:t>………………</a:t>
            </a:r>
          </a:p>
          <a:p>
            <a:pPr marL="342900" indent="-342900" algn="l">
              <a:spcBef>
                <a:spcPct val="5000"/>
              </a:spcBef>
              <a:buClr>
                <a:schemeClr val="bg2"/>
              </a:buClr>
              <a:buSzPct val="75000"/>
              <a:buFont typeface="Wingdings" pitchFamily="2" charset="2"/>
              <a:buNone/>
            </a:pP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111</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1</a:t>
            </a:r>
            <a:r>
              <a:rPr lang="en-US" altLang="zh-CN" sz="2800" dirty="0">
                <a:solidFill>
                  <a:srgbClr val="006600"/>
                </a:solidFill>
                <a:latin typeface="Courier New" pitchFamily="49" charset="0"/>
                <a:ea typeface="楷体" panose="02010609060101010101" pitchFamily="49" charset="-122"/>
                <a:cs typeface="Courier New" pitchFamily="49" charset="0"/>
              </a:rPr>
              <a:t>111</a:t>
            </a:r>
            <a:r>
              <a:rPr lang="en-US" altLang="zh-CN" sz="2800" dirty="0">
                <a:latin typeface="+mn-lt"/>
                <a:ea typeface="楷体" panose="02010609060101010101" pitchFamily="49" charset="-122"/>
                <a:cs typeface="Courier New" pitchFamily="49" charset="0"/>
              </a:rPr>
              <a:t> </a:t>
            </a:r>
            <a:r>
              <a:rPr lang="en-US" altLang="zh-CN" sz="2800" dirty="0">
                <a:solidFill>
                  <a:srgbClr val="FF0000"/>
                </a:solidFill>
                <a:latin typeface="Courier New" pitchFamily="49" charset="0"/>
                <a:ea typeface="楷体" panose="02010609060101010101" pitchFamily="49" charset="-122"/>
                <a:cs typeface="Courier New" pitchFamily="49" charset="0"/>
              </a:rPr>
              <a:t>0</a:t>
            </a:r>
            <a:r>
              <a:rPr lang="en-US" altLang="zh-CN" sz="2800" dirty="0">
                <a:solidFill>
                  <a:srgbClr val="006600"/>
                </a:solidFill>
                <a:latin typeface="Courier New" pitchFamily="49" charset="0"/>
                <a:ea typeface="楷体" panose="02010609060101010101" pitchFamily="49" charset="-122"/>
                <a:cs typeface="Courier New" pitchFamily="49" charset="0"/>
              </a:rPr>
              <a:t>111</a:t>
            </a:r>
          </a:p>
        </p:txBody>
      </p:sp>
      <p:sp>
        <p:nvSpPr>
          <p:cNvPr id="14" name="AutoShape 13"/>
          <p:cNvSpPr>
            <a:spLocks/>
          </p:cNvSpPr>
          <p:nvPr/>
        </p:nvSpPr>
        <p:spPr bwMode="auto">
          <a:xfrm>
            <a:off x="5580063" y="1198563"/>
            <a:ext cx="215900" cy="1655762"/>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15" name="AutoShape 14"/>
          <p:cNvSpPr>
            <a:spLocks/>
          </p:cNvSpPr>
          <p:nvPr/>
        </p:nvSpPr>
        <p:spPr bwMode="auto">
          <a:xfrm>
            <a:off x="5580063" y="2998788"/>
            <a:ext cx="215900" cy="1655762"/>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16" name="AutoShape 15"/>
          <p:cNvSpPr>
            <a:spLocks/>
          </p:cNvSpPr>
          <p:nvPr/>
        </p:nvSpPr>
        <p:spPr bwMode="auto">
          <a:xfrm>
            <a:off x="5580063" y="4799013"/>
            <a:ext cx="215900" cy="1655762"/>
          </a:xfrm>
          <a:prstGeom prst="leftBrace">
            <a:avLst>
              <a:gd name="adj1" fmla="val 46334"/>
              <a:gd name="adj2" fmla="val 50000"/>
            </a:avLst>
          </a:prstGeom>
          <a:noFill/>
          <a:ln w="28575">
            <a:solidFill>
              <a:srgbClr val="FF6600"/>
            </a:solidFill>
            <a:round/>
            <a:headEnd/>
            <a:tailEnd type="none" w="med" len="lg"/>
          </a:ln>
          <a:effectLst/>
        </p:spPr>
        <p:txBody>
          <a:bodyPr wrap="none" anchor="ctr">
            <a:spAutoFit/>
          </a:bodyPr>
          <a:lstStyle/>
          <a:p>
            <a:endParaRPr lang="zh-CN" altLang="en-US"/>
          </a:p>
        </p:txBody>
      </p:sp>
      <p:sp>
        <p:nvSpPr>
          <p:cNvPr id="17" name="Text Box 16"/>
          <p:cNvSpPr txBox="1">
            <a:spLocks noChangeArrowheads="1"/>
          </p:cNvSpPr>
          <p:nvPr/>
        </p:nvSpPr>
        <p:spPr bwMode="auto">
          <a:xfrm>
            <a:off x="5076825" y="1820863"/>
            <a:ext cx="647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8</a:t>
            </a:r>
          </a:p>
        </p:txBody>
      </p:sp>
      <p:sp>
        <p:nvSpPr>
          <p:cNvPr id="18" name="Text Box 17"/>
          <p:cNvSpPr txBox="1">
            <a:spLocks noChangeArrowheads="1"/>
          </p:cNvSpPr>
          <p:nvPr/>
        </p:nvSpPr>
        <p:spPr bwMode="auto">
          <a:xfrm>
            <a:off x="5005388" y="3575050"/>
            <a:ext cx="647700"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64</a:t>
            </a:r>
          </a:p>
        </p:txBody>
      </p:sp>
      <p:sp>
        <p:nvSpPr>
          <p:cNvPr id="19" name="Text Box 18"/>
          <p:cNvSpPr txBox="1">
            <a:spLocks noChangeArrowheads="1"/>
          </p:cNvSpPr>
          <p:nvPr/>
        </p:nvSpPr>
        <p:spPr bwMode="auto">
          <a:xfrm>
            <a:off x="4860925" y="5375275"/>
            <a:ext cx="792163"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solidFill>
                  <a:srgbClr val="CC0099"/>
                </a:solidFill>
                <a:latin typeface="Arial" charset="0"/>
              </a:rPr>
              <a:t>512</a:t>
            </a:r>
          </a:p>
        </p:txBody>
      </p:sp>
      <p:sp>
        <p:nvSpPr>
          <p:cNvPr id="20" name="Text Box 19"/>
          <p:cNvSpPr txBox="1">
            <a:spLocks noChangeArrowheads="1"/>
          </p:cNvSpPr>
          <p:nvPr/>
        </p:nvSpPr>
        <p:spPr bwMode="auto">
          <a:xfrm>
            <a:off x="4137843" y="1908115"/>
            <a:ext cx="576263" cy="4401205"/>
          </a:xfrm>
          <a:prstGeom prst="rect">
            <a:avLst/>
          </a:prstGeom>
          <a:solidFill>
            <a:srgbClr val="FFFF66"/>
          </a:solidFill>
          <a:ln w="28575" algn="ctr">
            <a:noFill/>
            <a:miter lim="800000"/>
            <a:headEnd/>
            <a:tailEnd type="none" w="med" len="lg"/>
          </a:ln>
          <a:effectLst>
            <a:outerShdw dist="107763" dir="2700000" algn="ctr" rotWithShape="0">
              <a:schemeClr val="bg2">
                <a:alpha val="50000"/>
              </a:schemeClr>
            </a:outerShdw>
          </a:effectLst>
        </p:spPr>
        <p:txBody>
          <a:bodyPr>
            <a:spAutoFit/>
          </a:bodyPr>
          <a:lstStyle/>
          <a:p>
            <a:pPr>
              <a:spcBef>
                <a:spcPct val="50000"/>
              </a:spcBef>
            </a:pPr>
            <a:r>
              <a:rPr lang="zh-CN" altLang="en-US" sz="2800">
                <a:solidFill>
                  <a:schemeClr val="bg2"/>
                </a:solidFill>
              </a:rPr>
              <a:t>特定规则的扩展操作码 </a:t>
            </a:r>
          </a:p>
        </p:txBody>
      </p:sp>
      <p:sp>
        <p:nvSpPr>
          <p:cNvPr id="21" name="Text Box 20"/>
          <p:cNvSpPr txBox="1">
            <a:spLocks noChangeArrowheads="1"/>
          </p:cNvSpPr>
          <p:nvPr/>
        </p:nvSpPr>
        <p:spPr bwMode="auto">
          <a:xfrm>
            <a:off x="3850506" y="1255653"/>
            <a:ext cx="1225550" cy="519112"/>
          </a:xfrm>
          <a:prstGeom prst="rect">
            <a:avLst/>
          </a:prstGeom>
          <a:noFill/>
          <a:ln w="28575" algn="ctr">
            <a:noFill/>
            <a:miter lim="800000"/>
            <a:headEnd/>
            <a:tailEnd type="none" w="med" len="lg"/>
          </a:ln>
          <a:effectLst/>
        </p:spPr>
        <p:txBody>
          <a:bodyPr>
            <a:spAutoFit/>
          </a:bodyPr>
          <a:lstStyle/>
          <a:p>
            <a:pPr>
              <a:spcBef>
                <a:spcPct val="50000"/>
              </a:spcBef>
            </a:pPr>
            <a:r>
              <a:rPr lang="zh-CN" altLang="en-US" sz="2800">
                <a:solidFill>
                  <a:schemeClr val="bg2"/>
                </a:solidFill>
              </a:rPr>
              <a:t>图</a:t>
            </a:r>
            <a:r>
              <a:rPr lang="en-US" altLang="zh-CN" sz="2800">
                <a:solidFill>
                  <a:schemeClr val="bg2"/>
                </a:solidFill>
              </a:rPr>
              <a:t>5.7 </a:t>
            </a:r>
          </a:p>
        </p:txBody>
      </p:sp>
      <p:sp>
        <p:nvSpPr>
          <p:cNvPr id="22" name="Rectangle 21"/>
          <p:cNvSpPr>
            <a:spLocks noChangeArrowheads="1"/>
          </p:cNvSpPr>
          <p:nvPr/>
        </p:nvSpPr>
        <p:spPr bwMode="auto">
          <a:xfrm>
            <a:off x="2268538" y="1270000"/>
            <a:ext cx="1439862" cy="935038"/>
          </a:xfrm>
          <a:prstGeom prst="rect">
            <a:avLst/>
          </a:prstGeom>
          <a:solidFill>
            <a:srgbClr val="CCFF99"/>
          </a:solidFill>
          <a:ln w="28575" algn="ctr">
            <a:solidFill>
              <a:srgbClr val="006600"/>
            </a:solidFill>
            <a:miter lim="800000"/>
            <a:headEnd/>
            <a:tailEnd type="none" w="med" len="lg"/>
          </a:ln>
          <a:effectLst>
            <a:outerShdw dist="107763" dir="2700000" algn="ctr" rotWithShape="0">
              <a:schemeClr val="bg2">
                <a:alpha val="50000"/>
              </a:schemeClr>
            </a:outerShdw>
          </a:effectLst>
        </p:spPr>
        <p:txBody>
          <a:bodyPr wrap="none"/>
          <a:lstStyle/>
          <a:p>
            <a:r>
              <a:rPr lang="en-US" altLang="zh-CN">
                <a:solidFill>
                  <a:srgbClr val="006600"/>
                </a:solidFill>
              </a:rPr>
              <a:t>15-15-15</a:t>
            </a:r>
            <a:br>
              <a:rPr lang="en-US" altLang="zh-CN">
                <a:solidFill>
                  <a:srgbClr val="006600"/>
                </a:solidFill>
              </a:rPr>
            </a:br>
            <a:r>
              <a:rPr lang="zh-CN" altLang="en-US">
                <a:solidFill>
                  <a:srgbClr val="006600"/>
                </a:solidFill>
              </a:rPr>
              <a:t>编码方法</a:t>
            </a:r>
          </a:p>
        </p:txBody>
      </p:sp>
      <p:sp>
        <p:nvSpPr>
          <p:cNvPr id="23" name="Rectangle 22"/>
          <p:cNvSpPr>
            <a:spLocks noChangeArrowheads="1"/>
          </p:cNvSpPr>
          <p:nvPr/>
        </p:nvSpPr>
        <p:spPr bwMode="auto">
          <a:xfrm>
            <a:off x="7235825" y="1238250"/>
            <a:ext cx="1550988" cy="966788"/>
          </a:xfrm>
          <a:prstGeom prst="rect">
            <a:avLst/>
          </a:prstGeom>
          <a:solidFill>
            <a:srgbClr val="CCFF99"/>
          </a:solidFill>
          <a:ln w="28575" algn="ctr">
            <a:solidFill>
              <a:srgbClr val="006600"/>
            </a:solidFill>
            <a:miter lim="800000"/>
            <a:headEnd/>
            <a:tailEnd type="none" w="med" len="lg"/>
          </a:ln>
          <a:effectLst>
            <a:outerShdw dist="107763" dir="2700000" algn="ctr" rotWithShape="0">
              <a:schemeClr val="bg2">
                <a:alpha val="50000"/>
              </a:schemeClr>
            </a:outerShdw>
          </a:effectLst>
        </p:spPr>
        <p:txBody>
          <a:bodyPr wrap="none"/>
          <a:lstStyle/>
          <a:p>
            <a:r>
              <a:rPr lang="en-US" altLang="zh-CN">
                <a:solidFill>
                  <a:srgbClr val="006600"/>
                </a:solidFill>
              </a:rPr>
              <a:t>8-64-512</a:t>
            </a:r>
            <a:br>
              <a:rPr lang="en-US" altLang="zh-CN">
                <a:solidFill>
                  <a:srgbClr val="006600"/>
                </a:solidFill>
              </a:rPr>
            </a:br>
            <a:r>
              <a:rPr lang="zh-CN" altLang="en-US">
                <a:solidFill>
                  <a:srgbClr val="006600"/>
                </a:solidFill>
              </a:rPr>
              <a:t>编码方法</a:t>
            </a:r>
          </a:p>
        </p:txBody>
      </p:sp>
      <p:sp>
        <p:nvSpPr>
          <p:cNvPr id="24" name="Text Box 23"/>
          <p:cNvSpPr txBox="1">
            <a:spLocks noChangeArrowheads="1"/>
          </p:cNvSpPr>
          <p:nvPr/>
        </p:nvSpPr>
        <p:spPr bwMode="auto">
          <a:xfrm>
            <a:off x="5365155" y="580954"/>
            <a:ext cx="3527325" cy="503461"/>
          </a:xfrm>
          <a:prstGeom prst="rect">
            <a:avLst/>
          </a:prstGeom>
          <a:solidFill>
            <a:srgbClr val="CCECFF"/>
          </a:solidFill>
          <a:ln w="28575" algn="ctr">
            <a:solidFill>
              <a:schemeClr val="bg2"/>
            </a:solidFill>
            <a:miter lim="800000"/>
            <a:headEnd/>
            <a:tailEnd type="none" w="med" len="lg"/>
          </a:ln>
          <a:effectLst>
            <a:outerShdw blurRad="50800" dist="38100" dir="2700000" algn="tl" rotWithShape="0">
              <a:prstClr val="black">
                <a:alpha val="40000"/>
              </a:prstClr>
            </a:outerShdw>
          </a:effectLst>
        </p:spPr>
        <p:txBody>
          <a:bodyPr wrap="none" anchor="ctr" anchorCtr="0"/>
          <a:lstStyle/>
          <a:p>
            <a:pPr algn="l">
              <a:spcBef>
                <a:spcPct val="50000"/>
              </a:spcBef>
            </a:pPr>
            <a:r>
              <a:rPr kumimoji="1" lang="zh-CN" altLang="en-US">
                <a:solidFill>
                  <a:srgbClr val="FF0066"/>
                </a:solidFill>
                <a:ea typeface="黑体" pitchFamily="2" charset="-122"/>
              </a:rPr>
              <a:t>短码</a:t>
            </a:r>
            <a:r>
              <a:rPr kumimoji="1" lang="zh-CN" altLang="en-US">
                <a:solidFill>
                  <a:srgbClr val="FF0000"/>
                </a:solidFill>
                <a:ea typeface="黑体" pitchFamily="2" charset="-122"/>
              </a:rPr>
              <a:t>不能是</a:t>
            </a:r>
            <a:r>
              <a:rPr kumimoji="1" lang="zh-CN" altLang="en-US">
                <a:solidFill>
                  <a:srgbClr val="FF0066"/>
                </a:solidFill>
                <a:ea typeface="黑体" pitchFamily="2" charset="-122"/>
              </a:rPr>
              <a:t>长码</a:t>
            </a:r>
            <a:r>
              <a:rPr kumimoji="1" lang="zh-CN" altLang="en-US">
                <a:solidFill>
                  <a:srgbClr val="FF0000"/>
                </a:solidFill>
                <a:ea typeface="黑体" pitchFamily="2" charset="-122"/>
              </a:rPr>
              <a:t>的</a:t>
            </a:r>
            <a:r>
              <a:rPr kumimoji="1" lang="zh-CN" altLang="en-US">
                <a:solidFill>
                  <a:srgbClr val="FF0066"/>
                </a:solidFill>
                <a:ea typeface="黑体" pitchFamily="2" charset="-122"/>
              </a:rPr>
              <a:t>前缀</a:t>
            </a:r>
            <a:r>
              <a:rPr kumimoji="1" lang="zh-CN" altLang="en-US">
                <a:solidFill>
                  <a:srgbClr val="FF0000"/>
                </a:solidFill>
                <a:ea typeface="黑体" pitchFamily="2" charset="-122"/>
              </a:rPr>
              <a:t>。</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457200" y="1412777"/>
            <a:ext cx="8435280" cy="1800199"/>
          </a:xfrm>
        </p:spPr>
        <p:txBody>
          <a:bodyPr/>
          <a:lstStyle/>
          <a:p>
            <a:pPr marL="0" indent="0">
              <a:buNone/>
            </a:pPr>
            <a:r>
              <a:rPr lang="en-US" altLang="zh-CN"/>
              <a:t>【</a:t>
            </a:r>
            <a:r>
              <a:rPr lang="zh-CN" altLang="en-US"/>
              <a:t>例</a:t>
            </a:r>
            <a:r>
              <a:rPr lang="en-US" altLang="zh-CN"/>
              <a:t>5.4】</a:t>
            </a:r>
            <a:r>
              <a:rPr lang="zh-CN" altLang="en-US"/>
              <a:t>某指令系统的指令长度确定为</a:t>
            </a:r>
            <a:r>
              <a:rPr lang="en-US" altLang="zh-CN"/>
              <a:t>32</a:t>
            </a:r>
            <a:r>
              <a:rPr lang="zh-CN" altLang="en-US"/>
              <a:t>位，由三地址、二地址、一地址、零地址指令组成，其中各类指令中地址字段位数如下表，则各类指令的操作码可以设计为几位？各类指令数最多可以是多少？</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67</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3</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a:t>
            </a:r>
            <a:r>
              <a:rPr lang="zh-CN" altLang="en-US" sz="2800" kern="0">
                <a:solidFill>
                  <a:srgbClr val="008000"/>
                </a:solidFill>
                <a:latin typeface="Arial" pitchFamily="34" charset="0"/>
                <a:ea typeface="黑体" pitchFamily="49" charset="-122"/>
                <a:cs typeface="Arial" pitchFamily="34" charset="0"/>
              </a:rPr>
              <a:t>根据</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地址码数量</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扩展操作码</a:t>
            </a:r>
          </a:p>
        </p:txBody>
      </p:sp>
      <p:sp>
        <p:nvSpPr>
          <p:cNvPr id="6" name="内容占位符 2"/>
          <p:cNvSpPr txBox="1">
            <a:spLocks/>
          </p:cNvSpPr>
          <p:nvPr/>
        </p:nvSpPr>
        <p:spPr bwMode="auto">
          <a:xfrm>
            <a:off x="457646" y="979983"/>
            <a:ext cx="8578850" cy="57680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指令字长度固定</a:t>
            </a:r>
          </a:p>
        </p:txBody>
      </p:sp>
      <p:graphicFrame>
        <p:nvGraphicFramePr>
          <p:cNvPr id="7" name="表格 6"/>
          <p:cNvGraphicFramePr>
            <a:graphicFrameLocks noGrp="1"/>
          </p:cNvGraphicFramePr>
          <p:nvPr/>
        </p:nvGraphicFramePr>
        <p:xfrm>
          <a:off x="323528" y="3591272"/>
          <a:ext cx="8352928" cy="2286000"/>
        </p:xfrm>
        <a:graphic>
          <a:graphicData uri="http://schemas.openxmlformats.org/drawingml/2006/table">
            <a:tbl>
              <a:tblPr firstRow="1" bandRow="1">
                <a:tableStyleId>{5940675A-B579-460E-94D1-54222C63F5DA}</a:tableStyleId>
              </a:tblPr>
              <a:tblGrid>
                <a:gridCol w="1944215">
                  <a:extLst>
                    <a:ext uri="{9D8B030D-6E8A-4147-A177-3AD203B41FA5}">
                      <a16:colId xmlns:a16="http://schemas.microsoft.com/office/drawing/2014/main" val="20000"/>
                    </a:ext>
                  </a:extLst>
                </a:gridCol>
                <a:gridCol w="1166531">
                  <a:extLst>
                    <a:ext uri="{9D8B030D-6E8A-4147-A177-3AD203B41FA5}">
                      <a16:colId xmlns:a16="http://schemas.microsoft.com/office/drawing/2014/main" val="20001"/>
                    </a:ext>
                  </a:extLst>
                </a:gridCol>
                <a:gridCol w="1425757">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2376265">
                  <a:extLst>
                    <a:ext uri="{9D8B030D-6E8A-4147-A177-3AD203B41FA5}">
                      <a16:colId xmlns:a16="http://schemas.microsoft.com/office/drawing/2014/main" val="20004"/>
                    </a:ext>
                  </a:extLst>
                </a:gridCol>
              </a:tblGrid>
              <a:tr h="370840">
                <a:tc>
                  <a:txBody>
                    <a:bodyPr/>
                    <a:lstStyle/>
                    <a:p>
                      <a:pPr algn="r"/>
                      <a:endParaRPr lang="zh-CN" altLang="en-US" sz="2400" b="1">
                        <a:latin typeface="+mn-lt"/>
                        <a:ea typeface="宋体"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操作码</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1</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5</a:t>
                      </a:r>
                      <a:r>
                        <a:rPr lang="en-US" altLang="zh-CN" sz="2400" b="1" kern="1200">
                          <a:solidFill>
                            <a:srgbClr val="0000FF"/>
                          </a:solidFill>
                          <a:latin typeface="宋体" pitchFamily="2" charset="-122"/>
                          <a:ea typeface="宋体" pitchFamily="2" charset="-122"/>
                          <a:cs typeface="+mn-cs"/>
                        </a:rPr>
                        <a:t>)</a:t>
                      </a:r>
                      <a:endParaRPr lang="zh-CN" altLang="en-US" sz="2400" b="1" kern="1200">
                        <a:solidFill>
                          <a:srgbClr val="0000FF"/>
                        </a:solidFill>
                        <a:latin typeface="宋体" pitchFamily="2" charset="-122"/>
                        <a:ea typeface="宋体" pitchFamily="2" charset="-122"/>
                        <a:cs typeface="+mn-cs"/>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2</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5</a:t>
                      </a:r>
                      <a:r>
                        <a:rPr lang="en-US" altLang="zh-CN" sz="2400" b="1" kern="1200">
                          <a:solidFill>
                            <a:srgbClr val="0000FF"/>
                          </a:solidFill>
                          <a:latin typeface="宋体" pitchFamily="2" charset="-122"/>
                          <a:ea typeface="宋体" pitchFamily="2" charset="-122"/>
                          <a:cs typeface="+mn-cs"/>
                        </a:rPr>
                        <a:t>)</a:t>
                      </a:r>
                      <a:endParaRPr lang="zh-CN" altLang="en-US" sz="2400" b="1">
                        <a:solidFill>
                          <a:srgbClr val="0000FF"/>
                        </a:solidFill>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3</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16</a:t>
                      </a:r>
                      <a:r>
                        <a:rPr lang="en-US" altLang="zh-CN" sz="2400" b="1" kern="1200">
                          <a:solidFill>
                            <a:srgbClr val="0000FF"/>
                          </a:solidFill>
                          <a:latin typeface="宋体" pitchFamily="2" charset="-122"/>
                          <a:ea typeface="宋体" pitchFamily="2" charset="-122"/>
                          <a:cs typeface="+mn-cs"/>
                        </a:rPr>
                        <a:t>)</a:t>
                      </a:r>
                      <a:endParaRPr lang="zh-CN" altLang="en-US" sz="2400" b="1">
                        <a:solidFill>
                          <a:srgbClr val="0000FF"/>
                        </a:solidFill>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r"/>
                      <a:r>
                        <a:rPr lang="zh-CN" altLang="en-US" sz="2400" b="1">
                          <a:latin typeface="+mn-lt"/>
                          <a:ea typeface="宋体" pitchFamily="2" charset="-122"/>
                        </a:rPr>
                        <a:t>三地址指令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FF66"/>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FF"/>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1"/>
                  </a:ext>
                </a:extLst>
              </a:tr>
              <a:tr h="370840">
                <a:tc>
                  <a:txBody>
                    <a:bodyPr/>
                    <a:lstStyle/>
                    <a:p>
                      <a:pPr algn="r"/>
                      <a:r>
                        <a:rPr lang="zh-CN" altLang="en-US" sz="2400" b="1">
                          <a:latin typeface="+mn-lt"/>
                          <a:ea typeface="宋体" pitchFamily="2" charset="-122"/>
                        </a:rPr>
                        <a:t>二地址指令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FF"/>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2"/>
                  </a:ext>
                </a:extLst>
              </a:tr>
              <a:tr h="370840">
                <a:tc>
                  <a:txBody>
                    <a:bodyPr/>
                    <a:lstStyle/>
                    <a:p>
                      <a:pPr algn="r"/>
                      <a:r>
                        <a:rPr lang="zh-CN" altLang="en-US" sz="2400" b="1">
                          <a:latin typeface="+mn-lt"/>
                          <a:ea typeface="宋体" pitchFamily="2" charset="-122"/>
                        </a:rPr>
                        <a:t>一地址指令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3"/>
                  </a:ext>
                </a:extLst>
              </a:tr>
              <a:tr h="370840">
                <a:tc>
                  <a:txBody>
                    <a:bodyPr/>
                    <a:lstStyle/>
                    <a:p>
                      <a:pPr algn="r"/>
                      <a:r>
                        <a:rPr lang="zh-CN" altLang="en-US" sz="2400" b="1">
                          <a:latin typeface="+mn-lt"/>
                          <a:ea typeface="宋体" pitchFamily="2" charset="-122"/>
                        </a:rPr>
                        <a:t>零地址指令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4">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cxnSp>
        <p:nvCxnSpPr>
          <p:cNvPr id="9" name="直接连接符 8"/>
          <p:cNvCxnSpPr/>
          <p:nvPr/>
        </p:nvCxnSpPr>
        <p:spPr bwMode="auto">
          <a:xfrm>
            <a:off x="2267744" y="3284984"/>
            <a:ext cx="0" cy="576064"/>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12" name="直接连接符 11"/>
          <p:cNvCxnSpPr/>
          <p:nvPr/>
        </p:nvCxnSpPr>
        <p:spPr bwMode="auto">
          <a:xfrm>
            <a:off x="8676456" y="3284984"/>
            <a:ext cx="0" cy="576064"/>
          </a:xfrm>
          <a:prstGeom prst="line">
            <a:avLst/>
          </a:prstGeom>
          <a:solidFill>
            <a:schemeClr val="accent1"/>
          </a:solidFill>
          <a:ln w="19050" cap="flat" cmpd="sng" algn="ctr">
            <a:solidFill>
              <a:srgbClr val="FF6600"/>
            </a:solidFill>
            <a:prstDash val="solid"/>
            <a:round/>
            <a:headEnd type="none" w="med" len="med"/>
            <a:tailEnd type="none" w="med" len="med"/>
          </a:ln>
          <a:effectLst/>
        </p:spPr>
      </p:cxnSp>
      <p:sp>
        <p:nvSpPr>
          <p:cNvPr id="13" name="TextBox 12"/>
          <p:cNvSpPr txBox="1"/>
          <p:nvPr/>
        </p:nvSpPr>
        <p:spPr>
          <a:xfrm>
            <a:off x="2267744" y="3212976"/>
            <a:ext cx="6408712" cy="461665"/>
          </a:xfrm>
          <a:prstGeom prst="rect">
            <a:avLst/>
          </a:prstGeom>
          <a:noFill/>
        </p:spPr>
        <p:txBody>
          <a:bodyPr wrap="square" rtlCol="0">
            <a:spAutoFit/>
          </a:bodyPr>
          <a:lstStyle/>
          <a:p>
            <a:r>
              <a:rPr lang="en-US" altLang="zh-CN">
                <a:solidFill>
                  <a:srgbClr val="FF6600"/>
                </a:solidFill>
              </a:rPr>
              <a:t>32bit</a:t>
            </a:r>
            <a:endParaRPr lang="zh-CN" altLang="en-US">
              <a:solidFill>
                <a:srgbClr val="FF6600"/>
              </a:solidFill>
            </a:endParaRPr>
          </a:p>
        </p:txBody>
      </p:sp>
      <p:cxnSp>
        <p:nvCxnSpPr>
          <p:cNvPr id="15" name="直接箭头连接符 14"/>
          <p:cNvCxnSpPr/>
          <p:nvPr/>
        </p:nvCxnSpPr>
        <p:spPr bwMode="auto">
          <a:xfrm flipH="1">
            <a:off x="2267744" y="3471040"/>
            <a:ext cx="2808312" cy="0"/>
          </a:xfrm>
          <a:prstGeom prst="straightConnector1">
            <a:avLst/>
          </a:prstGeom>
          <a:solidFill>
            <a:schemeClr val="accent1"/>
          </a:solidFill>
          <a:ln w="19050" cap="flat" cmpd="sng" algn="ctr">
            <a:solidFill>
              <a:srgbClr val="FF6600"/>
            </a:solidFill>
            <a:prstDash val="solid"/>
            <a:round/>
            <a:headEnd type="none" w="med" len="med"/>
            <a:tailEnd type="triangle" w="med" len="lg"/>
          </a:ln>
          <a:effectLst/>
        </p:spPr>
      </p:cxnSp>
      <p:cxnSp>
        <p:nvCxnSpPr>
          <p:cNvPr id="17" name="直接箭头连接符 16"/>
          <p:cNvCxnSpPr/>
          <p:nvPr/>
        </p:nvCxnSpPr>
        <p:spPr bwMode="auto">
          <a:xfrm>
            <a:off x="5868144" y="3471040"/>
            <a:ext cx="2808312" cy="0"/>
          </a:xfrm>
          <a:prstGeom prst="straightConnector1">
            <a:avLst/>
          </a:prstGeom>
          <a:solidFill>
            <a:schemeClr val="accent1"/>
          </a:solidFill>
          <a:ln w="19050" cap="flat" cmpd="sng" algn="ctr">
            <a:solidFill>
              <a:srgbClr val="FF6600"/>
            </a:solidFill>
            <a:prstDash val="solid"/>
            <a:round/>
            <a:headEnd type="none" w="med" len="med"/>
            <a:tailEnd type="triangle" w="med" len="lg"/>
          </a:ln>
          <a:effectLst/>
        </p:spPr>
      </p:cxn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5.3.3 </a:t>
            </a:r>
            <a:r>
              <a:rPr lang="zh-CN" altLang="en-US" dirty="0"/>
              <a:t>操作码设计</a:t>
            </a:r>
            <a:r>
              <a:rPr lang="en-US" altLang="zh-CN" dirty="0"/>
              <a:t>		</a:t>
            </a:r>
            <a:r>
              <a:rPr lang="en-US" altLang="zh-CN" sz="2800" dirty="0">
                <a:solidFill>
                  <a:srgbClr val="D60093"/>
                </a:solidFill>
                <a:latin typeface="Arial" pitchFamily="34" charset="0"/>
                <a:ea typeface="黑体" pitchFamily="49" charset="-122"/>
                <a:cs typeface="Arial" pitchFamily="34" charset="0"/>
              </a:rPr>
              <a:t>2. </a:t>
            </a:r>
            <a:r>
              <a:rPr lang="zh-CN" altLang="en-US" sz="2800" dirty="0">
                <a:solidFill>
                  <a:srgbClr val="D60093"/>
                </a:solidFill>
                <a:latin typeface="Arial" pitchFamily="34" charset="0"/>
                <a:ea typeface="黑体" pitchFamily="49" charset="-122"/>
                <a:cs typeface="Arial" pitchFamily="34" charset="0"/>
              </a:rPr>
              <a:t>变长操作码</a:t>
            </a:r>
            <a:endParaRPr lang="zh-CN" altLang="en-US" dirty="0"/>
          </a:p>
        </p:txBody>
      </p:sp>
      <p:sp>
        <p:nvSpPr>
          <p:cNvPr id="3" name="内容占位符 2"/>
          <p:cNvSpPr>
            <a:spLocks noGrp="1"/>
          </p:cNvSpPr>
          <p:nvPr>
            <p:ph idx="1"/>
          </p:nvPr>
        </p:nvSpPr>
        <p:spPr>
          <a:xfrm>
            <a:off x="457200" y="980728"/>
            <a:ext cx="8435280" cy="576063"/>
          </a:xfrm>
        </p:spPr>
        <p:txBody>
          <a:bodyPr/>
          <a:lstStyle/>
          <a:p>
            <a:pPr marL="0" indent="0">
              <a:buNone/>
            </a:pPr>
            <a:r>
              <a:rPr lang="en-US" altLang="zh-CN"/>
              <a:t>【</a:t>
            </a:r>
            <a:r>
              <a:rPr lang="zh-CN" altLang="en-US"/>
              <a:t>例</a:t>
            </a:r>
            <a:r>
              <a:rPr lang="en-US" altLang="zh-CN"/>
              <a:t>5.4】</a:t>
            </a:r>
            <a:endParaRPr lang="zh-CN" altLang="en-US"/>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68</a:t>
            </a:fld>
            <a:endParaRPr lang="en-US" altLang="zh-CN"/>
          </a:p>
        </p:txBody>
      </p:sp>
      <p:sp>
        <p:nvSpPr>
          <p:cNvPr id="5" name="内容占位符 2"/>
          <p:cNvSpPr txBox="1">
            <a:spLocks/>
          </p:cNvSpPr>
          <p:nvPr/>
        </p:nvSpPr>
        <p:spPr bwMode="auto">
          <a:xfrm>
            <a:off x="467544" y="548680"/>
            <a:ext cx="857885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3</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a:t>
            </a:r>
            <a:r>
              <a:rPr lang="zh-CN" altLang="en-US" sz="2800" kern="0">
                <a:solidFill>
                  <a:srgbClr val="008000"/>
                </a:solidFill>
                <a:latin typeface="Arial" pitchFamily="34" charset="0"/>
                <a:ea typeface="黑体" pitchFamily="49" charset="-122"/>
                <a:cs typeface="Arial" pitchFamily="34" charset="0"/>
              </a:rPr>
              <a:t>根据</a:t>
            </a:r>
            <a:r>
              <a:rPr kumimoji="0" lang="zh-CN" altLang="en-US" sz="2800" b="1" i="0" u="none" strike="noStrike" kern="0" cap="none" spc="0" normalizeH="0" baseline="0" noProof="0">
                <a:ln>
                  <a:noFill/>
                </a:ln>
                <a:solidFill>
                  <a:srgbClr val="FF6600"/>
                </a:solidFill>
                <a:effectLst/>
                <a:uLnTx/>
                <a:uFillTx/>
                <a:latin typeface="Arial" pitchFamily="34" charset="0"/>
                <a:ea typeface="黑体" pitchFamily="49" charset="-122"/>
                <a:cs typeface="Arial" pitchFamily="34" charset="0"/>
              </a:rPr>
              <a:t>地址码数量</a:t>
            </a:r>
            <a:r>
              <a:rPr kumimoji="0" lang="zh-CN" altLang="en-US" sz="2800" b="1" i="0" u="none" strike="noStrike" kern="0" cap="none" spc="0" normalizeH="0" baseline="0" noProof="0">
                <a:ln>
                  <a:noFill/>
                </a:ln>
                <a:solidFill>
                  <a:srgbClr val="008000"/>
                </a:solidFill>
                <a:effectLst/>
                <a:uLnTx/>
                <a:uFillTx/>
                <a:latin typeface="Arial" pitchFamily="34" charset="0"/>
                <a:ea typeface="黑体" pitchFamily="49" charset="-122"/>
                <a:cs typeface="Arial" pitchFamily="34" charset="0"/>
              </a:rPr>
              <a:t>扩展操作码</a:t>
            </a:r>
          </a:p>
        </p:txBody>
      </p:sp>
      <p:graphicFrame>
        <p:nvGraphicFramePr>
          <p:cNvPr id="7" name="表格 6"/>
          <p:cNvGraphicFramePr>
            <a:graphicFrameLocks noGrp="1"/>
          </p:cNvGraphicFramePr>
          <p:nvPr/>
        </p:nvGraphicFramePr>
        <p:xfrm>
          <a:off x="323528" y="1359024"/>
          <a:ext cx="8352928" cy="2286000"/>
        </p:xfrm>
        <a:graphic>
          <a:graphicData uri="http://schemas.openxmlformats.org/drawingml/2006/table">
            <a:tbl>
              <a:tblPr firstRow="1" bandRow="1">
                <a:tableStyleId>{5940675A-B579-460E-94D1-54222C63F5DA}</a:tableStyleId>
              </a:tblPr>
              <a:tblGrid>
                <a:gridCol w="1944215">
                  <a:extLst>
                    <a:ext uri="{9D8B030D-6E8A-4147-A177-3AD203B41FA5}">
                      <a16:colId xmlns:a16="http://schemas.microsoft.com/office/drawing/2014/main" val="20000"/>
                    </a:ext>
                  </a:extLst>
                </a:gridCol>
                <a:gridCol w="1166531">
                  <a:extLst>
                    <a:ext uri="{9D8B030D-6E8A-4147-A177-3AD203B41FA5}">
                      <a16:colId xmlns:a16="http://schemas.microsoft.com/office/drawing/2014/main" val="20001"/>
                    </a:ext>
                  </a:extLst>
                </a:gridCol>
                <a:gridCol w="1425757">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2376265">
                  <a:extLst>
                    <a:ext uri="{9D8B030D-6E8A-4147-A177-3AD203B41FA5}">
                      <a16:colId xmlns:a16="http://schemas.microsoft.com/office/drawing/2014/main" val="20004"/>
                    </a:ext>
                  </a:extLst>
                </a:gridCol>
              </a:tblGrid>
              <a:tr h="370840">
                <a:tc>
                  <a:txBody>
                    <a:bodyPr/>
                    <a:lstStyle/>
                    <a:p>
                      <a:pPr algn="r"/>
                      <a:endParaRPr lang="zh-CN" altLang="en-US" sz="2400" b="1">
                        <a:latin typeface="+mn-lt"/>
                        <a:ea typeface="宋体" pitchFamily="2"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操作码</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1</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5</a:t>
                      </a:r>
                      <a:r>
                        <a:rPr lang="en-US" altLang="zh-CN" sz="2400" b="1" kern="1200">
                          <a:solidFill>
                            <a:srgbClr val="0000FF"/>
                          </a:solidFill>
                          <a:latin typeface="宋体" pitchFamily="2" charset="-122"/>
                          <a:ea typeface="宋体" pitchFamily="2" charset="-122"/>
                          <a:cs typeface="+mn-cs"/>
                        </a:rPr>
                        <a:t>)</a:t>
                      </a:r>
                      <a:endParaRPr lang="zh-CN" altLang="en-US" sz="2400" b="1" kern="1200">
                        <a:solidFill>
                          <a:srgbClr val="0000FF"/>
                        </a:solidFill>
                        <a:latin typeface="宋体" pitchFamily="2" charset="-122"/>
                        <a:ea typeface="宋体" pitchFamily="2" charset="-122"/>
                        <a:cs typeface="+mn-cs"/>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2</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5</a:t>
                      </a:r>
                      <a:r>
                        <a:rPr lang="en-US" altLang="zh-CN" sz="2400" b="1" kern="1200">
                          <a:solidFill>
                            <a:srgbClr val="0000FF"/>
                          </a:solidFill>
                          <a:latin typeface="宋体" pitchFamily="2" charset="-122"/>
                          <a:ea typeface="宋体" pitchFamily="2" charset="-122"/>
                          <a:cs typeface="+mn-cs"/>
                        </a:rPr>
                        <a:t>)</a:t>
                      </a:r>
                      <a:endParaRPr lang="zh-CN" altLang="en-US" sz="2400" b="1">
                        <a:solidFill>
                          <a:srgbClr val="0000FF"/>
                        </a:solidFill>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400" b="1">
                          <a:solidFill>
                            <a:srgbClr val="0000FF"/>
                          </a:solidFill>
                          <a:latin typeface="+mn-lt"/>
                          <a:ea typeface="宋体" pitchFamily="2" charset="-122"/>
                        </a:rPr>
                        <a:t>地址</a:t>
                      </a:r>
                      <a:r>
                        <a:rPr lang="en-US" altLang="zh-CN" sz="2400" b="1">
                          <a:solidFill>
                            <a:srgbClr val="0000FF"/>
                          </a:solidFill>
                          <a:latin typeface="+mn-lt"/>
                          <a:ea typeface="宋体" pitchFamily="2" charset="-122"/>
                        </a:rPr>
                        <a:t>3</a:t>
                      </a:r>
                      <a:r>
                        <a:rPr lang="en-US" altLang="zh-CN" sz="2400" b="1">
                          <a:solidFill>
                            <a:srgbClr val="0000FF"/>
                          </a:solidFill>
                          <a:latin typeface="宋体" pitchFamily="2" charset="-122"/>
                          <a:ea typeface="宋体" pitchFamily="2" charset="-122"/>
                        </a:rPr>
                        <a:t>(</a:t>
                      </a:r>
                      <a:r>
                        <a:rPr lang="en-US" altLang="zh-CN" sz="2400" b="1">
                          <a:solidFill>
                            <a:srgbClr val="0000FF"/>
                          </a:solidFill>
                          <a:latin typeface="+mn-lt"/>
                          <a:ea typeface="宋体" pitchFamily="2" charset="-122"/>
                        </a:rPr>
                        <a:t>16</a:t>
                      </a:r>
                      <a:r>
                        <a:rPr lang="en-US" altLang="zh-CN" sz="2400" b="1" kern="1200">
                          <a:solidFill>
                            <a:srgbClr val="0000FF"/>
                          </a:solidFill>
                          <a:latin typeface="宋体" pitchFamily="2" charset="-122"/>
                          <a:ea typeface="宋体" pitchFamily="2" charset="-122"/>
                          <a:cs typeface="+mn-cs"/>
                        </a:rPr>
                        <a:t>)</a:t>
                      </a:r>
                      <a:endParaRPr lang="zh-CN" altLang="en-US" sz="2400" b="1">
                        <a:solidFill>
                          <a:srgbClr val="0000FF"/>
                        </a:solidFill>
                        <a:latin typeface="+mn-lt"/>
                        <a:ea typeface="宋体" pitchFamily="2" charset="-122"/>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r"/>
                      <a:r>
                        <a:rPr lang="zh-CN" altLang="en-US" sz="2400" b="1">
                          <a:latin typeface="+mn-lt"/>
                          <a:ea typeface="宋体" pitchFamily="2" charset="-122"/>
                        </a:rPr>
                        <a:t>三地址指令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FF66"/>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FF"/>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1"/>
                  </a:ext>
                </a:extLst>
              </a:tr>
              <a:tr h="370840">
                <a:tc>
                  <a:txBody>
                    <a:bodyPr/>
                    <a:lstStyle/>
                    <a:p>
                      <a:pPr algn="r"/>
                      <a:r>
                        <a:rPr lang="zh-CN" altLang="en-US" sz="2400" b="1">
                          <a:latin typeface="+mn-lt"/>
                          <a:ea typeface="宋体" pitchFamily="2" charset="-122"/>
                        </a:rPr>
                        <a:t>二地址指令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FF"/>
                    </a:solidFill>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2"/>
                  </a:ext>
                </a:extLst>
              </a:tr>
              <a:tr h="370840">
                <a:tc>
                  <a:txBody>
                    <a:bodyPr/>
                    <a:lstStyle/>
                    <a:p>
                      <a:pPr algn="r"/>
                      <a:r>
                        <a:rPr lang="zh-CN" altLang="en-US" sz="2400" b="1">
                          <a:latin typeface="+mn-lt"/>
                          <a:ea typeface="宋体" pitchFamily="2" charset="-122"/>
                        </a:rPr>
                        <a:t>一地址指令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FF"/>
                    </a:solidFill>
                  </a:tcPr>
                </a:tc>
                <a:extLst>
                  <a:ext uri="{0D108BD9-81ED-4DB2-BD59-A6C34878D82A}">
                    <a16:rowId xmlns:a16="http://schemas.microsoft.com/office/drawing/2014/main" val="10003"/>
                  </a:ext>
                </a:extLst>
              </a:tr>
              <a:tr h="370840">
                <a:tc>
                  <a:txBody>
                    <a:bodyPr/>
                    <a:lstStyle/>
                    <a:p>
                      <a:pPr algn="r"/>
                      <a:r>
                        <a:rPr lang="zh-CN" altLang="en-US" sz="2400" b="1">
                          <a:latin typeface="+mn-lt"/>
                          <a:ea typeface="宋体" pitchFamily="2" charset="-122"/>
                        </a:rPr>
                        <a:t>零地址指令</a:t>
                      </a:r>
                    </a:p>
                  </a:txBody>
                  <a:tcPr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4">
                  <a:txBody>
                    <a:bodyPr/>
                    <a:lstStyle/>
                    <a:p>
                      <a:pPr algn="ctr"/>
                      <a:r>
                        <a:rPr lang="zh-CN" altLang="en-US" sz="2400" b="1">
                          <a:latin typeface="+mn-lt"/>
                          <a:ea typeface="宋体" pitchFamily="2" charset="-122"/>
                        </a:rPr>
                        <a:t>操作码</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CN" altLang="en-US" sz="2400" b="1">
                        <a:latin typeface="+mn-lt"/>
                        <a:ea typeface="宋体" pitchFamily="2" charset="-122"/>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cxnSp>
        <p:nvCxnSpPr>
          <p:cNvPr id="9" name="直接连接符 8"/>
          <p:cNvCxnSpPr/>
          <p:nvPr/>
        </p:nvCxnSpPr>
        <p:spPr bwMode="auto">
          <a:xfrm>
            <a:off x="2267744" y="1052736"/>
            <a:ext cx="0" cy="576064"/>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12" name="直接连接符 11"/>
          <p:cNvCxnSpPr/>
          <p:nvPr/>
        </p:nvCxnSpPr>
        <p:spPr bwMode="auto">
          <a:xfrm>
            <a:off x="8676456" y="1052736"/>
            <a:ext cx="0" cy="576064"/>
          </a:xfrm>
          <a:prstGeom prst="line">
            <a:avLst/>
          </a:prstGeom>
          <a:solidFill>
            <a:schemeClr val="accent1"/>
          </a:solidFill>
          <a:ln w="19050" cap="flat" cmpd="sng" algn="ctr">
            <a:solidFill>
              <a:srgbClr val="FF6600"/>
            </a:solidFill>
            <a:prstDash val="solid"/>
            <a:round/>
            <a:headEnd type="none" w="med" len="med"/>
            <a:tailEnd type="none" w="med" len="med"/>
          </a:ln>
          <a:effectLst/>
        </p:spPr>
      </p:cxnSp>
      <p:sp>
        <p:nvSpPr>
          <p:cNvPr id="13" name="TextBox 12"/>
          <p:cNvSpPr txBox="1"/>
          <p:nvPr/>
        </p:nvSpPr>
        <p:spPr>
          <a:xfrm>
            <a:off x="2267744" y="980728"/>
            <a:ext cx="6408712" cy="461665"/>
          </a:xfrm>
          <a:prstGeom prst="rect">
            <a:avLst/>
          </a:prstGeom>
          <a:noFill/>
        </p:spPr>
        <p:txBody>
          <a:bodyPr wrap="square" rtlCol="0">
            <a:spAutoFit/>
          </a:bodyPr>
          <a:lstStyle/>
          <a:p>
            <a:r>
              <a:rPr lang="en-US" altLang="zh-CN">
                <a:solidFill>
                  <a:srgbClr val="FF6600"/>
                </a:solidFill>
              </a:rPr>
              <a:t>32bit</a:t>
            </a:r>
            <a:endParaRPr lang="zh-CN" altLang="en-US">
              <a:solidFill>
                <a:srgbClr val="FF6600"/>
              </a:solidFill>
            </a:endParaRPr>
          </a:p>
        </p:txBody>
      </p:sp>
      <p:cxnSp>
        <p:nvCxnSpPr>
          <p:cNvPr id="15" name="直接箭头连接符 14"/>
          <p:cNvCxnSpPr/>
          <p:nvPr/>
        </p:nvCxnSpPr>
        <p:spPr bwMode="auto">
          <a:xfrm flipH="1">
            <a:off x="2267744" y="1238792"/>
            <a:ext cx="2808312" cy="0"/>
          </a:xfrm>
          <a:prstGeom prst="straightConnector1">
            <a:avLst/>
          </a:prstGeom>
          <a:solidFill>
            <a:schemeClr val="accent1"/>
          </a:solidFill>
          <a:ln w="19050" cap="flat" cmpd="sng" algn="ctr">
            <a:solidFill>
              <a:srgbClr val="FF6600"/>
            </a:solidFill>
            <a:prstDash val="solid"/>
            <a:round/>
            <a:headEnd type="none" w="med" len="med"/>
            <a:tailEnd type="triangle" w="med" len="lg"/>
          </a:ln>
          <a:effectLst/>
        </p:spPr>
      </p:cxnSp>
      <p:cxnSp>
        <p:nvCxnSpPr>
          <p:cNvPr id="17" name="直接箭头连接符 16"/>
          <p:cNvCxnSpPr/>
          <p:nvPr/>
        </p:nvCxnSpPr>
        <p:spPr bwMode="auto">
          <a:xfrm>
            <a:off x="5868144" y="1238792"/>
            <a:ext cx="2808312" cy="0"/>
          </a:xfrm>
          <a:prstGeom prst="straightConnector1">
            <a:avLst/>
          </a:prstGeom>
          <a:solidFill>
            <a:schemeClr val="accent1"/>
          </a:solidFill>
          <a:ln w="19050" cap="flat" cmpd="sng" algn="ctr">
            <a:solidFill>
              <a:srgbClr val="FF6600"/>
            </a:solidFill>
            <a:prstDash val="solid"/>
            <a:round/>
            <a:headEnd type="none" w="med" len="med"/>
            <a:tailEnd type="triangle" w="med" len="lg"/>
          </a:ln>
          <a:effectLst/>
        </p:spPr>
      </p:cxnSp>
      <p:sp>
        <p:nvSpPr>
          <p:cNvPr id="14" name="内容占位符 2"/>
          <p:cNvSpPr txBox="1">
            <a:spLocks/>
          </p:cNvSpPr>
          <p:nvPr/>
        </p:nvSpPr>
        <p:spPr bwMode="auto">
          <a:xfrm>
            <a:off x="457200" y="3717032"/>
            <a:ext cx="8579296" cy="24482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ct val="0"/>
              </a:spcAft>
              <a:buClr>
                <a:schemeClr val="bg2"/>
              </a:buClr>
              <a:buSzPct val="75000"/>
              <a:buFont typeface="Wingdings" pitchFamily="2" charset="2"/>
              <a:buNone/>
              <a:tabLst/>
              <a:defRPr/>
            </a:pPr>
            <a:r>
              <a:rPr kumimoji="0" lang="en-US" altLang="zh-CN" b="1" i="0" u="none" strike="noStrike" kern="0" cap="none" spc="0" normalizeH="0" baseline="0" noProof="0">
                <a:ln>
                  <a:noFill/>
                </a:ln>
                <a:solidFill>
                  <a:srgbClr val="C00000"/>
                </a:solidFill>
                <a:effectLst/>
                <a:uLnTx/>
                <a:uFillTx/>
                <a:latin typeface="+mn-lt"/>
                <a:ea typeface="宋体" pitchFamily="2" charset="-122"/>
              </a:rPr>
              <a:t>【</a:t>
            </a:r>
            <a:r>
              <a:rPr kumimoji="0" lang="zh-CN" altLang="en-US" b="1" i="0" u="none" strike="noStrike" kern="0" cap="none" spc="0" normalizeH="0" baseline="0" noProof="0">
                <a:ln>
                  <a:noFill/>
                </a:ln>
                <a:solidFill>
                  <a:srgbClr val="C00000"/>
                </a:solidFill>
                <a:effectLst/>
                <a:uLnTx/>
                <a:uFillTx/>
                <a:latin typeface="+mn-lt"/>
                <a:ea typeface="宋体" pitchFamily="2" charset="-122"/>
              </a:rPr>
              <a:t>解</a:t>
            </a:r>
            <a:r>
              <a:rPr kumimoji="0" lang="en-US" altLang="zh-CN" b="1" i="0" u="none" strike="noStrike" kern="0" cap="none" spc="0" normalizeH="0" baseline="0" noProof="0">
                <a:ln>
                  <a:noFill/>
                </a:ln>
                <a:solidFill>
                  <a:srgbClr val="C00000"/>
                </a:solidFill>
                <a:effectLst/>
                <a:uLnTx/>
                <a:uFillTx/>
                <a:latin typeface="+mn-lt"/>
                <a:ea typeface="宋体" pitchFamily="2" charset="-122"/>
              </a:rPr>
              <a:t>】</a:t>
            </a:r>
            <a:endParaRPr lang="en-US" altLang="zh-CN" kern="0">
              <a:solidFill>
                <a:srgbClr val="C00000"/>
              </a:solidFill>
              <a:latin typeface="+mn-lt"/>
              <a:ea typeface="宋体" pitchFamily="2" charset="-122"/>
            </a:endParaRPr>
          </a:p>
          <a:p>
            <a:pPr marL="0" marR="0" lvl="0" indent="0" algn="l" defTabSz="914400" rtl="0" eaLnBrk="1" fontAlgn="base" latinLnBrk="0" hangingPunct="1">
              <a:lnSpc>
                <a:spcPct val="100000"/>
              </a:lnSpc>
              <a:spcBef>
                <a:spcPts val="0"/>
              </a:spcBef>
              <a:spcAft>
                <a:spcPct val="0"/>
              </a:spcAft>
              <a:buClr>
                <a:schemeClr val="bg2"/>
              </a:buClr>
              <a:buSzPct val="75000"/>
              <a:buFont typeface="Wingdings" pitchFamily="2" charset="2"/>
              <a:buNone/>
              <a:tabLst/>
              <a:defRPr/>
            </a:pPr>
            <a:r>
              <a:rPr kumimoji="0" lang="zh-CN" altLang="en-US" b="1" i="0" u="none" strike="noStrike" kern="0" cap="none" spc="0" normalizeH="0" baseline="0" noProof="0">
                <a:ln>
                  <a:noFill/>
                </a:ln>
                <a:solidFill>
                  <a:schemeClr val="tx1"/>
                </a:solidFill>
                <a:effectLst/>
                <a:uLnTx/>
                <a:uFillTx/>
                <a:latin typeface="+mn-lt"/>
                <a:ea typeface="宋体" pitchFamily="2" charset="-122"/>
              </a:rPr>
              <a:t>三地址指令</a:t>
            </a:r>
            <a:r>
              <a:rPr kumimoji="0" lang="en-US" altLang="zh-CN" b="1" i="0" u="none" strike="noStrike" kern="0" cap="none" spc="0" normalizeH="0" baseline="0" noProof="0">
                <a:ln>
                  <a:noFill/>
                </a:ln>
                <a:solidFill>
                  <a:schemeClr val="tx1"/>
                </a:solidFill>
                <a:effectLst/>
                <a:uLnTx/>
                <a:uFillTx/>
                <a:latin typeface="+mn-lt"/>
                <a:ea typeface="宋体" pitchFamily="2" charset="-122"/>
              </a:rPr>
              <a:t>:	</a:t>
            </a:r>
            <a:r>
              <a:rPr kumimoji="0" lang="zh-CN" altLang="en-US" b="1" i="0" u="none" strike="noStrike" kern="0" cap="none" spc="0" normalizeH="0" baseline="0" noProof="0">
                <a:ln>
                  <a:noFill/>
                </a:ln>
                <a:solidFill>
                  <a:schemeClr val="tx1"/>
                </a:solidFill>
                <a:effectLst/>
                <a:uLnTx/>
                <a:uFillTx/>
                <a:latin typeface="+mn-lt"/>
                <a:ea typeface="宋体" pitchFamily="2" charset="-122"/>
              </a:rPr>
              <a:t>操作码</a:t>
            </a:r>
            <a:r>
              <a:rPr kumimoji="0" lang="en-US" altLang="zh-CN" b="1" i="0" u="none" strike="noStrike" kern="0" cap="none" spc="0" normalizeH="0" baseline="0" noProof="0">
                <a:ln>
                  <a:noFill/>
                </a:ln>
                <a:solidFill>
                  <a:schemeClr val="tx1"/>
                </a:solidFill>
                <a:effectLst/>
                <a:uLnTx/>
                <a:uFillTx/>
                <a:latin typeface="+mn-lt"/>
                <a:ea typeface="宋体" pitchFamily="2" charset="-122"/>
              </a:rPr>
              <a:t>6</a:t>
            </a:r>
            <a:r>
              <a:rPr kumimoji="0" lang="zh-CN" altLang="en-US" b="1" i="0" u="none" strike="noStrike" kern="0" cap="none" spc="0" normalizeH="0" baseline="0" noProof="0">
                <a:ln>
                  <a:noFill/>
                </a:ln>
                <a:solidFill>
                  <a:schemeClr val="tx1"/>
                </a:solidFill>
                <a:effectLst/>
                <a:uLnTx/>
                <a:uFillTx/>
                <a:latin typeface="+mn-lt"/>
                <a:ea typeface="宋体" pitchFamily="2" charset="-122"/>
              </a:rPr>
              <a:t>位，  指令数 </a:t>
            </a:r>
            <a:r>
              <a:rPr kumimoji="0" lang="en-US" altLang="zh-CN" b="1" i="1" u="none" strike="noStrike" kern="0" cap="none" spc="0" normalizeH="0" baseline="0" noProof="0">
                <a:ln>
                  <a:noFill/>
                </a:ln>
                <a:solidFill>
                  <a:schemeClr val="tx1"/>
                </a:solidFill>
                <a:effectLst/>
                <a:uLnTx/>
                <a:uFillTx/>
                <a:latin typeface="+mn-lt"/>
                <a:ea typeface="宋体" pitchFamily="2" charset="-122"/>
              </a:rPr>
              <a:t>n</a:t>
            </a:r>
            <a:r>
              <a:rPr kumimoji="0" lang="en-US" altLang="zh-CN" b="1" u="none" strike="noStrike" kern="0" cap="none" spc="0" normalizeH="0" baseline="-25000" noProof="0">
                <a:ln>
                  <a:noFill/>
                </a:ln>
                <a:solidFill>
                  <a:schemeClr val="tx1"/>
                </a:solidFill>
                <a:effectLst/>
                <a:uLnTx/>
                <a:uFillTx/>
                <a:latin typeface="+mn-lt"/>
                <a:ea typeface="宋体" pitchFamily="2" charset="-122"/>
              </a:rPr>
              <a:t>3</a:t>
            </a:r>
            <a:r>
              <a:rPr kumimoji="0" lang="en-US" altLang="zh-CN" b="1" i="0" u="none" strike="noStrike" kern="0" cap="none" spc="0" normalizeH="0" baseline="30000" noProof="0">
                <a:ln>
                  <a:noFill/>
                </a:ln>
                <a:solidFill>
                  <a:schemeClr val="tx1"/>
                </a:solidFill>
                <a:effectLst/>
                <a:uLnTx/>
                <a:uFillTx/>
                <a:latin typeface="+mn-lt"/>
                <a:ea typeface="宋体" pitchFamily="2" charset="-122"/>
              </a:rPr>
              <a:t> </a:t>
            </a:r>
            <a:r>
              <a:rPr kumimoji="0" lang="en-US" altLang="zh-CN" b="1" i="0" u="none" strike="noStrike" kern="0" cap="none" spc="0" normalizeH="0" baseline="0" noProof="0">
                <a:ln>
                  <a:noFill/>
                </a:ln>
                <a:solidFill>
                  <a:schemeClr val="tx1"/>
                </a:solidFill>
                <a:effectLst/>
                <a:uLnTx/>
                <a:uFillTx/>
                <a:latin typeface="宋体" pitchFamily="2" charset="-122"/>
                <a:ea typeface="宋体" pitchFamily="2" charset="-122"/>
              </a:rPr>
              <a:t>≤</a:t>
            </a:r>
            <a:r>
              <a:rPr kumimoji="0" lang="en-US" altLang="zh-CN" b="1" i="0" u="none" strike="noStrike" kern="0" cap="none" spc="0" normalizeH="0" baseline="0" noProof="0">
                <a:ln>
                  <a:noFill/>
                </a:ln>
                <a:solidFill>
                  <a:schemeClr val="tx1"/>
                </a:solidFill>
                <a:effectLst/>
                <a:uLnTx/>
                <a:uFillTx/>
                <a:latin typeface="+mn-lt"/>
                <a:ea typeface="宋体" pitchFamily="2" charset="-122"/>
              </a:rPr>
              <a:t> 2</a:t>
            </a:r>
            <a:r>
              <a:rPr kumimoji="0" lang="en-US" altLang="zh-CN" b="1" i="0" u="none" strike="noStrike" kern="0" cap="none" spc="0" normalizeH="0" baseline="30000" noProof="0">
                <a:ln>
                  <a:noFill/>
                </a:ln>
                <a:solidFill>
                  <a:schemeClr val="tx1"/>
                </a:solidFill>
                <a:effectLst/>
                <a:uLnTx/>
                <a:uFillTx/>
                <a:latin typeface="+mn-lt"/>
                <a:ea typeface="宋体" pitchFamily="2" charset="-122"/>
              </a:rPr>
              <a:t>6</a:t>
            </a:r>
            <a:r>
              <a:rPr kumimoji="0" lang="en-US" altLang="zh-CN" b="1" i="0" u="none" strike="noStrike" kern="0" cap="none" spc="0" normalizeH="0" baseline="0" noProof="0">
                <a:ln>
                  <a:noFill/>
                </a:ln>
                <a:solidFill>
                  <a:schemeClr val="tx1"/>
                </a:solidFill>
                <a:effectLst/>
                <a:uLnTx/>
                <a:uFillTx/>
                <a:latin typeface="+mn-lt"/>
                <a:ea typeface="宋体" pitchFamily="2" charset="-122"/>
              </a:rPr>
              <a:t>-1</a:t>
            </a:r>
          </a:p>
          <a:p>
            <a:pPr lvl="0" algn="l">
              <a:spcBef>
                <a:spcPts val="0"/>
              </a:spcBef>
              <a:buClr>
                <a:schemeClr val="bg2"/>
              </a:buClr>
              <a:buSzPct val="75000"/>
            </a:pPr>
            <a:r>
              <a:rPr lang="zh-CN" altLang="en-US" kern="0">
                <a:latin typeface="+mn-lt"/>
                <a:ea typeface="宋体" pitchFamily="2" charset="-122"/>
              </a:rPr>
              <a:t>双地址指令</a:t>
            </a:r>
            <a:r>
              <a:rPr lang="en-US" altLang="zh-CN" kern="0">
                <a:latin typeface="+mn-lt"/>
                <a:ea typeface="宋体" pitchFamily="2" charset="-122"/>
              </a:rPr>
              <a:t>:	</a:t>
            </a:r>
            <a:r>
              <a:rPr lang="zh-CN" altLang="en-US" kern="0">
                <a:latin typeface="+mn-lt"/>
                <a:ea typeface="宋体" pitchFamily="2" charset="-122"/>
              </a:rPr>
              <a:t>操作码</a:t>
            </a:r>
            <a:r>
              <a:rPr lang="en-US" altLang="zh-CN" kern="0">
                <a:latin typeface="+mn-lt"/>
                <a:ea typeface="宋体" pitchFamily="2" charset="-122"/>
              </a:rPr>
              <a:t>11</a:t>
            </a:r>
            <a:r>
              <a:rPr lang="zh-CN" altLang="en-US" kern="0">
                <a:latin typeface="+mn-lt"/>
                <a:ea typeface="宋体" pitchFamily="2" charset="-122"/>
              </a:rPr>
              <a:t>位，指令</a:t>
            </a:r>
            <a:r>
              <a:rPr lang="zh-CN" altLang="en-US" kern="0">
                <a:ea typeface="宋体" pitchFamily="2" charset="-122"/>
              </a:rPr>
              <a:t>数 </a:t>
            </a:r>
            <a:r>
              <a:rPr lang="en-US" altLang="zh-CN" i="1" kern="0">
                <a:ea typeface="宋体" pitchFamily="2" charset="-122"/>
              </a:rPr>
              <a:t>n</a:t>
            </a:r>
            <a:r>
              <a:rPr lang="en-US" altLang="zh-CN" kern="0" baseline="-25000">
                <a:ea typeface="宋体" pitchFamily="2" charset="-122"/>
              </a:rPr>
              <a:t>2</a:t>
            </a:r>
            <a:r>
              <a:rPr lang="en-US" altLang="zh-CN" kern="0" baseline="30000">
                <a:ea typeface="宋体" pitchFamily="2" charset="-122"/>
              </a:rPr>
              <a:t> </a:t>
            </a:r>
            <a:r>
              <a:rPr lang="en-US" altLang="zh-CN" kern="0">
                <a:latin typeface="宋体" pitchFamily="2" charset="-122"/>
                <a:ea typeface="宋体" pitchFamily="2" charset="-122"/>
              </a:rPr>
              <a:t>≤</a:t>
            </a:r>
            <a:r>
              <a:rPr lang="en-US" altLang="zh-CN" kern="0">
                <a:ea typeface="宋体" pitchFamily="2" charset="-122"/>
              </a:rPr>
              <a:t> (2</a:t>
            </a:r>
            <a:r>
              <a:rPr lang="en-US" altLang="zh-CN" kern="0" baseline="30000">
                <a:ea typeface="宋体" pitchFamily="2" charset="-122"/>
              </a:rPr>
              <a:t>6</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3</a:t>
            </a:r>
            <a:r>
              <a:rPr lang="en-US" altLang="zh-CN" kern="0">
                <a:ea typeface="宋体" pitchFamily="2" charset="-122"/>
              </a:rPr>
              <a:t>)·2</a:t>
            </a:r>
            <a:r>
              <a:rPr lang="en-US" altLang="zh-CN" kern="0" baseline="30000">
                <a:ea typeface="宋体" pitchFamily="2" charset="-122"/>
              </a:rPr>
              <a:t>5</a:t>
            </a:r>
            <a:r>
              <a:rPr lang="en-US" altLang="zh-CN" kern="0">
                <a:ea typeface="宋体" pitchFamily="2" charset="-122"/>
              </a:rPr>
              <a:t>-1</a:t>
            </a:r>
          </a:p>
          <a:p>
            <a:pPr algn="l">
              <a:spcBef>
                <a:spcPts val="0"/>
              </a:spcBef>
              <a:buClr>
                <a:schemeClr val="bg2"/>
              </a:buClr>
              <a:buSzPct val="75000"/>
            </a:pPr>
            <a:r>
              <a:rPr lang="zh-CN" altLang="en-US" kern="0">
                <a:ea typeface="宋体" pitchFamily="2" charset="-122"/>
              </a:rPr>
              <a:t>单地址指令</a:t>
            </a:r>
            <a:r>
              <a:rPr lang="en-US" altLang="zh-CN" kern="0">
                <a:ea typeface="宋体" pitchFamily="2" charset="-122"/>
              </a:rPr>
              <a:t>:	</a:t>
            </a:r>
            <a:r>
              <a:rPr lang="zh-CN" altLang="en-US" kern="0">
                <a:ea typeface="宋体" pitchFamily="2" charset="-122"/>
              </a:rPr>
              <a:t>操作码</a:t>
            </a:r>
            <a:r>
              <a:rPr lang="en-US" altLang="zh-CN" kern="0">
                <a:ea typeface="宋体" pitchFamily="2" charset="-122"/>
              </a:rPr>
              <a:t>16</a:t>
            </a:r>
            <a:r>
              <a:rPr lang="zh-CN" altLang="en-US" kern="0">
                <a:ea typeface="宋体" pitchFamily="2" charset="-122"/>
              </a:rPr>
              <a:t>位，指令数 </a:t>
            </a:r>
            <a:r>
              <a:rPr lang="en-US" altLang="zh-CN" i="1" kern="0">
                <a:ea typeface="宋体" pitchFamily="2" charset="-122"/>
              </a:rPr>
              <a:t>n</a:t>
            </a:r>
            <a:r>
              <a:rPr lang="en-US" altLang="zh-CN" kern="0" baseline="-25000">
                <a:ea typeface="宋体" pitchFamily="2" charset="-122"/>
              </a:rPr>
              <a:t>1</a:t>
            </a:r>
            <a:r>
              <a:rPr lang="en-US" altLang="zh-CN" kern="0" baseline="30000">
                <a:ea typeface="宋体" pitchFamily="2" charset="-122"/>
              </a:rPr>
              <a:t> </a:t>
            </a:r>
            <a:r>
              <a:rPr lang="en-US" altLang="zh-CN" kern="0">
                <a:latin typeface="宋体" pitchFamily="2" charset="-122"/>
                <a:ea typeface="宋体" pitchFamily="2" charset="-122"/>
              </a:rPr>
              <a:t>≤</a:t>
            </a:r>
            <a:r>
              <a:rPr lang="en-US" altLang="zh-CN" kern="0">
                <a:ea typeface="宋体" pitchFamily="2" charset="-122"/>
              </a:rPr>
              <a:t> ((2</a:t>
            </a:r>
            <a:r>
              <a:rPr lang="en-US" altLang="zh-CN" kern="0" baseline="30000">
                <a:ea typeface="宋体" pitchFamily="2" charset="-122"/>
              </a:rPr>
              <a:t>6</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3</a:t>
            </a:r>
            <a:r>
              <a:rPr lang="en-US" altLang="zh-CN" kern="0">
                <a:ea typeface="宋体" pitchFamily="2" charset="-122"/>
              </a:rPr>
              <a:t>)·2</a:t>
            </a:r>
            <a:r>
              <a:rPr lang="en-US" altLang="zh-CN" kern="0" baseline="30000">
                <a:ea typeface="宋体" pitchFamily="2" charset="-122"/>
              </a:rPr>
              <a:t>5</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2</a:t>
            </a:r>
            <a:r>
              <a:rPr lang="en-US" altLang="zh-CN" kern="0">
                <a:ea typeface="宋体" pitchFamily="2" charset="-122"/>
              </a:rPr>
              <a:t>)·2</a:t>
            </a:r>
            <a:r>
              <a:rPr lang="en-US" altLang="zh-CN" kern="0" baseline="30000">
                <a:ea typeface="宋体" pitchFamily="2" charset="-122"/>
              </a:rPr>
              <a:t>5</a:t>
            </a:r>
            <a:r>
              <a:rPr lang="en-US" altLang="zh-CN" kern="0">
                <a:ea typeface="宋体" pitchFamily="2" charset="-122"/>
              </a:rPr>
              <a:t>-1</a:t>
            </a:r>
            <a:endParaRPr lang="zh-CN" altLang="en-US" kern="0">
              <a:ea typeface="宋体" pitchFamily="2" charset="-122"/>
            </a:endParaRPr>
          </a:p>
          <a:p>
            <a:pPr algn="l">
              <a:spcBef>
                <a:spcPts val="0"/>
              </a:spcBef>
              <a:buClr>
                <a:schemeClr val="bg2"/>
              </a:buClr>
              <a:buSzPct val="75000"/>
            </a:pPr>
            <a:r>
              <a:rPr lang="zh-CN" altLang="en-US" kern="0">
                <a:ea typeface="宋体" pitchFamily="2" charset="-122"/>
              </a:rPr>
              <a:t>零地址指令</a:t>
            </a:r>
            <a:r>
              <a:rPr lang="en-US" altLang="zh-CN" kern="0">
                <a:ea typeface="宋体" pitchFamily="2" charset="-122"/>
              </a:rPr>
              <a:t>:	</a:t>
            </a:r>
            <a:r>
              <a:rPr lang="zh-CN" altLang="en-US" kern="0">
                <a:ea typeface="宋体" pitchFamily="2" charset="-122"/>
              </a:rPr>
              <a:t>操作码</a:t>
            </a:r>
            <a:r>
              <a:rPr lang="en-US" altLang="zh-CN" kern="0">
                <a:ea typeface="宋体" pitchFamily="2" charset="-122"/>
              </a:rPr>
              <a:t>32</a:t>
            </a:r>
            <a:r>
              <a:rPr lang="zh-CN" altLang="en-US" kern="0">
                <a:ea typeface="宋体" pitchFamily="2" charset="-122"/>
              </a:rPr>
              <a:t>位，</a:t>
            </a:r>
            <a:br>
              <a:rPr lang="en-US" altLang="zh-CN" kern="0">
                <a:ea typeface="宋体" pitchFamily="2" charset="-122"/>
              </a:rPr>
            </a:br>
            <a:r>
              <a:rPr lang="en-US" altLang="zh-CN" kern="0">
                <a:ea typeface="宋体" pitchFamily="2" charset="-122"/>
              </a:rPr>
              <a:t>		</a:t>
            </a:r>
            <a:r>
              <a:rPr lang="zh-CN" altLang="en-US" kern="0">
                <a:ea typeface="宋体" pitchFamily="2" charset="-122"/>
              </a:rPr>
              <a:t>指令数 </a:t>
            </a:r>
            <a:r>
              <a:rPr lang="en-US" altLang="zh-CN" i="1" kern="0">
                <a:ea typeface="宋体" pitchFamily="2" charset="-122"/>
              </a:rPr>
              <a:t>n</a:t>
            </a:r>
            <a:r>
              <a:rPr lang="en-US" altLang="zh-CN" kern="0" baseline="-25000">
                <a:ea typeface="宋体" pitchFamily="2" charset="-122"/>
              </a:rPr>
              <a:t>0</a:t>
            </a:r>
            <a:r>
              <a:rPr lang="en-US" altLang="zh-CN" kern="0" baseline="30000">
                <a:ea typeface="宋体" pitchFamily="2" charset="-122"/>
              </a:rPr>
              <a:t> </a:t>
            </a:r>
            <a:r>
              <a:rPr lang="en-US" altLang="zh-CN" kern="0">
                <a:latin typeface="宋体" pitchFamily="2" charset="-122"/>
                <a:ea typeface="宋体" pitchFamily="2" charset="-122"/>
              </a:rPr>
              <a:t>≤</a:t>
            </a:r>
            <a:r>
              <a:rPr lang="en-US" altLang="zh-CN" kern="0">
                <a:ea typeface="宋体" pitchFamily="2" charset="-122"/>
              </a:rPr>
              <a:t> (((2</a:t>
            </a:r>
            <a:r>
              <a:rPr lang="en-US" altLang="zh-CN" kern="0" baseline="30000">
                <a:ea typeface="宋体" pitchFamily="2" charset="-122"/>
              </a:rPr>
              <a:t>6</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3</a:t>
            </a:r>
            <a:r>
              <a:rPr lang="en-US" altLang="zh-CN" kern="0">
                <a:ea typeface="宋体" pitchFamily="2" charset="-122"/>
              </a:rPr>
              <a:t>)·2</a:t>
            </a:r>
            <a:r>
              <a:rPr lang="en-US" altLang="zh-CN" kern="0" baseline="30000">
                <a:ea typeface="宋体" pitchFamily="2" charset="-122"/>
              </a:rPr>
              <a:t>5</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2</a:t>
            </a:r>
            <a:r>
              <a:rPr lang="en-US" altLang="zh-CN" kern="0">
                <a:ea typeface="宋体" pitchFamily="2" charset="-122"/>
              </a:rPr>
              <a:t>)·2</a:t>
            </a:r>
            <a:r>
              <a:rPr lang="en-US" altLang="zh-CN" kern="0" baseline="30000">
                <a:ea typeface="宋体" pitchFamily="2" charset="-122"/>
              </a:rPr>
              <a:t>5</a:t>
            </a:r>
            <a:r>
              <a:rPr lang="en-US" altLang="zh-CN" kern="0">
                <a:ea typeface="宋体" pitchFamily="2" charset="-122"/>
              </a:rPr>
              <a:t>-</a:t>
            </a:r>
            <a:r>
              <a:rPr lang="en-US" altLang="zh-CN" i="1" kern="0">
                <a:ea typeface="宋体" pitchFamily="2" charset="-122"/>
              </a:rPr>
              <a:t>n</a:t>
            </a:r>
            <a:r>
              <a:rPr lang="en-US" altLang="zh-CN" kern="0" baseline="-25000">
                <a:ea typeface="宋体" pitchFamily="2" charset="-122"/>
              </a:rPr>
              <a:t>1</a:t>
            </a:r>
            <a:r>
              <a:rPr lang="en-US" altLang="zh-CN" kern="0">
                <a:ea typeface="宋体" pitchFamily="2" charset="-122"/>
              </a:rPr>
              <a:t>)×2</a:t>
            </a:r>
            <a:r>
              <a:rPr lang="en-US" altLang="zh-CN" kern="0" baseline="30000">
                <a:ea typeface="宋体" pitchFamily="2" charset="-122"/>
              </a:rPr>
              <a:t>16</a:t>
            </a:r>
            <a:endParaRPr lang="zh-CN" altLang="en-US" kern="0" baseline="3000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slide(fromBottom)">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slide(fromBottom)">
                                      <p:cBhvr>
                                        <p:cTn id="20" dur="5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slide(fromBottom)">
                                      <p:cBhvr>
                                        <p:cTn id="25" dur="500"/>
                                        <p:tgtEl>
                                          <p:spTgt spid="1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4">
                                            <p:txEl>
                                              <p:pRg st="4" end="4"/>
                                            </p:txEl>
                                          </p:spTgt>
                                        </p:tgtEl>
                                        <p:attrNameLst>
                                          <p:attrName>style.visibility</p:attrName>
                                        </p:attrNameLst>
                                      </p:cBhvr>
                                      <p:to>
                                        <p:strVal val="visible"/>
                                      </p:to>
                                    </p:set>
                                    <p:animEffect transition="in" filter="slide(fromBottom)">
                                      <p:cBhvr>
                                        <p:cTn id="30"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5.3.4 </a:t>
            </a:r>
            <a:r>
              <a:rPr lang="zh-CN" altLang="en-US" dirty="0"/>
              <a:t>指令长度设计</a:t>
            </a:r>
          </a:p>
        </p:txBody>
      </p:sp>
      <p:sp>
        <p:nvSpPr>
          <p:cNvPr id="3" name="内容占位符 2"/>
          <p:cNvSpPr>
            <a:spLocks noGrp="1"/>
          </p:cNvSpPr>
          <p:nvPr>
            <p:ph idx="1"/>
          </p:nvPr>
        </p:nvSpPr>
        <p:spPr>
          <a:xfrm>
            <a:off x="467544" y="549275"/>
            <a:ext cx="8496944" cy="6192838"/>
          </a:xfrm>
        </p:spPr>
        <p:txBody>
          <a:bodyPr/>
          <a:lstStyle/>
          <a:p>
            <a:r>
              <a:rPr lang="zh-CN" altLang="en-US" dirty="0"/>
              <a:t>一般原则</a:t>
            </a:r>
            <a:endParaRPr lang="en-US" altLang="zh-CN" dirty="0"/>
          </a:p>
          <a:p>
            <a:pPr marL="714375" lvl="1" indent="-357188"/>
            <a:r>
              <a:rPr lang="zh-CN" altLang="en-US" dirty="0"/>
              <a:t>短操作码与多地址码字段配合；</a:t>
            </a:r>
            <a:br>
              <a:rPr lang="en-US" altLang="zh-CN" dirty="0"/>
            </a:br>
            <a:r>
              <a:rPr lang="zh-CN" altLang="en-US" dirty="0"/>
              <a:t>长操作码与简单地址码配合。</a:t>
            </a:r>
            <a:endParaRPr lang="en-US" altLang="zh-CN" dirty="0"/>
          </a:p>
          <a:p>
            <a:pPr marL="714375" lvl="1" indent="-357188"/>
            <a:r>
              <a:rPr lang="zh-CN" altLang="en-US" dirty="0"/>
              <a:t>指令长度一般设计为</a:t>
            </a:r>
            <a:r>
              <a:rPr lang="zh-CN" altLang="en-US" dirty="0">
                <a:solidFill>
                  <a:srgbClr val="FF0000"/>
                </a:solidFill>
              </a:rPr>
              <a:t>总线宽度</a:t>
            </a:r>
            <a:r>
              <a:rPr lang="zh-CN" altLang="en-US" dirty="0"/>
              <a:t>的整数倍。</a:t>
            </a:r>
            <a:endParaRPr lang="en-US" altLang="zh-CN" dirty="0"/>
          </a:p>
          <a:p>
            <a:pPr marL="714375" lvl="1" indent="-357188"/>
            <a:r>
              <a:rPr lang="zh-CN" altLang="en-US" dirty="0"/>
              <a:t>指令长度为</a:t>
            </a:r>
            <a:r>
              <a:rPr lang="zh-CN" altLang="en-US" dirty="0">
                <a:solidFill>
                  <a:srgbClr val="0000FF"/>
                </a:solidFill>
              </a:rPr>
              <a:t>存储器</a:t>
            </a:r>
            <a:r>
              <a:rPr lang="zh-CN" altLang="en-US" dirty="0">
                <a:solidFill>
                  <a:srgbClr val="FF0000"/>
                </a:solidFill>
              </a:rPr>
              <a:t>最小可寻址单位</a:t>
            </a:r>
            <a:r>
              <a:rPr lang="zh-CN" altLang="en-US" dirty="0"/>
              <a:t>的整数倍。</a:t>
            </a:r>
            <a:endParaRPr lang="en-US" altLang="zh-CN" dirty="0"/>
          </a:p>
          <a:p>
            <a:r>
              <a:rPr lang="zh-CN" altLang="en-US" dirty="0">
                <a:solidFill>
                  <a:srgbClr val="D60093"/>
                </a:solidFill>
              </a:rPr>
              <a:t>指令长度</a:t>
            </a:r>
            <a:r>
              <a:rPr lang="zh-CN" altLang="en-US" dirty="0"/>
              <a:t>与</a:t>
            </a:r>
            <a:r>
              <a:rPr lang="zh-CN" altLang="en-US" dirty="0">
                <a:solidFill>
                  <a:srgbClr val="D60093"/>
                </a:solidFill>
              </a:rPr>
              <a:t>机器字长</a:t>
            </a:r>
            <a:r>
              <a:rPr lang="zh-CN" altLang="en-US" dirty="0"/>
              <a:t>无固定关系。</a:t>
            </a:r>
            <a:endParaRPr lang="en-US" altLang="zh-CN" dirty="0"/>
          </a:p>
          <a:p>
            <a:r>
              <a:rPr lang="zh-CN" altLang="en-US" dirty="0"/>
              <a:t>常用设计方案</a:t>
            </a:r>
            <a:endParaRPr lang="en-US" altLang="zh-CN" dirty="0"/>
          </a:p>
          <a:p>
            <a:pPr marL="714375" lvl="1" indent="-357188"/>
            <a:r>
              <a:rPr lang="zh-CN" altLang="en-US" dirty="0"/>
              <a:t>定长操作码，变长指令码。</a:t>
            </a:r>
            <a:br>
              <a:rPr lang="en-US" altLang="zh-CN" dirty="0"/>
            </a:br>
            <a:r>
              <a:rPr lang="en-US" altLang="zh-CN" dirty="0"/>
              <a:t>8086</a:t>
            </a:r>
            <a:r>
              <a:rPr lang="zh-CN" altLang="en-US" dirty="0"/>
              <a:t>，</a:t>
            </a:r>
            <a:r>
              <a:rPr lang="en-US" altLang="zh-CN" dirty="0"/>
              <a:t>8</a:t>
            </a:r>
            <a:r>
              <a:rPr lang="zh-CN" altLang="en-US" dirty="0"/>
              <a:t>位定长操作码，</a:t>
            </a:r>
            <a:r>
              <a:rPr lang="en-US" altLang="zh-CN" dirty="0"/>
              <a:t>1</a:t>
            </a:r>
            <a:r>
              <a:rPr lang="zh-CN" altLang="en-US" dirty="0">
                <a:latin typeface="宋体" pitchFamily="2" charset="-122"/>
                <a:ea typeface="宋体" pitchFamily="2" charset="-122"/>
              </a:rPr>
              <a:t>～</a:t>
            </a:r>
            <a:r>
              <a:rPr lang="en-US" altLang="zh-CN" dirty="0"/>
              <a:t>5</a:t>
            </a:r>
            <a:r>
              <a:rPr lang="zh-CN" altLang="en-US" dirty="0"/>
              <a:t>字节变长指令码。</a:t>
            </a:r>
            <a:endParaRPr lang="en-US" altLang="zh-CN" dirty="0"/>
          </a:p>
          <a:p>
            <a:pPr marL="714375" lvl="1" indent="-357188"/>
            <a:r>
              <a:rPr lang="zh-CN" altLang="en-US" dirty="0"/>
              <a:t>变长操作码，定长指令码。</a:t>
            </a:r>
            <a:r>
              <a:rPr lang="en-US" altLang="zh-CN" dirty="0"/>
              <a:t>RISC-V</a:t>
            </a:r>
          </a:p>
          <a:p>
            <a:pPr marL="714375" lvl="1" indent="-357188"/>
            <a:r>
              <a:rPr lang="zh-CN" altLang="en-US" dirty="0"/>
              <a:t>定长操作码，定长指令码。</a:t>
            </a:r>
            <a:br>
              <a:rPr lang="en-US" altLang="zh-CN" dirty="0"/>
            </a:br>
            <a:r>
              <a:rPr lang="en-US" altLang="zh-CN" dirty="0"/>
              <a:t>MIPS</a:t>
            </a:r>
            <a:r>
              <a:rPr lang="zh-CN" altLang="en-US" dirty="0"/>
              <a:t>，</a:t>
            </a:r>
            <a:r>
              <a:rPr lang="en-US" altLang="zh-CN" dirty="0"/>
              <a:t>6</a:t>
            </a:r>
            <a:r>
              <a:rPr lang="zh-CN" altLang="en-US" dirty="0"/>
              <a:t>位定长操作码，</a:t>
            </a:r>
            <a:r>
              <a:rPr lang="en-US" altLang="zh-CN" dirty="0"/>
              <a:t>32</a:t>
            </a:r>
            <a:r>
              <a:rPr lang="zh-CN" altLang="en-US" dirty="0"/>
              <a:t>位定长指令码。</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69</a:t>
            </a:fld>
            <a:endParaRPr lang="en-US" altLang="zh-CN"/>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指令系统概述</a:t>
            </a:r>
          </a:p>
        </p:txBody>
      </p:sp>
      <p:sp>
        <p:nvSpPr>
          <p:cNvPr id="3" name="内容占位符 2"/>
          <p:cNvSpPr>
            <a:spLocks noGrp="1"/>
          </p:cNvSpPr>
          <p:nvPr>
            <p:ph idx="1"/>
          </p:nvPr>
        </p:nvSpPr>
        <p:spPr>
          <a:xfrm>
            <a:off x="457200" y="692694"/>
            <a:ext cx="8578850" cy="1251740"/>
          </a:xfrm>
        </p:spPr>
        <p:txBody>
          <a:bodyPr/>
          <a:lstStyle/>
          <a:p>
            <a:pPr marL="0" indent="0">
              <a:buNone/>
            </a:pPr>
            <a:r>
              <a:rPr lang="zh-CN" altLang="en-US" dirty="0">
                <a:solidFill>
                  <a:srgbClr val="FF0000"/>
                </a:solidFill>
              </a:rPr>
              <a:t>机器指令</a:t>
            </a:r>
            <a:r>
              <a:rPr lang="zh-CN" altLang="en-US" dirty="0"/>
              <a:t>、</a:t>
            </a:r>
            <a:r>
              <a:rPr lang="zh-CN" altLang="en-US" dirty="0">
                <a:solidFill>
                  <a:srgbClr val="C00000"/>
                </a:solidFill>
              </a:rPr>
              <a:t>助记符指令</a:t>
            </a:r>
            <a:endParaRPr lang="en-US" altLang="zh-CN" dirty="0">
              <a:solidFill>
                <a:srgbClr val="C00000"/>
              </a:solidFill>
            </a:endParaRPr>
          </a:p>
          <a:p>
            <a:pPr marL="0" indent="0">
              <a:spcBef>
                <a:spcPts val="1200"/>
              </a:spcBef>
              <a:buNone/>
            </a:pPr>
            <a:r>
              <a:rPr lang="zh-CN" altLang="en-US" dirty="0"/>
              <a:t>例：</a:t>
            </a:r>
            <a:r>
              <a:rPr lang="en-US" altLang="zh-CN" dirty="0"/>
              <a:t>Intel x86 </a:t>
            </a:r>
            <a:r>
              <a:rPr lang="zh-CN" altLang="en-US" dirty="0"/>
              <a:t>指令 和 </a:t>
            </a:r>
            <a:r>
              <a:rPr lang="en-US" altLang="zh-CN" dirty="0"/>
              <a:t>RISC-V </a:t>
            </a:r>
            <a:r>
              <a:rPr lang="zh-CN" altLang="en-US" dirty="0"/>
              <a:t>指令</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7</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1064957531"/>
              </p:ext>
            </p:extLst>
          </p:nvPr>
        </p:nvGraphicFramePr>
        <p:xfrm>
          <a:off x="35496" y="2420888"/>
          <a:ext cx="9073008" cy="1728192"/>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296144">
                  <a:extLst>
                    <a:ext uri="{9D8B030D-6E8A-4147-A177-3AD203B41FA5}">
                      <a16:colId xmlns:a16="http://schemas.microsoft.com/office/drawing/2014/main" val="3362770955"/>
                    </a:ext>
                  </a:extLst>
                </a:gridCol>
              </a:tblGrid>
              <a:tr h="672074">
                <a:tc>
                  <a:txBody>
                    <a:bodyPr/>
                    <a:lstStyle/>
                    <a:p>
                      <a:pPr algn="ctr"/>
                      <a:r>
                        <a:rPr lang="zh-CN" altLang="en-US" sz="2400" b="1" dirty="0">
                          <a:solidFill>
                            <a:srgbClr val="0000FF"/>
                          </a:solidFill>
                          <a:latin typeface="+mn-lt"/>
                          <a:ea typeface="宋体" pitchFamily="2" charset="-122"/>
                        </a:rPr>
                        <a:t>助记符指令</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zh-CN" altLang="en-US" sz="2400" b="1" dirty="0">
                          <a:solidFill>
                            <a:srgbClr val="0000FF"/>
                          </a:solidFill>
                          <a:latin typeface="+mn-lt"/>
                          <a:ea typeface="宋体" pitchFamily="2" charset="-122"/>
                        </a:rPr>
                        <a:t>机器指令</a:t>
                      </a:r>
                    </a:p>
                  </a:txBody>
                  <a:tcPr marL="0" marR="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a:txBody>
                    <a:bodyPr/>
                    <a:lstStyle/>
                    <a:p>
                      <a:pPr algn="ctr"/>
                      <a:endParaRPr lang="zh-CN" altLang="en-US" dirty="0">
                        <a:ea typeface="楷体" panose="02010609060101010101" pitchFamily="49" charset="-122"/>
                      </a:endParaRP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2400" b="1" dirty="0">
                          <a:solidFill>
                            <a:srgbClr val="0000FF"/>
                          </a:solidFill>
                          <a:latin typeface="+mn-lt"/>
                          <a:ea typeface="宋体" pitchFamily="2" charset="-122"/>
                        </a:rPr>
                        <a:t>指令长度</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28059">
                <a:tc>
                  <a:txBody>
                    <a:bodyPr/>
                    <a:lstStyle/>
                    <a:p>
                      <a:pPr algn="ctr"/>
                      <a:r>
                        <a:rPr lang="en-US" altLang="zh-CN" sz="2000" b="1" dirty="0">
                          <a:latin typeface="+mn-lt"/>
                          <a:ea typeface="宋体" pitchFamily="2" charset="-122"/>
                        </a:rPr>
                        <a:t>ADD AX, 1234H</a:t>
                      </a:r>
                      <a:endParaRPr lang="zh-CN" altLang="en-US" sz="2000" b="1" dirty="0">
                        <a:latin typeface="+mn-lt"/>
                        <a:ea typeface="宋体" pitchFamily="2" charset="-122"/>
                      </a:endParaRPr>
                    </a:p>
                  </a:txBody>
                  <a:tcPr marL="0" marR="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b="1" dirty="0">
                          <a:latin typeface="+mn-lt"/>
                          <a:ea typeface="宋体" pitchFamily="2" charset="-122"/>
                        </a:rPr>
                        <a:t>0000 0101</a:t>
                      </a:r>
                      <a:endParaRPr lang="zh-CN" altLang="en-US" sz="2000" b="1" dirty="0">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1905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ctr"/>
                      <a:r>
                        <a:rPr lang="en-US" altLang="zh-CN" sz="2000" b="1" dirty="0">
                          <a:latin typeface="+mn-lt"/>
                          <a:ea typeface="宋体" pitchFamily="2" charset="-122"/>
                        </a:rPr>
                        <a:t>0011 0100</a:t>
                      </a:r>
                      <a:endParaRPr lang="zh-CN" altLang="en-US" sz="2000" b="1" dirty="0">
                        <a:latin typeface="+mn-lt"/>
                        <a:ea typeface="宋体" pitchFamily="2" charset="-122"/>
                      </a:endParaRPr>
                    </a:p>
                  </a:txBody>
                  <a:tcPr marL="0" marR="0" anchor="ctr">
                    <a:lnL w="19050" cap="flat" cmpd="sng" algn="ctr">
                      <a:solidFill>
                        <a:schemeClr val="tx1"/>
                      </a:solidFill>
                      <a:prstDash val="sysDash"/>
                      <a:round/>
                      <a:headEnd type="none" w="med" len="med"/>
                      <a:tailEnd type="none" w="med" len="med"/>
                    </a:lnL>
                    <a:lnR w="1905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ctr"/>
                      <a:r>
                        <a:rPr lang="en-US" altLang="zh-CN" sz="2000" b="1" dirty="0">
                          <a:latin typeface="+mn-lt"/>
                          <a:ea typeface="宋体" pitchFamily="2" charset="-122"/>
                        </a:rPr>
                        <a:t>0001 0010</a:t>
                      </a:r>
                      <a:endParaRPr lang="zh-CN" altLang="en-US" sz="2000" b="1" dirty="0">
                        <a:latin typeface="+mn-lt"/>
                        <a:ea typeface="宋体" pitchFamily="2" charset="-122"/>
                      </a:endParaRPr>
                    </a:p>
                  </a:txBody>
                  <a:tcPr marL="0" marR="0" anchor="ctr">
                    <a:lnL w="1905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p>
                      <a:pPr algn="ctr"/>
                      <a:endParaRPr lang="zh-CN" altLang="en-US" sz="2000" b="1" dirty="0">
                        <a:ea typeface="楷体" panose="02010609060101010101" pitchFamily="49" charset="-122"/>
                      </a:endParaRPr>
                    </a:p>
                  </a:txBody>
                  <a:tcPr marL="0" marR="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i="0" dirty="0">
                          <a:latin typeface="+mn-lt"/>
                          <a:ea typeface="宋体" pitchFamily="2" charset="-122"/>
                        </a:rPr>
                        <a:t>3</a:t>
                      </a:r>
                      <a:r>
                        <a:rPr lang="zh-CN" altLang="en-US" sz="2400" b="1" i="0" dirty="0">
                          <a:latin typeface="+mn-lt"/>
                          <a:ea typeface="宋体" pitchFamily="2" charset="-122"/>
                        </a:rPr>
                        <a:t>字节</a:t>
                      </a:r>
                    </a:p>
                  </a:txBody>
                  <a:tcPr marL="0" marR="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28059">
                <a:tc>
                  <a:txBody>
                    <a:bodyPr/>
                    <a:lstStyle/>
                    <a:p>
                      <a:pPr algn="ctr"/>
                      <a:r>
                        <a:rPr lang="en-US" altLang="zh-CN" sz="2000" b="1" dirty="0">
                          <a:latin typeface="+mn-lt"/>
                          <a:ea typeface="宋体" pitchFamily="2" charset="-122"/>
                        </a:rPr>
                        <a:t>CALL WORD PTR</a:t>
                      </a:r>
                      <a:r>
                        <a:rPr lang="en-US" altLang="zh-CN" sz="2000" b="1" baseline="0" dirty="0">
                          <a:latin typeface="+mn-lt"/>
                          <a:ea typeface="宋体" pitchFamily="2" charset="-122"/>
                        </a:rPr>
                        <a:t> [BX]</a:t>
                      </a:r>
                      <a:endParaRPr lang="zh-CN" altLang="en-US" sz="2000" b="1" dirty="0">
                        <a:latin typeface="+mn-lt"/>
                        <a:ea typeface="宋体" pitchFamily="2" charset="-122"/>
                      </a:endParaRPr>
                    </a:p>
                  </a:txBody>
                  <a:tcPr marL="0" marR="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b="1" dirty="0">
                          <a:latin typeface="+mn-lt"/>
                          <a:ea typeface="宋体" pitchFamily="2" charset="-122"/>
                        </a:rPr>
                        <a:t>1111 1111</a:t>
                      </a:r>
                      <a:endParaRPr lang="zh-CN" altLang="en-US" sz="2000" b="1" dirty="0">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1905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altLang="zh-CN" sz="2000" b="1" dirty="0">
                          <a:latin typeface="+mn-lt"/>
                          <a:ea typeface="宋体" pitchFamily="2" charset="-122"/>
                        </a:rPr>
                        <a:t>0001 0111</a:t>
                      </a:r>
                      <a:endParaRPr lang="zh-CN" altLang="en-US" sz="2000" b="1" dirty="0">
                        <a:latin typeface="+mn-lt"/>
                        <a:ea typeface="宋体" pitchFamily="2" charset="-122"/>
                      </a:endParaRPr>
                    </a:p>
                  </a:txBody>
                  <a:tcPr marL="0" marR="0" anchor="ctr">
                    <a:lnL w="1905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endParaRPr lang="zh-CN" altLang="en-US" sz="2000" b="1" dirty="0">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zh-CN" altLang="en-US" dirty="0">
                        <a:ea typeface="楷体" panose="02010609060101010101" pitchFamily="49" charset="-122"/>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400" b="1" i="0" dirty="0">
                          <a:latin typeface="+mn-lt"/>
                          <a:ea typeface="宋体" pitchFamily="2" charset="-122"/>
                        </a:rPr>
                        <a:t>2</a:t>
                      </a:r>
                      <a:r>
                        <a:rPr lang="zh-CN" altLang="en-US" sz="2400" b="1" i="0" dirty="0">
                          <a:latin typeface="+mn-lt"/>
                          <a:ea typeface="宋体" pitchFamily="2" charset="-122"/>
                        </a:rPr>
                        <a:t>字节</a:t>
                      </a: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7" name="表格 6">
            <a:extLst>
              <a:ext uri="{FF2B5EF4-FFF2-40B4-BE49-F238E27FC236}">
                <a16:creationId xmlns:a16="http://schemas.microsoft.com/office/drawing/2014/main" id="{64FCA63D-BA9C-4DB2-90AC-057B67BD789C}"/>
              </a:ext>
            </a:extLst>
          </p:cNvPr>
          <p:cNvGraphicFramePr>
            <a:graphicFrameLocks noGrp="1"/>
          </p:cNvGraphicFramePr>
          <p:nvPr>
            <p:extLst>
              <p:ext uri="{D42A27DB-BD31-4B8C-83A1-F6EECF244321}">
                <p14:modId xmlns:p14="http://schemas.microsoft.com/office/powerpoint/2010/main" val="3220030399"/>
              </p:ext>
            </p:extLst>
          </p:nvPr>
        </p:nvGraphicFramePr>
        <p:xfrm>
          <a:off x="35496" y="4485117"/>
          <a:ext cx="9073008" cy="528059"/>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296144">
                  <a:extLst>
                    <a:ext uri="{9D8B030D-6E8A-4147-A177-3AD203B41FA5}">
                      <a16:colId xmlns:a16="http://schemas.microsoft.com/office/drawing/2014/main" val="3362770955"/>
                    </a:ext>
                  </a:extLst>
                </a:gridCol>
              </a:tblGrid>
              <a:tr h="528059">
                <a:tc>
                  <a:txBody>
                    <a:bodyPr/>
                    <a:lstStyle/>
                    <a:p>
                      <a:pPr algn="ctr"/>
                      <a:r>
                        <a:rPr lang="en-US" altLang="zh-CN" sz="2400" b="1" dirty="0">
                          <a:latin typeface="+mn-lt"/>
                          <a:ea typeface="宋体" pitchFamily="2" charset="-122"/>
                        </a:rPr>
                        <a:t>add  x3 , x2 , x1</a:t>
                      </a:r>
                      <a:endParaRPr lang="zh-CN" altLang="en-US" sz="2400" b="1" dirty="0">
                        <a:latin typeface="+mn-lt"/>
                        <a:ea typeface="宋体" pitchFamily="2" charset="-122"/>
                      </a:endParaRPr>
                    </a:p>
                  </a:txBody>
                  <a:tcPr marL="0" marR="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b="1" dirty="0">
                          <a:solidFill>
                            <a:srgbClr val="FF0000"/>
                          </a:solidFill>
                          <a:latin typeface="+mn-lt"/>
                          <a:ea typeface="宋体" pitchFamily="2" charset="-122"/>
                        </a:rPr>
                        <a:t>0000 000</a:t>
                      </a:r>
                      <a:r>
                        <a:rPr lang="en-US" altLang="zh-CN" sz="2000" b="1" dirty="0">
                          <a:solidFill>
                            <a:srgbClr val="008000"/>
                          </a:solidFill>
                          <a:latin typeface="+mn-lt"/>
                          <a:ea typeface="宋体" pitchFamily="2" charset="-122"/>
                        </a:rPr>
                        <a:t>0</a:t>
                      </a:r>
                      <a:endParaRPr lang="zh-CN" altLang="en-US" sz="2000" b="1" dirty="0">
                        <a:solidFill>
                          <a:srgbClr val="008000"/>
                        </a:solidFill>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DE"/>
                    </a:solidFill>
                  </a:tcPr>
                </a:tc>
                <a:tc>
                  <a:txBody>
                    <a:bodyPr/>
                    <a:lstStyle/>
                    <a:p>
                      <a:pPr algn="ctr"/>
                      <a:r>
                        <a:rPr lang="en-US" altLang="zh-CN" sz="2000" b="1" dirty="0">
                          <a:solidFill>
                            <a:srgbClr val="008000"/>
                          </a:solidFill>
                          <a:latin typeface="+mn-lt"/>
                          <a:ea typeface="宋体" pitchFamily="2" charset="-122"/>
                        </a:rPr>
                        <a:t>0001</a:t>
                      </a:r>
                      <a:r>
                        <a:rPr lang="en-US" altLang="zh-CN" sz="2000" b="1" dirty="0">
                          <a:latin typeface="+mn-lt"/>
                          <a:ea typeface="宋体" pitchFamily="2" charset="-122"/>
                        </a:rPr>
                        <a:t> </a:t>
                      </a:r>
                      <a:r>
                        <a:rPr lang="en-US" altLang="zh-CN" sz="2000" b="1" dirty="0">
                          <a:solidFill>
                            <a:srgbClr val="0000FF"/>
                          </a:solidFill>
                          <a:latin typeface="+mn-lt"/>
                          <a:ea typeface="宋体" pitchFamily="2" charset="-122"/>
                        </a:rPr>
                        <a:t>0001</a:t>
                      </a:r>
                      <a:endParaRPr lang="zh-CN" altLang="en-US" sz="2000" b="1" dirty="0">
                        <a:solidFill>
                          <a:srgbClr val="0000FF"/>
                        </a:solidFill>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DE"/>
                    </a:solidFill>
                  </a:tcPr>
                </a:tc>
                <a:tc>
                  <a:txBody>
                    <a:bodyPr/>
                    <a:lstStyle/>
                    <a:p>
                      <a:pPr algn="ctr"/>
                      <a:r>
                        <a:rPr lang="en-US" altLang="zh-CN" sz="2000" b="1" dirty="0">
                          <a:solidFill>
                            <a:srgbClr val="0000FF"/>
                          </a:solidFill>
                          <a:latin typeface="+mn-lt"/>
                          <a:ea typeface="宋体" pitchFamily="2" charset="-122"/>
                        </a:rPr>
                        <a:t>0</a:t>
                      </a:r>
                      <a:r>
                        <a:rPr lang="en-US" altLang="zh-CN" sz="2000" b="1" dirty="0">
                          <a:solidFill>
                            <a:srgbClr val="FF00FF"/>
                          </a:solidFill>
                          <a:latin typeface="+mn-lt"/>
                          <a:ea typeface="宋体" pitchFamily="2" charset="-122"/>
                        </a:rPr>
                        <a:t>000</a:t>
                      </a:r>
                      <a:r>
                        <a:rPr lang="en-US" altLang="zh-CN" sz="2000" b="1" dirty="0">
                          <a:latin typeface="+mn-lt"/>
                          <a:ea typeface="宋体" pitchFamily="2" charset="-122"/>
                        </a:rPr>
                        <a:t> </a:t>
                      </a:r>
                      <a:r>
                        <a:rPr lang="en-US" altLang="zh-CN" sz="2000" b="1" dirty="0">
                          <a:solidFill>
                            <a:srgbClr val="009900"/>
                          </a:solidFill>
                          <a:latin typeface="+mn-lt"/>
                          <a:ea typeface="宋体" pitchFamily="2" charset="-122"/>
                        </a:rPr>
                        <a:t>0001</a:t>
                      </a:r>
                      <a:endParaRPr lang="zh-CN" altLang="en-US" sz="2000" b="1" dirty="0">
                        <a:solidFill>
                          <a:srgbClr val="009900"/>
                        </a:solidFill>
                        <a:latin typeface="+mn-lt"/>
                        <a:ea typeface="宋体" pitchFamily="2" charset="-122"/>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DE"/>
                    </a:solidFill>
                  </a:tcPr>
                </a:tc>
                <a:tc>
                  <a:txBody>
                    <a:bodyPr/>
                    <a:lstStyle/>
                    <a:p>
                      <a:pPr algn="ctr"/>
                      <a:r>
                        <a:rPr lang="en-US" altLang="zh-CN" sz="2000" b="1" dirty="0">
                          <a:solidFill>
                            <a:srgbClr val="009900"/>
                          </a:solidFill>
                          <a:ea typeface="楷体" panose="02010609060101010101" pitchFamily="49" charset="-122"/>
                        </a:rPr>
                        <a:t>1</a:t>
                      </a:r>
                      <a:r>
                        <a:rPr lang="en-US" altLang="zh-CN" sz="2000" b="1" dirty="0">
                          <a:solidFill>
                            <a:srgbClr val="CC00FF"/>
                          </a:solidFill>
                        </a:rPr>
                        <a:t>0110011</a:t>
                      </a:r>
                      <a:endParaRPr lang="zh-CN" altLang="en-US" sz="2000" b="1" dirty="0">
                        <a:solidFill>
                          <a:srgbClr val="CC00FF"/>
                        </a:solidFill>
                      </a:endParaRPr>
                    </a:p>
                  </a:txBody>
                  <a:tcPr marL="0" marR="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DE"/>
                    </a:solidFill>
                  </a:tcPr>
                </a:tc>
                <a:tc>
                  <a:txBody>
                    <a:bodyPr/>
                    <a:lstStyle/>
                    <a:p>
                      <a:pPr algn="ctr"/>
                      <a:r>
                        <a:rPr lang="en-US" altLang="zh-CN" sz="2400" b="1" i="0" dirty="0">
                          <a:latin typeface="+mn-lt"/>
                          <a:ea typeface="宋体" pitchFamily="2" charset="-122"/>
                        </a:rPr>
                        <a:t>4</a:t>
                      </a:r>
                      <a:r>
                        <a:rPr lang="zh-CN" altLang="en-US" sz="2400" b="1" i="0" dirty="0">
                          <a:latin typeface="+mn-lt"/>
                          <a:ea typeface="宋体" pitchFamily="2" charset="-122"/>
                        </a:rPr>
                        <a:t>字节</a:t>
                      </a:r>
                    </a:p>
                  </a:txBody>
                  <a:tcPr marL="0" marR="0" anchor="ct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E40F8298-3945-40C7-A426-CAA41B097890}"/>
              </a:ext>
            </a:extLst>
          </p:cNvPr>
          <p:cNvSpPr/>
          <p:nvPr/>
        </p:nvSpPr>
        <p:spPr bwMode="auto">
          <a:xfrm>
            <a:off x="107504" y="2996952"/>
            <a:ext cx="8928546" cy="1224136"/>
          </a:xfrm>
          <a:prstGeom prst="rect">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9" name="矩形 8">
            <a:extLst>
              <a:ext uri="{FF2B5EF4-FFF2-40B4-BE49-F238E27FC236}">
                <a16:creationId xmlns:a16="http://schemas.microsoft.com/office/drawing/2014/main" id="{DFD37BF5-8D34-477A-BFC3-C89E0DEF32D5}"/>
              </a:ext>
            </a:extLst>
          </p:cNvPr>
          <p:cNvSpPr/>
          <p:nvPr/>
        </p:nvSpPr>
        <p:spPr>
          <a:xfrm>
            <a:off x="2392740" y="2535124"/>
            <a:ext cx="1531188" cy="523220"/>
          </a:xfrm>
          <a:prstGeom prst="rect">
            <a:avLst/>
          </a:prstGeom>
        </p:spPr>
        <p:txBody>
          <a:bodyPr wrap="none">
            <a:spAutoFit/>
          </a:bodyPr>
          <a:lstStyle/>
          <a:p>
            <a:r>
              <a:rPr lang="en-US" altLang="zh-CN" sz="2800" kern="0" dirty="0">
                <a:solidFill>
                  <a:srgbClr val="24C63F"/>
                </a:solidFill>
                <a:ea typeface="宋体" panose="02010600030101010101" pitchFamily="2" charset="-122"/>
                <a:cs typeface="Times New Roman" panose="02020603050405020304" pitchFamily="18" charset="0"/>
              </a:rPr>
              <a:t>Intel x86</a:t>
            </a:r>
            <a:endParaRPr lang="zh-CN" altLang="en-US" sz="2800" dirty="0">
              <a:solidFill>
                <a:srgbClr val="24C63F"/>
              </a:solidFill>
            </a:endParaRPr>
          </a:p>
        </p:txBody>
      </p:sp>
      <p:sp>
        <p:nvSpPr>
          <p:cNvPr id="10" name="矩形 9">
            <a:extLst>
              <a:ext uri="{FF2B5EF4-FFF2-40B4-BE49-F238E27FC236}">
                <a16:creationId xmlns:a16="http://schemas.microsoft.com/office/drawing/2014/main" id="{EA460848-C0B8-4AA5-B22D-632E47644E18}"/>
              </a:ext>
            </a:extLst>
          </p:cNvPr>
          <p:cNvSpPr/>
          <p:nvPr/>
        </p:nvSpPr>
        <p:spPr bwMode="auto">
          <a:xfrm>
            <a:off x="107504" y="4365104"/>
            <a:ext cx="8928546" cy="747682"/>
          </a:xfrm>
          <a:prstGeom prst="rect">
            <a:avLst/>
          </a:prstGeom>
          <a:noFill/>
          <a:ln w="76200" cap="flat" cmpd="sng" algn="ctr">
            <a:solidFill>
              <a:srgbClr val="FF0066">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11" name="矩形 10">
            <a:extLst>
              <a:ext uri="{FF2B5EF4-FFF2-40B4-BE49-F238E27FC236}">
                <a16:creationId xmlns:a16="http://schemas.microsoft.com/office/drawing/2014/main" id="{56A700C8-C77A-467E-AEE0-46D785B29877}"/>
              </a:ext>
            </a:extLst>
          </p:cNvPr>
          <p:cNvSpPr/>
          <p:nvPr/>
        </p:nvSpPr>
        <p:spPr>
          <a:xfrm>
            <a:off x="339900" y="5066020"/>
            <a:ext cx="1423788" cy="523220"/>
          </a:xfrm>
          <a:prstGeom prst="rect">
            <a:avLst/>
          </a:prstGeom>
        </p:spPr>
        <p:txBody>
          <a:bodyPr wrap="none">
            <a:spAutoFit/>
          </a:bodyPr>
          <a:lstStyle/>
          <a:p>
            <a:r>
              <a:rPr lang="en-US" altLang="zh-CN" sz="2800" kern="0" dirty="0">
                <a:solidFill>
                  <a:srgbClr val="FF7DB2"/>
                </a:solidFill>
                <a:ea typeface="宋体" panose="02010600030101010101" pitchFamily="2" charset="-122"/>
                <a:cs typeface="Times New Roman" panose="02020603050405020304" pitchFamily="18" charset="0"/>
              </a:rPr>
              <a:t>RISC-V</a:t>
            </a:r>
            <a:endParaRPr lang="zh-CN" altLang="en-US" sz="2800" dirty="0">
              <a:solidFill>
                <a:srgbClr val="FF7DB2"/>
              </a:solidFill>
            </a:endParaRPr>
          </a:p>
        </p:txBody>
      </p:sp>
      <p:sp>
        <p:nvSpPr>
          <p:cNvPr id="12" name="矩形 11">
            <a:extLst>
              <a:ext uri="{FF2B5EF4-FFF2-40B4-BE49-F238E27FC236}">
                <a16:creationId xmlns:a16="http://schemas.microsoft.com/office/drawing/2014/main" id="{103FB872-B54D-4F8C-A23A-A6E49B9EC2F3}"/>
              </a:ext>
            </a:extLst>
          </p:cNvPr>
          <p:cNvSpPr/>
          <p:nvPr/>
        </p:nvSpPr>
        <p:spPr>
          <a:xfrm>
            <a:off x="2931797" y="5069958"/>
            <a:ext cx="970137" cy="461665"/>
          </a:xfrm>
          <a:prstGeom prst="rect">
            <a:avLst/>
          </a:prstGeom>
        </p:spPr>
        <p:txBody>
          <a:bodyPr wrap="none">
            <a:spAutoFit/>
          </a:bodyPr>
          <a:lstStyle/>
          <a:p>
            <a:r>
              <a:rPr lang="zh-CN" altLang="en-US" b="0" dirty="0">
                <a:solidFill>
                  <a:srgbClr val="FF0000"/>
                </a:solidFill>
              </a:rPr>
              <a:t>funct7</a:t>
            </a:r>
          </a:p>
        </p:txBody>
      </p:sp>
      <p:sp>
        <p:nvSpPr>
          <p:cNvPr id="13" name="矩形 12">
            <a:extLst>
              <a:ext uri="{FF2B5EF4-FFF2-40B4-BE49-F238E27FC236}">
                <a16:creationId xmlns:a16="http://schemas.microsoft.com/office/drawing/2014/main" id="{41665562-6882-4F1E-BFCE-7CE51AB17719}"/>
              </a:ext>
            </a:extLst>
          </p:cNvPr>
          <p:cNvSpPr/>
          <p:nvPr/>
        </p:nvSpPr>
        <p:spPr>
          <a:xfrm>
            <a:off x="4088386" y="5060993"/>
            <a:ext cx="561372" cy="461665"/>
          </a:xfrm>
          <a:prstGeom prst="rect">
            <a:avLst/>
          </a:prstGeom>
        </p:spPr>
        <p:txBody>
          <a:bodyPr wrap="none">
            <a:spAutoFit/>
          </a:bodyPr>
          <a:lstStyle/>
          <a:p>
            <a:r>
              <a:rPr lang="en-US" altLang="zh-CN" b="0" dirty="0">
                <a:solidFill>
                  <a:srgbClr val="008000"/>
                </a:solidFill>
              </a:rPr>
              <a:t>rs2</a:t>
            </a:r>
            <a:endParaRPr lang="zh-CN" altLang="en-US" b="0" dirty="0">
              <a:solidFill>
                <a:srgbClr val="008000"/>
              </a:solidFill>
            </a:endParaRPr>
          </a:p>
        </p:txBody>
      </p:sp>
      <p:sp>
        <p:nvSpPr>
          <p:cNvPr id="14" name="矩形 13">
            <a:extLst>
              <a:ext uri="{FF2B5EF4-FFF2-40B4-BE49-F238E27FC236}">
                <a16:creationId xmlns:a16="http://schemas.microsoft.com/office/drawing/2014/main" id="{CA9C47A3-1DEF-41C1-91B5-AA50F1ED081E}"/>
              </a:ext>
            </a:extLst>
          </p:cNvPr>
          <p:cNvSpPr/>
          <p:nvPr/>
        </p:nvSpPr>
        <p:spPr>
          <a:xfrm>
            <a:off x="4946732" y="5060993"/>
            <a:ext cx="561372" cy="461665"/>
          </a:xfrm>
          <a:prstGeom prst="rect">
            <a:avLst/>
          </a:prstGeom>
        </p:spPr>
        <p:txBody>
          <a:bodyPr wrap="none">
            <a:spAutoFit/>
          </a:bodyPr>
          <a:lstStyle/>
          <a:p>
            <a:r>
              <a:rPr lang="en-US" altLang="zh-CN" b="0" dirty="0">
                <a:solidFill>
                  <a:srgbClr val="0000FF"/>
                </a:solidFill>
              </a:rPr>
              <a:t>rs1</a:t>
            </a:r>
            <a:endParaRPr lang="zh-CN" altLang="en-US" b="0" dirty="0">
              <a:solidFill>
                <a:srgbClr val="0000FF"/>
              </a:solidFill>
            </a:endParaRPr>
          </a:p>
        </p:txBody>
      </p:sp>
      <p:sp>
        <p:nvSpPr>
          <p:cNvPr id="15" name="矩形 14">
            <a:extLst>
              <a:ext uri="{FF2B5EF4-FFF2-40B4-BE49-F238E27FC236}">
                <a16:creationId xmlns:a16="http://schemas.microsoft.com/office/drawing/2014/main" id="{A78C272C-F74C-4393-B5D5-9D97945BB658}"/>
              </a:ext>
            </a:extLst>
          </p:cNvPr>
          <p:cNvSpPr/>
          <p:nvPr/>
        </p:nvSpPr>
        <p:spPr>
          <a:xfrm>
            <a:off x="5397884" y="5085184"/>
            <a:ext cx="970137" cy="461665"/>
          </a:xfrm>
          <a:prstGeom prst="rect">
            <a:avLst/>
          </a:prstGeom>
        </p:spPr>
        <p:txBody>
          <a:bodyPr wrap="none">
            <a:spAutoFit/>
          </a:bodyPr>
          <a:lstStyle/>
          <a:p>
            <a:r>
              <a:rPr lang="zh-CN" altLang="en-US" b="0" dirty="0">
                <a:solidFill>
                  <a:srgbClr val="FF00FF"/>
                </a:solidFill>
              </a:rPr>
              <a:t>funct</a:t>
            </a:r>
            <a:r>
              <a:rPr lang="en-US" altLang="zh-CN" b="0" dirty="0">
                <a:solidFill>
                  <a:srgbClr val="FF00FF"/>
                </a:solidFill>
              </a:rPr>
              <a:t>3</a:t>
            </a:r>
            <a:endParaRPr lang="zh-CN" altLang="en-US" b="0" dirty="0">
              <a:solidFill>
                <a:srgbClr val="FF00FF"/>
              </a:solidFill>
            </a:endParaRPr>
          </a:p>
        </p:txBody>
      </p:sp>
      <p:sp>
        <p:nvSpPr>
          <p:cNvPr id="16" name="矩形 15">
            <a:extLst>
              <a:ext uri="{FF2B5EF4-FFF2-40B4-BE49-F238E27FC236}">
                <a16:creationId xmlns:a16="http://schemas.microsoft.com/office/drawing/2014/main" id="{ABFB2DE1-E2E3-4988-9A50-2B8241D1E147}"/>
              </a:ext>
            </a:extLst>
          </p:cNvPr>
          <p:cNvSpPr/>
          <p:nvPr/>
        </p:nvSpPr>
        <p:spPr>
          <a:xfrm>
            <a:off x="6285059" y="5060993"/>
            <a:ext cx="441146" cy="461665"/>
          </a:xfrm>
          <a:prstGeom prst="rect">
            <a:avLst/>
          </a:prstGeom>
        </p:spPr>
        <p:txBody>
          <a:bodyPr wrap="none">
            <a:spAutoFit/>
          </a:bodyPr>
          <a:lstStyle/>
          <a:p>
            <a:r>
              <a:rPr lang="en-US" altLang="zh-CN" b="0" dirty="0" err="1">
                <a:solidFill>
                  <a:srgbClr val="008000"/>
                </a:solidFill>
              </a:rPr>
              <a:t>rd</a:t>
            </a:r>
            <a:endParaRPr lang="zh-CN" altLang="en-US" b="0" dirty="0">
              <a:solidFill>
                <a:srgbClr val="008000"/>
              </a:solidFill>
            </a:endParaRPr>
          </a:p>
        </p:txBody>
      </p:sp>
      <p:sp>
        <p:nvSpPr>
          <p:cNvPr id="17" name="矩形 16">
            <a:extLst>
              <a:ext uri="{FF2B5EF4-FFF2-40B4-BE49-F238E27FC236}">
                <a16:creationId xmlns:a16="http://schemas.microsoft.com/office/drawing/2014/main" id="{07A5B11A-ACFC-452C-AC2E-A465E8425A60}"/>
              </a:ext>
            </a:extLst>
          </p:cNvPr>
          <p:cNvSpPr/>
          <p:nvPr/>
        </p:nvSpPr>
        <p:spPr>
          <a:xfrm>
            <a:off x="6726205" y="5053861"/>
            <a:ext cx="1072730" cy="461665"/>
          </a:xfrm>
          <a:prstGeom prst="rect">
            <a:avLst/>
          </a:prstGeom>
        </p:spPr>
        <p:txBody>
          <a:bodyPr wrap="none">
            <a:spAutoFit/>
          </a:bodyPr>
          <a:lstStyle/>
          <a:p>
            <a:r>
              <a:rPr lang="en-US" altLang="zh-CN" b="0" dirty="0">
                <a:solidFill>
                  <a:srgbClr val="CC00FF"/>
                </a:solidFill>
              </a:rPr>
              <a:t>opcode</a:t>
            </a:r>
            <a:endParaRPr lang="zh-CN" altLang="en-US" b="0" dirty="0">
              <a:solidFill>
                <a:srgbClr val="CC00FF"/>
              </a:solidFill>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p>
            <a:fld id="{0A1849CE-DF74-4E57-895D-51EA4CF2FBD8}" type="slidenum">
              <a:rPr lang="zh-CN" altLang="en-US"/>
              <a:pPr/>
              <a:t>70</a:t>
            </a:fld>
            <a:endParaRPr lang="en-US" altLang="zh-CN"/>
          </a:p>
        </p:txBody>
      </p:sp>
      <p:sp>
        <p:nvSpPr>
          <p:cNvPr id="1112066" name="Rectangle 2"/>
          <p:cNvSpPr>
            <a:spLocks noGrp="1" noChangeArrowheads="1"/>
          </p:cNvSpPr>
          <p:nvPr>
            <p:ph type="title"/>
          </p:nvPr>
        </p:nvSpPr>
        <p:spPr>
          <a:xfrm>
            <a:off x="611188" y="44450"/>
            <a:ext cx="8353425" cy="576263"/>
          </a:xfrm>
        </p:spPr>
        <p:txBody>
          <a:bodyPr/>
          <a:lstStyle/>
          <a:p>
            <a:r>
              <a:rPr lang="en-US" altLang="zh-CN" sz="2800" dirty="0">
                <a:ea typeface="黑体" pitchFamily="2" charset="-122"/>
              </a:rPr>
              <a:t>Page 211</a:t>
            </a:r>
            <a:r>
              <a:rPr lang="zh-CN" altLang="en-US" sz="2800" dirty="0">
                <a:ea typeface="黑体" pitchFamily="2" charset="-122"/>
              </a:rPr>
              <a:t>～</a:t>
            </a:r>
            <a:r>
              <a:rPr lang="en-US" altLang="zh-CN" sz="2800" dirty="0">
                <a:ea typeface="黑体" pitchFamily="2" charset="-122"/>
              </a:rPr>
              <a:t>212</a:t>
            </a:r>
            <a:r>
              <a:rPr lang="zh-CN" altLang="en-US" sz="2800" dirty="0">
                <a:latin typeface="宋体" panose="02010600030101010101" pitchFamily="2" charset="-122"/>
                <a:ea typeface="宋体" panose="02010600030101010101" pitchFamily="2" charset="-122"/>
              </a:rPr>
              <a:t>，</a:t>
            </a:r>
            <a:r>
              <a:rPr lang="zh-CN" altLang="en-US" sz="2800" dirty="0">
                <a:ea typeface="黑体" pitchFamily="2" charset="-122"/>
              </a:rPr>
              <a:t>习题 </a:t>
            </a:r>
            <a:r>
              <a:rPr lang="en-US" altLang="zh-CN" sz="2800" dirty="0">
                <a:ea typeface="黑体" pitchFamily="2" charset="-122"/>
              </a:rPr>
              <a:t>5.8</a:t>
            </a:r>
            <a:endParaRPr lang="en-US" altLang="zh-CN" sz="2800" dirty="0">
              <a:solidFill>
                <a:srgbClr val="006600"/>
              </a:solidFill>
              <a:ea typeface="黑体" pitchFamily="2" charset="-122"/>
            </a:endParaRPr>
          </a:p>
        </p:txBody>
      </p:sp>
      <p:sp>
        <p:nvSpPr>
          <p:cNvPr id="1112067" name="Rectangle 3"/>
          <p:cNvSpPr>
            <a:spLocks noGrp="1" noChangeArrowheads="1"/>
          </p:cNvSpPr>
          <p:nvPr>
            <p:ph type="body" idx="1"/>
          </p:nvPr>
        </p:nvSpPr>
        <p:spPr>
          <a:xfrm>
            <a:off x="395288" y="620713"/>
            <a:ext cx="8497887" cy="3095625"/>
          </a:xfrm>
        </p:spPr>
        <p:txBody>
          <a:bodyPr/>
          <a:lstStyle/>
          <a:p>
            <a:pPr marL="0" indent="0">
              <a:spcBef>
                <a:spcPct val="10000"/>
              </a:spcBef>
              <a:buFont typeface="Wingdings" pitchFamily="2" charset="2"/>
              <a:buNone/>
            </a:pPr>
            <a:r>
              <a:rPr lang="zh-CN" altLang="en-US"/>
              <a:t>假设某型号的计算机共有</a:t>
            </a:r>
            <a:r>
              <a:rPr lang="en-US" altLang="zh-CN">
                <a:solidFill>
                  <a:srgbClr val="D60093"/>
                </a:solidFill>
              </a:rPr>
              <a:t>14</a:t>
            </a:r>
            <a:r>
              <a:rPr lang="zh-CN" altLang="en-US">
                <a:solidFill>
                  <a:srgbClr val="D60093"/>
                </a:solidFill>
              </a:rPr>
              <a:t>条</a:t>
            </a:r>
            <a:r>
              <a:rPr lang="zh-CN" altLang="en-US"/>
              <a:t>指令，各条指令的</a:t>
            </a:r>
            <a:r>
              <a:rPr lang="zh-CN" altLang="en-US">
                <a:solidFill>
                  <a:srgbClr val="D60093"/>
                </a:solidFill>
              </a:rPr>
              <a:t>使用频率</a:t>
            </a:r>
            <a:r>
              <a:rPr lang="zh-CN" altLang="en-US"/>
              <a:t>分别为：</a:t>
            </a:r>
            <a:r>
              <a:rPr lang="en-US" altLang="zh-CN"/>
              <a:t>0.01</a:t>
            </a:r>
            <a:r>
              <a:rPr lang="zh-CN" altLang="en-US"/>
              <a:t>、</a:t>
            </a:r>
            <a:r>
              <a:rPr lang="en-US" altLang="zh-CN"/>
              <a:t>0.15</a:t>
            </a:r>
            <a:r>
              <a:rPr lang="zh-CN" altLang="en-US"/>
              <a:t>、</a:t>
            </a:r>
            <a:r>
              <a:rPr lang="en-US" altLang="zh-CN"/>
              <a:t>0.12</a:t>
            </a:r>
            <a:r>
              <a:rPr lang="zh-CN" altLang="en-US"/>
              <a:t>、</a:t>
            </a:r>
            <a:r>
              <a:rPr lang="en-US" altLang="zh-CN"/>
              <a:t>0.03</a:t>
            </a:r>
            <a:r>
              <a:rPr lang="zh-CN" altLang="en-US"/>
              <a:t>、</a:t>
            </a:r>
            <a:r>
              <a:rPr lang="en-US" altLang="zh-CN"/>
              <a:t>0.02</a:t>
            </a:r>
            <a:r>
              <a:rPr lang="zh-CN" altLang="en-US"/>
              <a:t>、</a:t>
            </a:r>
            <a:r>
              <a:rPr lang="en-US" altLang="zh-CN"/>
              <a:t>0.04</a:t>
            </a:r>
            <a:r>
              <a:rPr lang="zh-CN" altLang="en-US"/>
              <a:t>、</a:t>
            </a:r>
            <a:r>
              <a:rPr lang="en-US" altLang="zh-CN"/>
              <a:t>0.02</a:t>
            </a:r>
            <a:r>
              <a:rPr lang="zh-CN" altLang="en-US"/>
              <a:t>、</a:t>
            </a:r>
            <a:r>
              <a:rPr lang="en-US" altLang="zh-CN"/>
              <a:t>0.04</a:t>
            </a:r>
            <a:r>
              <a:rPr lang="zh-CN" altLang="en-US"/>
              <a:t>、</a:t>
            </a:r>
            <a:r>
              <a:rPr lang="en-US" altLang="zh-CN"/>
              <a:t>0.01</a:t>
            </a:r>
            <a:r>
              <a:rPr lang="zh-CN" altLang="en-US"/>
              <a:t>、</a:t>
            </a:r>
            <a:r>
              <a:rPr lang="en-US" altLang="zh-CN"/>
              <a:t>0.13</a:t>
            </a:r>
            <a:r>
              <a:rPr lang="zh-CN" altLang="en-US"/>
              <a:t>、</a:t>
            </a:r>
            <a:r>
              <a:rPr lang="en-US" altLang="zh-CN"/>
              <a:t>0.15</a:t>
            </a:r>
            <a:r>
              <a:rPr lang="zh-CN" altLang="en-US"/>
              <a:t>、</a:t>
            </a:r>
            <a:r>
              <a:rPr lang="en-US" altLang="zh-CN"/>
              <a:t>0.14</a:t>
            </a:r>
            <a:r>
              <a:rPr lang="zh-CN" altLang="en-US"/>
              <a:t>、</a:t>
            </a:r>
            <a:r>
              <a:rPr lang="en-US" altLang="zh-CN"/>
              <a:t>0.11</a:t>
            </a:r>
            <a:r>
              <a:rPr lang="zh-CN" altLang="en-US"/>
              <a:t>、</a:t>
            </a:r>
            <a:r>
              <a:rPr lang="en-US" altLang="zh-CN"/>
              <a:t>0.03</a:t>
            </a:r>
            <a:r>
              <a:rPr lang="zh-CN" altLang="en-US"/>
              <a:t>。</a:t>
            </a:r>
          </a:p>
          <a:p>
            <a:pPr marL="0" indent="0">
              <a:spcBef>
                <a:spcPct val="10000"/>
              </a:spcBef>
              <a:buFont typeface="Wingdings" pitchFamily="2" charset="2"/>
              <a:buNone/>
            </a:pPr>
            <a:r>
              <a:rPr lang="zh-CN" altLang="en-US"/>
              <a:t>试给出</a:t>
            </a:r>
            <a:r>
              <a:rPr lang="zh-CN" altLang="en-US">
                <a:solidFill>
                  <a:srgbClr val="FF0000"/>
                </a:solidFill>
              </a:rPr>
              <a:t>定长</a:t>
            </a:r>
            <a:r>
              <a:rPr lang="zh-CN" altLang="en-US"/>
              <a:t>、只能有</a:t>
            </a:r>
            <a:r>
              <a:rPr lang="zh-CN" altLang="en-US">
                <a:solidFill>
                  <a:srgbClr val="0000FF"/>
                </a:solidFill>
              </a:rPr>
              <a:t>两种码长</a:t>
            </a:r>
            <a:r>
              <a:rPr lang="zh-CN" altLang="en-US"/>
              <a:t>的</a:t>
            </a:r>
            <a:r>
              <a:rPr lang="zh-CN" altLang="en-US">
                <a:solidFill>
                  <a:srgbClr val="FF0000"/>
                </a:solidFill>
              </a:rPr>
              <a:t>扩展操作码</a:t>
            </a:r>
            <a:r>
              <a:rPr lang="zh-CN" altLang="en-US"/>
              <a:t>、</a:t>
            </a:r>
            <a:r>
              <a:rPr lang="zh-CN" altLang="en-US">
                <a:solidFill>
                  <a:srgbClr val="FF0000"/>
                </a:solidFill>
              </a:rPr>
              <a:t>霍夫曼编码</a:t>
            </a:r>
            <a:r>
              <a:rPr lang="zh-CN" altLang="en-US"/>
              <a:t> 三种编码方案，并计算各种方案的</a:t>
            </a:r>
            <a:r>
              <a:rPr lang="zh-CN" altLang="en-US">
                <a:solidFill>
                  <a:srgbClr val="008000"/>
                </a:solidFill>
              </a:rPr>
              <a:t>平均码长</a:t>
            </a:r>
            <a:r>
              <a:rPr lang="zh-CN" altLang="en-US"/>
              <a:t>。</a:t>
            </a:r>
          </a:p>
          <a:p>
            <a:pPr marL="0" indent="0">
              <a:spcBef>
                <a:spcPct val="10000"/>
              </a:spcBef>
              <a:buFont typeface="Wingdings" pitchFamily="2" charset="2"/>
              <a:buNone/>
            </a:pPr>
            <a:r>
              <a:rPr lang="en-US" altLang="zh-CN"/>
              <a:t>【</a:t>
            </a:r>
            <a:r>
              <a:rPr lang="zh-CN" altLang="en-US"/>
              <a:t>解</a:t>
            </a:r>
            <a:r>
              <a:rPr lang="en-US" altLang="zh-CN"/>
              <a:t>】</a:t>
            </a:r>
          </a:p>
        </p:txBody>
      </p:sp>
      <p:graphicFrame>
        <p:nvGraphicFramePr>
          <p:cNvPr id="1112136" name="Group 72"/>
          <p:cNvGraphicFramePr>
            <a:graphicFrameLocks noGrp="1"/>
          </p:cNvGraphicFramePr>
          <p:nvPr/>
        </p:nvGraphicFramePr>
        <p:xfrm>
          <a:off x="539750" y="3767138"/>
          <a:ext cx="8208963" cy="1828800"/>
        </p:xfrm>
        <a:graphic>
          <a:graphicData uri="http://schemas.openxmlformats.org/drawingml/2006/table">
            <a:tbl>
              <a:tblPr/>
              <a:tblGrid>
                <a:gridCol w="1025525">
                  <a:extLst>
                    <a:ext uri="{9D8B030D-6E8A-4147-A177-3AD203B41FA5}">
                      <a16:colId xmlns:a16="http://schemas.microsoft.com/office/drawing/2014/main" val="20000"/>
                    </a:ext>
                  </a:extLst>
                </a:gridCol>
                <a:gridCol w="1027113">
                  <a:extLst>
                    <a:ext uri="{9D8B030D-6E8A-4147-A177-3AD203B41FA5}">
                      <a16:colId xmlns:a16="http://schemas.microsoft.com/office/drawing/2014/main" val="20001"/>
                    </a:ext>
                  </a:extLst>
                </a:gridCol>
                <a:gridCol w="1025525">
                  <a:extLst>
                    <a:ext uri="{9D8B030D-6E8A-4147-A177-3AD203B41FA5}">
                      <a16:colId xmlns:a16="http://schemas.microsoft.com/office/drawing/2014/main" val="20002"/>
                    </a:ext>
                  </a:extLst>
                </a:gridCol>
                <a:gridCol w="1027112">
                  <a:extLst>
                    <a:ext uri="{9D8B030D-6E8A-4147-A177-3AD203B41FA5}">
                      <a16:colId xmlns:a16="http://schemas.microsoft.com/office/drawing/2014/main" val="20003"/>
                    </a:ext>
                  </a:extLst>
                </a:gridCol>
                <a:gridCol w="1025525">
                  <a:extLst>
                    <a:ext uri="{9D8B030D-6E8A-4147-A177-3AD203B41FA5}">
                      <a16:colId xmlns:a16="http://schemas.microsoft.com/office/drawing/2014/main" val="20004"/>
                    </a:ext>
                  </a:extLst>
                </a:gridCol>
                <a:gridCol w="1025525">
                  <a:extLst>
                    <a:ext uri="{9D8B030D-6E8A-4147-A177-3AD203B41FA5}">
                      <a16:colId xmlns:a16="http://schemas.microsoft.com/office/drawing/2014/main" val="20005"/>
                    </a:ext>
                  </a:extLst>
                </a:gridCol>
                <a:gridCol w="1027113">
                  <a:extLst>
                    <a:ext uri="{9D8B030D-6E8A-4147-A177-3AD203B41FA5}">
                      <a16:colId xmlns:a16="http://schemas.microsoft.com/office/drawing/2014/main" val="20006"/>
                    </a:ext>
                  </a:extLst>
                </a:gridCol>
                <a:gridCol w="1025525">
                  <a:extLst>
                    <a:ext uri="{9D8B030D-6E8A-4147-A177-3AD203B41FA5}">
                      <a16:colId xmlns:a16="http://schemas.microsoft.com/office/drawing/2014/main" val="20007"/>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2"/>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112067">
                                            <p:txEl>
                                              <p:pRg st="2" end="2"/>
                                            </p:txEl>
                                          </p:spTgt>
                                        </p:tgtEl>
                                        <p:attrNameLst>
                                          <p:attrName>style.visibility</p:attrName>
                                        </p:attrNameLst>
                                      </p:cBhvr>
                                      <p:to>
                                        <p:strVal val="visible"/>
                                      </p:to>
                                    </p:set>
                                    <p:anim calcmode="lin" valueType="num">
                                      <p:cBhvr>
                                        <p:cTn id="7" dur="500" fill="hold"/>
                                        <p:tgtEl>
                                          <p:spTgt spid="1112067">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12067">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12067">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120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112136"/>
                                        </p:tgtEl>
                                        <p:attrNameLst>
                                          <p:attrName>style.visibility</p:attrName>
                                        </p:attrNameLst>
                                      </p:cBhvr>
                                      <p:to>
                                        <p:strVal val="visible"/>
                                      </p:to>
                                    </p:set>
                                    <p:animEffect transition="in" filter="strips(downRight)">
                                      <p:cBhvr>
                                        <p:cTn id="15" dur="500"/>
                                        <p:tgtEl>
                                          <p:spTgt spid="1112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灯片编号占位符 4"/>
          <p:cNvSpPr>
            <a:spLocks noGrp="1"/>
          </p:cNvSpPr>
          <p:nvPr>
            <p:ph type="sldNum" sz="quarter" idx="11"/>
          </p:nvPr>
        </p:nvSpPr>
        <p:spPr/>
        <p:txBody>
          <a:bodyPr/>
          <a:lstStyle/>
          <a:p>
            <a:fld id="{F6A7089D-677D-4406-B7E2-E4F8613CC014}" type="slidenum">
              <a:rPr lang="zh-CN" altLang="en-US"/>
              <a:pPr/>
              <a:t>71</a:t>
            </a:fld>
            <a:endParaRPr lang="en-US" altLang="zh-CN"/>
          </a:p>
        </p:txBody>
      </p:sp>
      <p:sp>
        <p:nvSpPr>
          <p:cNvPr id="1114114" name="Rectangle 2"/>
          <p:cNvSpPr>
            <a:spLocks noGrp="1" noChangeArrowheads="1"/>
          </p:cNvSpPr>
          <p:nvPr>
            <p:ph type="body" idx="1"/>
          </p:nvPr>
        </p:nvSpPr>
        <p:spPr>
          <a:xfrm>
            <a:off x="395288" y="44450"/>
            <a:ext cx="8497887" cy="576263"/>
          </a:xfrm>
        </p:spPr>
        <p:txBody>
          <a:bodyPr/>
          <a:lstStyle/>
          <a:p>
            <a:pPr marL="0" indent="0">
              <a:spcBef>
                <a:spcPct val="10000"/>
              </a:spcBef>
              <a:buFont typeface="Wingdings" pitchFamily="2" charset="2"/>
              <a:buNone/>
            </a:pPr>
            <a:r>
              <a:rPr lang="zh-CN" altLang="en-US">
                <a:solidFill>
                  <a:srgbClr val="FF0000"/>
                </a:solidFill>
              </a:rPr>
              <a:t>定长</a:t>
            </a:r>
            <a:r>
              <a:rPr lang="zh-CN" altLang="en-US"/>
              <a:t>编码：</a:t>
            </a:r>
            <a:endParaRPr lang="en-US" altLang="zh-CN"/>
          </a:p>
        </p:txBody>
      </p:sp>
      <p:graphicFrame>
        <p:nvGraphicFramePr>
          <p:cNvPr id="1114115" name="Group 3"/>
          <p:cNvGraphicFramePr>
            <a:graphicFrameLocks noGrp="1"/>
          </p:cNvGraphicFramePr>
          <p:nvPr/>
        </p:nvGraphicFramePr>
        <p:xfrm>
          <a:off x="323850" y="647700"/>
          <a:ext cx="8496300" cy="3657600"/>
        </p:xfrm>
        <a:graphic>
          <a:graphicData uri="http://schemas.openxmlformats.org/drawingml/2006/table">
            <a:tbl>
              <a:tblPr/>
              <a:tblGrid>
                <a:gridCol w="1439863">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1008062">
                  <a:extLst>
                    <a:ext uri="{9D8B030D-6E8A-4147-A177-3AD203B41FA5}">
                      <a16:colId xmlns:a16="http://schemas.microsoft.com/office/drawing/2014/main" val="20007"/>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920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0000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0010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0011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0100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0101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0110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2619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4"/>
                  </a:ext>
                </a:extLst>
              </a:tr>
              <a:tr h="242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0111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1000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1010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1011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1100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1101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bl>
          </a:graphicData>
        </a:graphic>
      </p:graphicFrame>
      <p:sp>
        <p:nvSpPr>
          <p:cNvPr id="1114261" name="Rectangle 149"/>
          <p:cNvSpPr>
            <a:spLocks noChangeArrowheads="1"/>
          </p:cNvSpPr>
          <p:nvPr/>
        </p:nvSpPr>
        <p:spPr bwMode="auto">
          <a:xfrm>
            <a:off x="395288" y="4652963"/>
            <a:ext cx="8064500" cy="1008062"/>
          </a:xfrm>
          <a:prstGeom prst="rect">
            <a:avLst/>
          </a:prstGeom>
          <a:noFill/>
          <a:ln w="9525">
            <a:noFill/>
            <a:miter lim="800000"/>
            <a:headEnd/>
            <a:tailEnd/>
          </a:ln>
          <a:effectLst/>
        </p:spPr>
        <p:txBody>
          <a:bodyPr/>
          <a:lstStyle/>
          <a:p>
            <a:pPr algn="l">
              <a:spcBef>
                <a:spcPct val="50000"/>
              </a:spcBef>
              <a:buClr>
                <a:schemeClr val="bg2"/>
              </a:buClr>
              <a:buSzPct val="75000"/>
              <a:buFont typeface="Wingdings" pitchFamily="2" charset="2"/>
              <a:buNone/>
            </a:pPr>
            <a:r>
              <a:rPr lang="zh-CN" altLang="en-US" sz="2800"/>
              <a:t>其操作码的平均码长：</a:t>
            </a:r>
            <a:r>
              <a:rPr lang="en-US" altLang="zh-CN" sz="2800"/>
              <a:t>H</a:t>
            </a:r>
            <a:r>
              <a:rPr lang="zh-CN" altLang="en-US" sz="2800"/>
              <a:t>＝</a:t>
            </a:r>
            <a:r>
              <a:rPr lang="en-US" altLang="zh-CN" sz="2800"/>
              <a:t>4</a:t>
            </a:r>
            <a:r>
              <a:rPr lang="zh-CN" altLang="en-US" sz="2800"/>
              <a:t>（位）。</a:t>
            </a:r>
            <a:endParaRPr lang="zh-CN" altLang="en-US">
              <a:solidFill>
                <a:srgbClr val="0000FF"/>
              </a:solidFill>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72</a:t>
            </a:fld>
            <a:endParaRPr lang="en-US" altLang="zh-CN"/>
          </a:p>
        </p:txBody>
      </p:sp>
      <p:sp>
        <p:nvSpPr>
          <p:cNvPr id="1113091" name="Rectangle 3"/>
          <p:cNvSpPr>
            <a:spLocks noGrp="1" noChangeArrowheads="1"/>
          </p:cNvSpPr>
          <p:nvPr>
            <p:ph type="body" idx="1"/>
          </p:nvPr>
        </p:nvSpPr>
        <p:spPr>
          <a:xfrm>
            <a:off x="395288" y="44450"/>
            <a:ext cx="8497887" cy="576263"/>
          </a:xfrm>
        </p:spPr>
        <p:txBody>
          <a:bodyPr/>
          <a:lstStyle/>
          <a:p>
            <a:pPr marL="0" indent="0">
              <a:spcBef>
                <a:spcPct val="10000"/>
              </a:spcBef>
              <a:buFont typeface="Wingdings" pitchFamily="2" charset="2"/>
              <a:buNone/>
            </a:pPr>
            <a:r>
              <a:rPr lang="zh-CN" altLang="en-US">
                <a:solidFill>
                  <a:srgbClr val="0000FF"/>
                </a:solidFill>
              </a:rPr>
              <a:t>两种码长</a:t>
            </a:r>
            <a:r>
              <a:rPr lang="zh-CN" altLang="en-US"/>
              <a:t>的</a:t>
            </a:r>
            <a:r>
              <a:rPr lang="zh-CN" altLang="en-US">
                <a:solidFill>
                  <a:srgbClr val="FF0000"/>
                </a:solidFill>
              </a:rPr>
              <a:t>扩展操作码</a:t>
            </a:r>
            <a:r>
              <a:rPr lang="zh-CN" altLang="en-US"/>
              <a:t>：</a:t>
            </a:r>
            <a:endParaRPr lang="en-US" altLang="zh-CN"/>
          </a:p>
        </p:txBody>
      </p:sp>
      <p:graphicFrame>
        <p:nvGraphicFramePr>
          <p:cNvPr id="1113501" name="Group 413"/>
          <p:cNvGraphicFramePr>
            <a:graphicFrameLocks noGrp="1"/>
          </p:cNvGraphicFramePr>
          <p:nvPr/>
        </p:nvGraphicFramePr>
        <p:xfrm>
          <a:off x="323850" y="647700"/>
          <a:ext cx="8496300" cy="3657600"/>
        </p:xfrm>
        <a:graphic>
          <a:graphicData uri="http://schemas.openxmlformats.org/drawingml/2006/table">
            <a:tbl>
              <a:tblPr/>
              <a:tblGrid>
                <a:gridCol w="1439863">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1008062">
                  <a:extLst>
                    <a:ext uri="{9D8B030D-6E8A-4147-A177-3AD203B41FA5}">
                      <a16:colId xmlns:a16="http://schemas.microsoft.com/office/drawing/2014/main" val="20007"/>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920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0000FF"/>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2619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4"/>
                  </a:ext>
                </a:extLst>
              </a:tr>
              <a:tr h="242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66"/>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bl>
          </a:graphicData>
        </a:graphic>
      </p:graphicFrame>
      <p:sp>
        <p:nvSpPr>
          <p:cNvPr id="7" name="任意多边形 6"/>
          <p:cNvSpPr/>
          <p:nvPr/>
        </p:nvSpPr>
        <p:spPr bwMode="auto">
          <a:xfrm>
            <a:off x="1835697" y="680314"/>
            <a:ext cx="6905968" cy="3540774"/>
          </a:xfrm>
          <a:custGeom>
            <a:avLst/>
            <a:gdLst>
              <a:gd name="connsiteX0" fmla="*/ 5991149 w 6883603"/>
              <a:gd name="connsiteY0" fmla="*/ 0 h 3540556"/>
              <a:gd name="connsiteX1" fmla="*/ 6876288 w 6883603"/>
              <a:gd name="connsiteY1" fmla="*/ 0 h 3540556"/>
              <a:gd name="connsiteX2" fmla="*/ 6883603 w 6883603"/>
              <a:gd name="connsiteY2" fmla="*/ 3540556 h 3540556"/>
              <a:gd name="connsiteX3" fmla="*/ 0 w 6883603"/>
              <a:gd name="connsiteY3" fmla="*/ 3540556 h 3540556"/>
              <a:gd name="connsiteX4" fmla="*/ 0 w 6883603"/>
              <a:gd name="connsiteY4" fmla="*/ 1858060 h 3540556"/>
              <a:gd name="connsiteX5" fmla="*/ 5991149 w 6883603"/>
              <a:gd name="connsiteY5" fmla="*/ 1858060 h 3540556"/>
              <a:gd name="connsiteX6" fmla="*/ 5991149 w 6883603"/>
              <a:gd name="connsiteY6" fmla="*/ 0 h 354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3603" h="3540556">
                <a:moveTo>
                  <a:pt x="5991149" y="0"/>
                </a:moveTo>
                <a:lnTo>
                  <a:pt x="6876288" y="0"/>
                </a:lnTo>
                <a:cubicBezTo>
                  <a:pt x="6878726" y="1180185"/>
                  <a:pt x="6881165" y="2360371"/>
                  <a:pt x="6883603" y="3540556"/>
                </a:cubicBezTo>
                <a:lnTo>
                  <a:pt x="0" y="3540556"/>
                </a:lnTo>
                <a:lnTo>
                  <a:pt x="0" y="1858060"/>
                </a:lnTo>
                <a:lnTo>
                  <a:pt x="5991149" y="1858060"/>
                </a:lnTo>
                <a:lnTo>
                  <a:pt x="5991149" y="0"/>
                </a:lnTo>
                <a:close/>
              </a:path>
            </a:pathLst>
          </a:custGeom>
          <a:solidFill>
            <a:srgbClr val="0000FF">
              <a:alpha val="30196"/>
            </a:srgbClr>
          </a:solidFill>
          <a:ln w="28575" cap="flat" cmpd="sng" algn="ctr">
            <a:solidFill>
              <a:srgbClr val="FF66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1835696" y="692696"/>
            <a:ext cx="5904656" cy="1728192"/>
          </a:xfrm>
          <a:prstGeom prst="rect">
            <a:avLst/>
          </a:prstGeom>
          <a:solidFill>
            <a:srgbClr val="FF3399">
              <a:alpha val="29804"/>
            </a:srgbClr>
          </a:solid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endParaRPr lang="zh-CN" altLang="en-US"/>
          </a:p>
        </p:txBody>
      </p:sp>
      <p:sp>
        <p:nvSpPr>
          <p:cNvPr id="9" name="TextBox 8"/>
          <p:cNvSpPr txBox="1"/>
          <p:nvPr/>
        </p:nvSpPr>
        <p:spPr>
          <a:xfrm>
            <a:off x="6156176" y="231031"/>
            <a:ext cx="1512168" cy="461665"/>
          </a:xfrm>
          <a:prstGeom prst="rect">
            <a:avLst/>
          </a:prstGeom>
          <a:noFill/>
        </p:spPr>
        <p:txBody>
          <a:bodyPr wrap="square" rtlCol="0">
            <a:spAutoFit/>
          </a:bodyPr>
          <a:lstStyle/>
          <a:p>
            <a:pPr algn="r"/>
            <a:r>
              <a:rPr lang="zh-CN" altLang="en-US">
                <a:solidFill>
                  <a:srgbClr val="FF0000"/>
                </a:solidFill>
              </a:rPr>
              <a:t>大概率</a:t>
            </a:r>
          </a:p>
        </p:txBody>
      </p:sp>
      <p:sp>
        <p:nvSpPr>
          <p:cNvPr id="10" name="TextBox 9"/>
          <p:cNvSpPr txBox="1"/>
          <p:nvPr/>
        </p:nvSpPr>
        <p:spPr>
          <a:xfrm>
            <a:off x="7308304" y="4293096"/>
            <a:ext cx="1512168" cy="461665"/>
          </a:xfrm>
          <a:prstGeom prst="rect">
            <a:avLst/>
          </a:prstGeom>
          <a:noFill/>
        </p:spPr>
        <p:txBody>
          <a:bodyPr wrap="square" rtlCol="0">
            <a:spAutoFit/>
          </a:bodyPr>
          <a:lstStyle/>
          <a:p>
            <a:pPr algn="r"/>
            <a:r>
              <a:rPr lang="zh-CN" altLang="en-US">
                <a:solidFill>
                  <a:srgbClr val="FF0000"/>
                </a:solidFill>
              </a:rPr>
              <a:t>小概率</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39" presetClass="entr" presetSubtype="0" ac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12"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13"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par>
                          <p:cTn id="20" fill="hold">
                            <p:stCondLst>
                              <p:cond delay="500"/>
                            </p:stCondLst>
                            <p:childTnLst>
                              <p:par>
                                <p:cTn id="21" presetID="39" presetClass="entr" presetSubtype="0" ac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73</a:t>
            </a:fld>
            <a:endParaRPr lang="en-US" altLang="zh-CN"/>
          </a:p>
        </p:txBody>
      </p:sp>
      <p:sp>
        <p:nvSpPr>
          <p:cNvPr id="1113091" name="Rectangle 3"/>
          <p:cNvSpPr>
            <a:spLocks noGrp="1" noChangeArrowheads="1"/>
          </p:cNvSpPr>
          <p:nvPr>
            <p:ph type="body" idx="1"/>
          </p:nvPr>
        </p:nvSpPr>
        <p:spPr>
          <a:xfrm>
            <a:off x="395288" y="44450"/>
            <a:ext cx="8497887" cy="576263"/>
          </a:xfrm>
        </p:spPr>
        <p:txBody>
          <a:bodyPr/>
          <a:lstStyle/>
          <a:p>
            <a:pPr marL="0" indent="0">
              <a:spcBef>
                <a:spcPct val="10000"/>
              </a:spcBef>
              <a:buFont typeface="Wingdings" pitchFamily="2" charset="2"/>
              <a:buNone/>
            </a:pPr>
            <a:r>
              <a:rPr lang="zh-CN" altLang="en-US">
                <a:solidFill>
                  <a:srgbClr val="0000FF"/>
                </a:solidFill>
              </a:rPr>
              <a:t>两种码长</a:t>
            </a:r>
            <a:r>
              <a:rPr lang="zh-CN" altLang="en-US"/>
              <a:t>的</a:t>
            </a:r>
            <a:r>
              <a:rPr lang="zh-CN" altLang="en-US">
                <a:solidFill>
                  <a:srgbClr val="FF0000"/>
                </a:solidFill>
              </a:rPr>
              <a:t>扩展操作码</a:t>
            </a:r>
            <a:r>
              <a:rPr lang="zh-CN" altLang="en-US"/>
              <a:t>：</a:t>
            </a:r>
            <a:endParaRPr lang="en-US" altLang="zh-CN"/>
          </a:p>
        </p:txBody>
      </p:sp>
      <p:graphicFrame>
        <p:nvGraphicFramePr>
          <p:cNvPr id="1113501" name="Group 413"/>
          <p:cNvGraphicFramePr>
            <a:graphicFrameLocks noGrp="1"/>
          </p:cNvGraphicFramePr>
          <p:nvPr/>
        </p:nvGraphicFramePr>
        <p:xfrm>
          <a:off x="323850" y="647700"/>
          <a:ext cx="8496300" cy="3657600"/>
        </p:xfrm>
        <a:graphic>
          <a:graphicData uri="http://schemas.openxmlformats.org/drawingml/2006/table">
            <a:tbl>
              <a:tblPr/>
              <a:tblGrid>
                <a:gridCol w="1439863">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1008062">
                  <a:extLst>
                    <a:ext uri="{9D8B030D-6E8A-4147-A177-3AD203B41FA5}">
                      <a16:colId xmlns:a16="http://schemas.microsoft.com/office/drawing/2014/main" val="20007"/>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2</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5</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6</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7</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920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0.14</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0.11</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000</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010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011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100</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110</a:t>
                      </a:r>
                      <a:r>
                        <a:rPr kumimoji="0" lang="en-US" altLang="zh-CN" sz="2000" b="1" i="0" u="none" strike="noStrike" cap="none" normalizeH="0" baseline="0">
                          <a:ln>
                            <a:noFill/>
                          </a:ln>
                          <a:solidFill>
                            <a:srgbClr val="0000FF"/>
                          </a:solidFill>
                          <a:effectLst/>
                          <a:latin typeface="Times New Roman" pitchFamily="18" charset="0"/>
                          <a:ea typeface="宋体" charset="-122"/>
                        </a:rPr>
                        <a:t>00</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2619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2921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指令</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9</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10</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11</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12</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13</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I</a:t>
                      </a:r>
                      <a:r>
                        <a:rPr kumimoji="0" lang="en-US" altLang="zh-CN" sz="2400" b="1" i="0" u="none" strike="noStrike" cap="none" normalizeH="0" baseline="-25000">
                          <a:ln>
                            <a:noFill/>
                          </a:ln>
                          <a:solidFill>
                            <a:schemeClr val="tx1"/>
                          </a:solidFill>
                          <a:effectLst/>
                          <a:latin typeface="Times New Roman" pitchFamily="18" charset="0"/>
                          <a:ea typeface="宋体" charset="-122"/>
                        </a:rPr>
                        <a:t>14</a:t>
                      </a:r>
                      <a:endParaRPr kumimoji="0" lang="zh-CN" altLang="en-US" sz="24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4"/>
                  </a:ext>
                </a:extLst>
              </a:tr>
              <a:tr h="2428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charset="-122"/>
                        </a:rPr>
                        <a:t>概率</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0.04</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0.03</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0.02</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0.01</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400" b="1" i="0" u="none" strike="noStrike" cap="none" normalizeH="0" baseline="0">
                        <a:ln>
                          <a:noFill/>
                        </a:ln>
                        <a:solidFill>
                          <a:srgbClr val="0066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110</a:t>
                      </a:r>
                      <a:r>
                        <a:rPr kumimoji="0" lang="en-US" altLang="zh-CN" sz="2000" b="1" i="0" u="none" strike="noStrike" cap="none" normalizeH="0" baseline="0">
                          <a:ln>
                            <a:noFill/>
                          </a:ln>
                          <a:solidFill>
                            <a:srgbClr val="0000FF"/>
                          </a:solidFill>
                          <a:effectLst/>
                          <a:latin typeface="Times New Roman" pitchFamily="18" charset="0"/>
                          <a:ea typeface="宋体" charset="-122"/>
                        </a:rPr>
                        <a:t>01</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110</a:t>
                      </a:r>
                      <a:r>
                        <a:rPr kumimoji="0" lang="en-US" altLang="zh-CN" sz="2000" b="1" i="0" u="none" strike="noStrike" cap="none" normalizeH="0" baseline="0">
                          <a:ln>
                            <a:noFill/>
                          </a:ln>
                          <a:solidFill>
                            <a:srgbClr val="0000FF"/>
                          </a:solidFill>
                          <a:effectLst/>
                          <a:latin typeface="Times New Roman" pitchFamily="18" charset="0"/>
                          <a:ea typeface="宋体" charset="-122"/>
                        </a:rPr>
                        <a:t>10</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110</a:t>
                      </a:r>
                      <a:r>
                        <a:rPr kumimoji="0" lang="en-US" altLang="zh-CN" sz="2000" b="1" i="0" u="none" strike="noStrike" cap="none" normalizeH="0" baseline="0">
                          <a:ln>
                            <a:noFill/>
                          </a:ln>
                          <a:solidFill>
                            <a:srgbClr val="0000FF"/>
                          </a:solidFill>
                          <a:effectLst/>
                          <a:latin typeface="Times New Roman" pitchFamily="18" charset="0"/>
                          <a:ea typeface="宋体" charset="-122"/>
                        </a:rPr>
                        <a:t>11</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111</a:t>
                      </a:r>
                      <a:r>
                        <a:rPr kumimoji="0" lang="en-US" altLang="zh-CN" sz="2000" b="1" i="0" u="none" strike="noStrike" cap="none" normalizeH="0" baseline="0">
                          <a:ln>
                            <a:noFill/>
                          </a:ln>
                          <a:solidFill>
                            <a:srgbClr val="0000FF"/>
                          </a:solidFill>
                          <a:effectLst/>
                          <a:latin typeface="Times New Roman" pitchFamily="18" charset="0"/>
                          <a:ea typeface="宋体" charset="-122"/>
                        </a:rPr>
                        <a:t>00</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111</a:t>
                      </a:r>
                      <a:r>
                        <a:rPr kumimoji="0" lang="en-US" altLang="zh-CN" sz="2000" b="1" i="0" u="none" strike="noStrike" cap="none" normalizeH="0" baseline="0">
                          <a:ln>
                            <a:noFill/>
                          </a:ln>
                          <a:solidFill>
                            <a:srgbClr val="0000FF"/>
                          </a:solidFill>
                          <a:effectLst/>
                          <a:latin typeface="Times New Roman" pitchFamily="18" charset="0"/>
                          <a:ea typeface="宋体" charset="-122"/>
                        </a:rPr>
                        <a:t>01</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111</a:t>
                      </a:r>
                      <a:r>
                        <a:rPr kumimoji="0" lang="en-US" altLang="zh-CN" sz="2000" b="1" i="0" u="none" strike="noStrike" cap="none" normalizeH="0" baseline="0">
                          <a:ln>
                            <a:noFill/>
                          </a:ln>
                          <a:solidFill>
                            <a:srgbClr val="0000FF"/>
                          </a:solidFill>
                          <a:effectLst/>
                          <a:latin typeface="Times New Roman" pitchFamily="18" charset="0"/>
                          <a:ea typeface="宋体" charset="-122"/>
                        </a:rPr>
                        <a:t>10</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00"/>
                          </a:solidFill>
                          <a:effectLst/>
                          <a:latin typeface="Times New Roman" pitchFamily="18" charset="0"/>
                          <a:ea typeface="宋体" charset="-122"/>
                        </a:rPr>
                        <a:t>111</a:t>
                      </a:r>
                      <a:r>
                        <a:rPr kumimoji="0" lang="en-US" altLang="zh-CN" sz="2000" b="1" i="0" u="none" strike="noStrike" cap="none" normalizeH="0" baseline="0">
                          <a:ln>
                            <a:noFill/>
                          </a:ln>
                          <a:solidFill>
                            <a:srgbClr val="0000FF"/>
                          </a:solidFill>
                          <a:effectLst/>
                          <a:latin typeface="Times New Roman" pitchFamily="18" charset="0"/>
                          <a:ea typeface="宋体" charset="-122"/>
                        </a:rPr>
                        <a:t>11</a:t>
                      </a:r>
                      <a:endParaRPr kumimoji="0" lang="en-US" altLang="zh-CN" sz="2000" b="1" i="0" u="none" strike="noStrike" cap="none" normalizeH="0" baseline="0">
                        <a:ln>
                          <a:noFill/>
                        </a:ln>
                        <a:solidFill>
                          <a:srgbClr val="FF0000"/>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6600"/>
                          </a:solidFill>
                          <a:effectLst/>
                          <a:latin typeface="Times New Roman" pitchFamily="18" charset="0"/>
                          <a:ea typeface="宋体" charset="-122"/>
                        </a:rPr>
                        <a:t>码长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66"/>
                          </a:solidFill>
                          <a:effectLst/>
                          <a:latin typeface="Arial" charset="0"/>
                          <a:ea typeface="宋体" charset="-122"/>
                        </a:rPr>
                        <a:t>5</a:t>
                      </a:r>
                    </a:p>
                  </a:txBody>
                  <a:tcPr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bl>
          </a:graphicData>
        </a:graphic>
      </p:graphicFrame>
      <p:sp>
        <p:nvSpPr>
          <p:cNvPr id="1113499" name="Rectangle 411"/>
          <p:cNvSpPr>
            <a:spLocks noChangeArrowheads="1"/>
          </p:cNvSpPr>
          <p:nvPr/>
        </p:nvSpPr>
        <p:spPr bwMode="auto">
          <a:xfrm>
            <a:off x="395288" y="4652963"/>
            <a:ext cx="8353176" cy="2016125"/>
          </a:xfrm>
          <a:prstGeom prst="rect">
            <a:avLst/>
          </a:prstGeom>
          <a:noFill/>
          <a:ln w="9525">
            <a:noFill/>
            <a:miter lim="800000"/>
            <a:headEnd/>
            <a:tailEnd/>
          </a:ln>
          <a:effectLst/>
        </p:spPr>
        <p:txBody>
          <a:bodyPr/>
          <a:lstStyle/>
          <a:p>
            <a:pPr algn="l">
              <a:spcBef>
                <a:spcPct val="50000"/>
              </a:spcBef>
              <a:buClr>
                <a:schemeClr val="bg2"/>
              </a:buClr>
              <a:buSzPct val="75000"/>
              <a:buFont typeface="Wingdings" pitchFamily="2" charset="2"/>
              <a:buNone/>
            </a:pPr>
            <a:r>
              <a:rPr lang="zh-CN" altLang="en-US" sz="2800"/>
              <a:t>其操作码平均码长为：</a:t>
            </a:r>
            <a:r>
              <a:rPr lang="en-US" altLang="zh-CN" sz="2800"/>
              <a:t>H</a:t>
            </a:r>
            <a:r>
              <a:rPr lang="zh-CN" altLang="en-US" sz="2800"/>
              <a:t>＝</a:t>
            </a:r>
          </a:p>
          <a:p>
            <a:pPr algn="l">
              <a:spcBef>
                <a:spcPct val="90000"/>
              </a:spcBef>
              <a:buClr>
                <a:schemeClr val="bg2"/>
              </a:buClr>
              <a:buSzPct val="75000"/>
              <a:buFont typeface="Wingdings" pitchFamily="2" charset="2"/>
              <a:buNone/>
            </a:pPr>
            <a:r>
              <a:rPr lang="en-US" altLang="zh-CN">
                <a:solidFill>
                  <a:srgbClr val="0000FF"/>
                </a:solidFill>
              </a:rPr>
              <a:t>H</a:t>
            </a:r>
            <a:r>
              <a:rPr lang="zh-CN" altLang="en-US">
                <a:solidFill>
                  <a:srgbClr val="0000FF"/>
                </a:solidFill>
              </a:rPr>
              <a:t>＝</a:t>
            </a:r>
            <a:r>
              <a:rPr lang="en-US" altLang="zh-CN">
                <a:solidFill>
                  <a:srgbClr val="0000FF"/>
                </a:solidFill>
                <a:latin typeface="宋体" charset="-122"/>
              </a:rPr>
              <a:t>(</a:t>
            </a:r>
            <a:r>
              <a:rPr lang="en-US" altLang="zh-CN">
                <a:solidFill>
                  <a:srgbClr val="0000FF"/>
                </a:solidFill>
              </a:rPr>
              <a:t>0.15</a:t>
            </a:r>
            <a:r>
              <a:rPr lang="zh-CN" altLang="en-US">
                <a:solidFill>
                  <a:srgbClr val="0000FF"/>
                </a:solidFill>
              </a:rPr>
              <a:t>＋</a:t>
            </a:r>
            <a:r>
              <a:rPr lang="en-US" altLang="zh-CN">
                <a:solidFill>
                  <a:srgbClr val="0000FF"/>
                </a:solidFill>
              </a:rPr>
              <a:t>0.15</a:t>
            </a:r>
            <a:r>
              <a:rPr lang="zh-CN" altLang="en-US">
                <a:solidFill>
                  <a:srgbClr val="0000FF"/>
                </a:solidFill>
              </a:rPr>
              <a:t>＋</a:t>
            </a:r>
            <a:r>
              <a:rPr lang="en-US" altLang="zh-CN">
                <a:solidFill>
                  <a:srgbClr val="0000FF"/>
                </a:solidFill>
              </a:rPr>
              <a:t>0.14</a:t>
            </a:r>
            <a:r>
              <a:rPr lang="zh-CN" altLang="en-US">
                <a:solidFill>
                  <a:srgbClr val="0000FF"/>
                </a:solidFill>
              </a:rPr>
              <a:t>＋</a:t>
            </a:r>
            <a:r>
              <a:rPr lang="en-US" altLang="zh-CN">
                <a:solidFill>
                  <a:srgbClr val="0000FF"/>
                </a:solidFill>
              </a:rPr>
              <a:t>0.13</a:t>
            </a:r>
            <a:r>
              <a:rPr lang="zh-CN" altLang="en-US">
                <a:solidFill>
                  <a:srgbClr val="0000FF"/>
                </a:solidFill>
              </a:rPr>
              <a:t>＋</a:t>
            </a:r>
            <a:r>
              <a:rPr lang="en-US" altLang="zh-CN">
                <a:solidFill>
                  <a:srgbClr val="0000FF"/>
                </a:solidFill>
              </a:rPr>
              <a:t>0.12</a:t>
            </a:r>
            <a:r>
              <a:rPr lang="zh-CN" altLang="en-US">
                <a:solidFill>
                  <a:srgbClr val="0000FF"/>
                </a:solidFill>
              </a:rPr>
              <a:t>＋</a:t>
            </a:r>
            <a:r>
              <a:rPr lang="en-US" altLang="zh-CN">
                <a:solidFill>
                  <a:srgbClr val="0000FF"/>
                </a:solidFill>
              </a:rPr>
              <a:t>0.11</a:t>
            </a:r>
            <a:r>
              <a:rPr lang="en-US" altLang="zh-CN">
                <a:solidFill>
                  <a:srgbClr val="0000FF"/>
                </a:solidFill>
                <a:latin typeface="宋体" charset="-122"/>
              </a:rPr>
              <a:t>)</a:t>
            </a:r>
            <a:r>
              <a:rPr lang="en-US" altLang="zh-CN">
                <a:solidFill>
                  <a:srgbClr val="0000FF"/>
                </a:solidFill>
              </a:rPr>
              <a:t>×3</a:t>
            </a:r>
            <a:r>
              <a:rPr lang="zh-CN" altLang="en-US">
                <a:solidFill>
                  <a:srgbClr val="0000FF"/>
                </a:solidFill>
              </a:rPr>
              <a:t>＋</a:t>
            </a:r>
            <a:br>
              <a:rPr lang="zh-CN" altLang="en-US">
                <a:solidFill>
                  <a:srgbClr val="0000FF"/>
                </a:solidFill>
              </a:rPr>
            </a:br>
            <a:r>
              <a:rPr lang="zh-CN" altLang="en-US">
                <a:solidFill>
                  <a:srgbClr val="0000FF"/>
                </a:solidFill>
              </a:rPr>
              <a:t>       </a:t>
            </a:r>
            <a:r>
              <a:rPr lang="en-US" altLang="zh-CN">
                <a:solidFill>
                  <a:srgbClr val="0000FF"/>
                </a:solidFill>
                <a:latin typeface="宋体" charset="-122"/>
              </a:rPr>
              <a:t>(</a:t>
            </a:r>
            <a:r>
              <a:rPr lang="en-US" altLang="zh-CN">
                <a:solidFill>
                  <a:srgbClr val="0000FF"/>
                </a:solidFill>
              </a:rPr>
              <a:t>0.04</a:t>
            </a:r>
            <a:r>
              <a:rPr lang="zh-CN" altLang="en-US">
                <a:solidFill>
                  <a:srgbClr val="0000FF"/>
                </a:solidFill>
              </a:rPr>
              <a:t>＋</a:t>
            </a:r>
            <a:r>
              <a:rPr lang="en-US" altLang="zh-CN">
                <a:solidFill>
                  <a:srgbClr val="0000FF"/>
                </a:solidFill>
              </a:rPr>
              <a:t>0.04</a:t>
            </a:r>
            <a:r>
              <a:rPr lang="zh-CN" altLang="en-US">
                <a:solidFill>
                  <a:srgbClr val="0000FF"/>
                </a:solidFill>
              </a:rPr>
              <a:t>＋</a:t>
            </a:r>
            <a:r>
              <a:rPr lang="en-US" altLang="zh-CN">
                <a:solidFill>
                  <a:srgbClr val="0000FF"/>
                </a:solidFill>
              </a:rPr>
              <a:t>0.03</a:t>
            </a:r>
            <a:r>
              <a:rPr lang="zh-CN" altLang="en-US">
                <a:solidFill>
                  <a:srgbClr val="0000FF"/>
                </a:solidFill>
              </a:rPr>
              <a:t>＋</a:t>
            </a:r>
            <a:r>
              <a:rPr lang="en-US" altLang="zh-CN">
                <a:solidFill>
                  <a:srgbClr val="0000FF"/>
                </a:solidFill>
              </a:rPr>
              <a:t>0.03</a:t>
            </a:r>
            <a:r>
              <a:rPr lang="zh-CN" altLang="en-US">
                <a:solidFill>
                  <a:srgbClr val="0000FF"/>
                </a:solidFill>
              </a:rPr>
              <a:t>＋</a:t>
            </a:r>
            <a:r>
              <a:rPr lang="en-US" altLang="zh-CN">
                <a:solidFill>
                  <a:srgbClr val="0000FF"/>
                </a:solidFill>
              </a:rPr>
              <a:t>0.02</a:t>
            </a:r>
            <a:r>
              <a:rPr lang="zh-CN" altLang="en-US">
                <a:solidFill>
                  <a:srgbClr val="0000FF"/>
                </a:solidFill>
              </a:rPr>
              <a:t>＋</a:t>
            </a:r>
            <a:r>
              <a:rPr lang="en-US" altLang="zh-CN">
                <a:solidFill>
                  <a:srgbClr val="0000FF"/>
                </a:solidFill>
              </a:rPr>
              <a:t>0.02</a:t>
            </a:r>
            <a:r>
              <a:rPr lang="zh-CN" altLang="en-US">
                <a:solidFill>
                  <a:srgbClr val="0000FF"/>
                </a:solidFill>
              </a:rPr>
              <a:t>＋</a:t>
            </a:r>
            <a:r>
              <a:rPr lang="en-US" altLang="zh-CN">
                <a:solidFill>
                  <a:srgbClr val="0000FF"/>
                </a:solidFill>
              </a:rPr>
              <a:t>0.01</a:t>
            </a:r>
            <a:r>
              <a:rPr lang="zh-CN" altLang="en-US">
                <a:solidFill>
                  <a:srgbClr val="0000FF"/>
                </a:solidFill>
              </a:rPr>
              <a:t>＋</a:t>
            </a:r>
            <a:r>
              <a:rPr lang="en-US" altLang="zh-CN">
                <a:solidFill>
                  <a:srgbClr val="0000FF"/>
                </a:solidFill>
              </a:rPr>
              <a:t>0.01</a:t>
            </a:r>
            <a:r>
              <a:rPr lang="en-US" altLang="zh-CN">
                <a:solidFill>
                  <a:srgbClr val="0000FF"/>
                </a:solidFill>
                <a:latin typeface="宋体" charset="-122"/>
              </a:rPr>
              <a:t>)</a:t>
            </a:r>
            <a:r>
              <a:rPr lang="en-US" altLang="zh-CN">
                <a:solidFill>
                  <a:srgbClr val="0000FF"/>
                </a:solidFill>
              </a:rPr>
              <a:t>×5</a:t>
            </a:r>
          </a:p>
          <a:p>
            <a:pPr algn="l">
              <a:spcBef>
                <a:spcPct val="10000"/>
              </a:spcBef>
              <a:buClr>
                <a:schemeClr val="bg2"/>
              </a:buClr>
              <a:buSzPct val="75000"/>
              <a:buFont typeface="Wingdings" pitchFamily="2" charset="2"/>
              <a:buNone/>
            </a:pPr>
            <a:r>
              <a:rPr lang="zh-CN" altLang="en-US">
                <a:solidFill>
                  <a:srgbClr val="0000FF"/>
                </a:solidFill>
              </a:rPr>
              <a:t>   ＝</a:t>
            </a:r>
            <a:r>
              <a:rPr lang="en-US" altLang="zh-CN">
                <a:solidFill>
                  <a:srgbClr val="0000FF"/>
                </a:solidFill>
              </a:rPr>
              <a:t>0.8×3</a:t>
            </a:r>
            <a:r>
              <a:rPr lang="zh-CN" altLang="en-US">
                <a:solidFill>
                  <a:srgbClr val="0000FF"/>
                </a:solidFill>
              </a:rPr>
              <a:t>＋</a:t>
            </a:r>
            <a:r>
              <a:rPr lang="en-US" altLang="zh-CN">
                <a:solidFill>
                  <a:srgbClr val="0000FF"/>
                </a:solidFill>
              </a:rPr>
              <a:t>0.2×5</a:t>
            </a:r>
            <a:r>
              <a:rPr lang="zh-CN" altLang="en-US">
                <a:solidFill>
                  <a:srgbClr val="0000FF"/>
                </a:solidFill>
              </a:rPr>
              <a:t>＝</a:t>
            </a:r>
            <a:r>
              <a:rPr lang="en-US" altLang="zh-CN">
                <a:solidFill>
                  <a:srgbClr val="0000FF"/>
                </a:solidFill>
              </a:rPr>
              <a:t>3.4</a:t>
            </a:r>
            <a:r>
              <a:rPr lang="zh-CN" altLang="en-US">
                <a:solidFill>
                  <a:srgbClr val="0000FF"/>
                </a:solidFill>
              </a:rPr>
              <a:t>（位）</a:t>
            </a:r>
            <a:endParaRPr lang="en-US" altLang="zh-CN">
              <a:solidFill>
                <a:srgbClr val="0000FF"/>
              </a:solidFill>
            </a:endParaRPr>
          </a:p>
        </p:txBody>
      </p:sp>
      <p:graphicFrame>
        <p:nvGraphicFramePr>
          <p:cNvPr id="1113500" name="Object 412"/>
          <p:cNvGraphicFramePr>
            <a:graphicFrameLocks noChangeAspect="1"/>
          </p:cNvGraphicFramePr>
          <p:nvPr/>
        </p:nvGraphicFramePr>
        <p:xfrm>
          <a:off x="4643438" y="4292600"/>
          <a:ext cx="1295400" cy="1189038"/>
        </p:xfrm>
        <a:graphic>
          <a:graphicData uri="http://schemas.openxmlformats.org/presentationml/2006/ole">
            <mc:AlternateContent xmlns:mc="http://schemas.openxmlformats.org/markup-compatibility/2006">
              <mc:Choice xmlns:v="urn:schemas-microsoft-com:vml" Requires="v">
                <p:oleObj spid="_x0000_s239702" name="公式" r:id="rId3" imgW="469800" imgH="431640" progId="Equation.3">
                  <p:embed/>
                </p:oleObj>
              </mc:Choice>
              <mc:Fallback>
                <p:oleObj name="公式" r:id="rId3" imgW="469800" imgH="431640" progId="Equation.3">
                  <p:embed/>
                  <p:pic>
                    <p:nvPicPr>
                      <p:cNvPr id="0" name="Object 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92600"/>
                        <a:ext cx="1295400" cy="1189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任意多边形 6"/>
          <p:cNvSpPr/>
          <p:nvPr/>
        </p:nvSpPr>
        <p:spPr bwMode="auto">
          <a:xfrm>
            <a:off x="1835697" y="680314"/>
            <a:ext cx="6905968" cy="3540774"/>
          </a:xfrm>
          <a:custGeom>
            <a:avLst/>
            <a:gdLst>
              <a:gd name="connsiteX0" fmla="*/ 5991149 w 6883603"/>
              <a:gd name="connsiteY0" fmla="*/ 0 h 3540556"/>
              <a:gd name="connsiteX1" fmla="*/ 6876288 w 6883603"/>
              <a:gd name="connsiteY1" fmla="*/ 0 h 3540556"/>
              <a:gd name="connsiteX2" fmla="*/ 6883603 w 6883603"/>
              <a:gd name="connsiteY2" fmla="*/ 3540556 h 3540556"/>
              <a:gd name="connsiteX3" fmla="*/ 0 w 6883603"/>
              <a:gd name="connsiteY3" fmla="*/ 3540556 h 3540556"/>
              <a:gd name="connsiteX4" fmla="*/ 0 w 6883603"/>
              <a:gd name="connsiteY4" fmla="*/ 1858060 h 3540556"/>
              <a:gd name="connsiteX5" fmla="*/ 5991149 w 6883603"/>
              <a:gd name="connsiteY5" fmla="*/ 1858060 h 3540556"/>
              <a:gd name="connsiteX6" fmla="*/ 5991149 w 6883603"/>
              <a:gd name="connsiteY6" fmla="*/ 0 h 354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3603" h="3540556">
                <a:moveTo>
                  <a:pt x="5991149" y="0"/>
                </a:moveTo>
                <a:lnTo>
                  <a:pt x="6876288" y="0"/>
                </a:lnTo>
                <a:cubicBezTo>
                  <a:pt x="6878726" y="1180185"/>
                  <a:pt x="6881165" y="2360371"/>
                  <a:pt x="6883603" y="3540556"/>
                </a:cubicBezTo>
                <a:lnTo>
                  <a:pt x="0" y="3540556"/>
                </a:lnTo>
                <a:lnTo>
                  <a:pt x="0" y="1858060"/>
                </a:lnTo>
                <a:lnTo>
                  <a:pt x="5991149" y="1858060"/>
                </a:lnTo>
                <a:lnTo>
                  <a:pt x="5991149" y="0"/>
                </a:lnTo>
                <a:close/>
              </a:path>
            </a:pathLst>
          </a:custGeom>
          <a:solidFill>
            <a:srgbClr val="0000FF">
              <a:alpha val="30196"/>
            </a:srgbClr>
          </a:solidFill>
          <a:ln w="28575" cap="flat" cmpd="sng" algn="ctr">
            <a:solidFill>
              <a:srgbClr val="FF66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8" name="矩形 7"/>
          <p:cNvSpPr/>
          <p:nvPr/>
        </p:nvSpPr>
        <p:spPr bwMode="auto">
          <a:xfrm>
            <a:off x="1835696" y="692696"/>
            <a:ext cx="5904656" cy="1728192"/>
          </a:xfrm>
          <a:prstGeom prst="rect">
            <a:avLst/>
          </a:prstGeom>
          <a:solidFill>
            <a:srgbClr val="FF3399">
              <a:alpha val="29804"/>
            </a:srgbClr>
          </a:solid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endParaRPr lang="zh-CN" altLang="en-US"/>
          </a:p>
        </p:txBody>
      </p:sp>
      <p:sp>
        <p:nvSpPr>
          <p:cNvPr id="9" name="TextBox 8"/>
          <p:cNvSpPr txBox="1"/>
          <p:nvPr/>
        </p:nvSpPr>
        <p:spPr>
          <a:xfrm>
            <a:off x="6156176" y="231031"/>
            <a:ext cx="1512168" cy="461665"/>
          </a:xfrm>
          <a:prstGeom prst="rect">
            <a:avLst/>
          </a:prstGeom>
          <a:noFill/>
        </p:spPr>
        <p:txBody>
          <a:bodyPr wrap="square" rtlCol="0">
            <a:spAutoFit/>
          </a:bodyPr>
          <a:lstStyle/>
          <a:p>
            <a:pPr algn="r"/>
            <a:r>
              <a:rPr lang="zh-CN" altLang="en-US">
                <a:solidFill>
                  <a:srgbClr val="FF0000"/>
                </a:solidFill>
              </a:rPr>
              <a:t>大概率</a:t>
            </a:r>
          </a:p>
        </p:txBody>
      </p:sp>
      <p:sp>
        <p:nvSpPr>
          <p:cNvPr id="10" name="TextBox 9"/>
          <p:cNvSpPr txBox="1"/>
          <p:nvPr/>
        </p:nvSpPr>
        <p:spPr>
          <a:xfrm>
            <a:off x="7308304" y="4293096"/>
            <a:ext cx="1512168" cy="461665"/>
          </a:xfrm>
          <a:prstGeom prst="rect">
            <a:avLst/>
          </a:prstGeom>
          <a:noFill/>
        </p:spPr>
        <p:txBody>
          <a:bodyPr wrap="square" rtlCol="0">
            <a:spAutoFit/>
          </a:bodyPr>
          <a:lstStyle/>
          <a:p>
            <a:pPr algn="r"/>
            <a:r>
              <a:rPr lang="zh-CN" altLang="en-US">
                <a:solidFill>
                  <a:srgbClr val="FF0000"/>
                </a:solidFill>
              </a:rPr>
              <a:t>小概率</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3499">
                                            <p:txEl>
                                              <p:pRg st="0" end="0"/>
                                            </p:txEl>
                                          </p:spTgt>
                                        </p:tgtEl>
                                        <p:attrNameLst>
                                          <p:attrName>style.visibility</p:attrName>
                                        </p:attrNameLst>
                                      </p:cBhvr>
                                      <p:to>
                                        <p:strVal val="visible"/>
                                      </p:to>
                                    </p:set>
                                    <p:animEffect transition="in" filter="wipe(left)">
                                      <p:cBhvr>
                                        <p:cTn id="7" dur="500"/>
                                        <p:tgtEl>
                                          <p:spTgt spid="111349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13500"/>
                                        </p:tgtEl>
                                        <p:attrNameLst>
                                          <p:attrName>style.visibility</p:attrName>
                                        </p:attrNameLst>
                                      </p:cBhvr>
                                      <p:to>
                                        <p:strVal val="visible"/>
                                      </p:to>
                                    </p:set>
                                    <p:animEffect transition="in" filter="wipe(left)">
                                      <p:cBhvr>
                                        <p:cTn id="11" dur="500"/>
                                        <p:tgtEl>
                                          <p:spTgt spid="111350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3499">
                                            <p:txEl>
                                              <p:pRg st="1" end="1"/>
                                            </p:txEl>
                                          </p:spTgt>
                                        </p:tgtEl>
                                        <p:attrNameLst>
                                          <p:attrName>style.visibility</p:attrName>
                                        </p:attrNameLst>
                                      </p:cBhvr>
                                      <p:to>
                                        <p:strVal val="visible"/>
                                      </p:to>
                                    </p:set>
                                    <p:animEffect transition="in" filter="wipe(left)">
                                      <p:cBhvr>
                                        <p:cTn id="16" dur="500"/>
                                        <p:tgtEl>
                                          <p:spTgt spid="1113499">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13499">
                                            <p:txEl>
                                              <p:pRg st="2" end="2"/>
                                            </p:txEl>
                                          </p:spTgt>
                                        </p:tgtEl>
                                        <p:attrNameLst>
                                          <p:attrName>style.visibility</p:attrName>
                                        </p:attrNameLst>
                                      </p:cBhvr>
                                      <p:to>
                                        <p:strVal val="visible"/>
                                      </p:to>
                                    </p:set>
                                    <p:animEffect transition="in" filter="wipe(left)">
                                      <p:cBhvr>
                                        <p:cTn id="20" dur="500"/>
                                        <p:tgtEl>
                                          <p:spTgt spid="1113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74</a:t>
            </a:fld>
            <a:endParaRPr lang="en-US" altLang="zh-CN"/>
          </a:p>
        </p:txBody>
      </p:sp>
      <p:sp>
        <p:nvSpPr>
          <p:cNvPr id="1113091" name="Rectangle 3"/>
          <p:cNvSpPr>
            <a:spLocks noGrp="1" noChangeArrowheads="1"/>
          </p:cNvSpPr>
          <p:nvPr>
            <p:ph type="body" idx="1"/>
          </p:nvPr>
        </p:nvSpPr>
        <p:spPr>
          <a:xfrm>
            <a:off x="179512" y="116433"/>
            <a:ext cx="3312368" cy="576263"/>
          </a:xfrm>
        </p:spPr>
        <p:txBody>
          <a:bodyPr/>
          <a:lstStyle/>
          <a:p>
            <a:pPr marL="0" indent="0">
              <a:spcBef>
                <a:spcPct val="10000"/>
              </a:spcBef>
              <a:buNone/>
            </a:pPr>
            <a:r>
              <a:rPr lang="en-US" altLang="zh-CN" i="1">
                <a:latin typeface="Times New Roman" pitchFamily="18" charset="0"/>
              </a:rPr>
              <a:t>Huffman </a:t>
            </a:r>
            <a:r>
              <a:rPr lang="zh-CN" altLang="en-US">
                <a:latin typeface="Times New Roman" pitchFamily="18" charset="0"/>
              </a:rPr>
              <a:t>编码：</a:t>
            </a:r>
            <a:endParaRPr lang="en-US" altLang="zh-CN"/>
          </a:p>
        </p:txBody>
      </p:sp>
      <p:sp>
        <p:nvSpPr>
          <p:cNvPr id="11" name="矩形 10"/>
          <p:cNvSpPr/>
          <p:nvPr/>
        </p:nvSpPr>
        <p:spPr bwMode="auto">
          <a:xfrm>
            <a:off x="539552"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12" name="矩形 11"/>
          <p:cNvSpPr/>
          <p:nvPr/>
        </p:nvSpPr>
        <p:spPr bwMode="auto">
          <a:xfrm>
            <a:off x="539552"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13" name="Oval 17"/>
          <p:cNvSpPr>
            <a:spLocks noChangeArrowheads="1"/>
          </p:cNvSpPr>
          <p:nvPr/>
        </p:nvSpPr>
        <p:spPr bwMode="auto">
          <a:xfrm>
            <a:off x="7668344"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0.02</a:t>
            </a:r>
          </a:p>
        </p:txBody>
      </p:sp>
      <p:sp>
        <p:nvSpPr>
          <p:cNvPr id="56" name="矩形 55"/>
          <p:cNvSpPr/>
          <p:nvPr/>
        </p:nvSpPr>
        <p:spPr bwMode="auto">
          <a:xfrm>
            <a:off x="1115616"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57" name="矩形 56"/>
          <p:cNvSpPr/>
          <p:nvPr/>
        </p:nvSpPr>
        <p:spPr bwMode="auto">
          <a:xfrm>
            <a:off x="1115616"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58" name="矩形 57"/>
          <p:cNvSpPr/>
          <p:nvPr/>
        </p:nvSpPr>
        <p:spPr bwMode="auto">
          <a:xfrm>
            <a:off x="169168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59" name="矩形 58"/>
          <p:cNvSpPr/>
          <p:nvPr/>
        </p:nvSpPr>
        <p:spPr bwMode="auto">
          <a:xfrm>
            <a:off x="169168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0" name="矩形 59"/>
          <p:cNvSpPr/>
          <p:nvPr/>
        </p:nvSpPr>
        <p:spPr bwMode="auto">
          <a:xfrm>
            <a:off x="226774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1" name="矩形 60"/>
          <p:cNvSpPr/>
          <p:nvPr/>
        </p:nvSpPr>
        <p:spPr bwMode="auto">
          <a:xfrm>
            <a:off x="226774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2" name="矩形 61"/>
          <p:cNvSpPr/>
          <p:nvPr/>
        </p:nvSpPr>
        <p:spPr bwMode="auto">
          <a:xfrm>
            <a:off x="2843808"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3" name="矩形 62"/>
          <p:cNvSpPr/>
          <p:nvPr/>
        </p:nvSpPr>
        <p:spPr bwMode="auto">
          <a:xfrm>
            <a:off x="2843808"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5</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4" name="矩形 63"/>
          <p:cNvSpPr/>
          <p:nvPr/>
        </p:nvSpPr>
        <p:spPr bwMode="auto">
          <a:xfrm>
            <a:off x="3419872"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5" name="矩形 64"/>
          <p:cNvSpPr/>
          <p:nvPr/>
        </p:nvSpPr>
        <p:spPr bwMode="auto">
          <a:xfrm>
            <a:off x="3419872"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6</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6" name="矩形 65"/>
          <p:cNvSpPr/>
          <p:nvPr/>
        </p:nvSpPr>
        <p:spPr bwMode="auto">
          <a:xfrm>
            <a:off x="3995936"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7" name="矩形 66"/>
          <p:cNvSpPr/>
          <p:nvPr/>
        </p:nvSpPr>
        <p:spPr bwMode="auto">
          <a:xfrm>
            <a:off x="3995936"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7</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8" name="矩形 67"/>
          <p:cNvSpPr/>
          <p:nvPr/>
        </p:nvSpPr>
        <p:spPr bwMode="auto">
          <a:xfrm>
            <a:off x="457200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9" name="矩形 68"/>
          <p:cNvSpPr/>
          <p:nvPr/>
        </p:nvSpPr>
        <p:spPr bwMode="auto">
          <a:xfrm>
            <a:off x="457200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8</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0" name="矩形 69"/>
          <p:cNvSpPr/>
          <p:nvPr/>
        </p:nvSpPr>
        <p:spPr bwMode="auto">
          <a:xfrm>
            <a:off x="514806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1" name="矩形 70"/>
          <p:cNvSpPr/>
          <p:nvPr/>
        </p:nvSpPr>
        <p:spPr bwMode="auto">
          <a:xfrm>
            <a:off x="514806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9</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2" name="矩形 71"/>
          <p:cNvSpPr/>
          <p:nvPr/>
        </p:nvSpPr>
        <p:spPr bwMode="auto">
          <a:xfrm>
            <a:off x="5724128"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3" name="矩形 72"/>
          <p:cNvSpPr/>
          <p:nvPr/>
        </p:nvSpPr>
        <p:spPr bwMode="auto">
          <a:xfrm>
            <a:off x="5724128"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10</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4" name="矩形 73"/>
          <p:cNvSpPr/>
          <p:nvPr/>
        </p:nvSpPr>
        <p:spPr bwMode="auto">
          <a:xfrm>
            <a:off x="6300192"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5" name="矩形 74"/>
          <p:cNvSpPr/>
          <p:nvPr/>
        </p:nvSpPr>
        <p:spPr bwMode="auto">
          <a:xfrm>
            <a:off x="6300192"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6" name="矩形 75"/>
          <p:cNvSpPr/>
          <p:nvPr/>
        </p:nvSpPr>
        <p:spPr bwMode="auto">
          <a:xfrm>
            <a:off x="6876256"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7" name="矩形 76"/>
          <p:cNvSpPr/>
          <p:nvPr/>
        </p:nvSpPr>
        <p:spPr bwMode="auto">
          <a:xfrm>
            <a:off x="6876256"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8" name="矩形 77"/>
          <p:cNvSpPr/>
          <p:nvPr/>
        </p:nvSpPr>
        <p:spPr bwMode="auto">
          <a:xfrm>
            <a:off x="745232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9" name="矩形 78"/>
          <p:cNvSpPr/>
          <p:nvPr/>
        </p:nvSpPr>
        <p:spPr bwMode="auto">
          <a:xfrm>
            <a:off x="745232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80" name="矩形 79"/>
          <p:cNvSpPr/>
          <p:nvPr/>
        </p:nvSpPr>
        <p:spPr bwMode="auto">
          <a:xfrm>
            <a:off x="802838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81" name="矩形 80"/>
          <p:cNvSpPr/>
          <p:nvPr/>
        </p:nvSpPr>
        <p:spPr bwMode="auto">
          <a:xfrm>
            <a:off x="802838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cxnSp>
        <p:nvCxnSpPr>
          <p:cNvPr id="85" name="直接连接符 84"/>
          <p:cNvCxnSpPr>
            <a:endCxn id="78" idx="0"/>
          </p:cNvCxnSpPr>
          <p:nvPr/>
        </p:nvCxnSpPr>
        <p:spPr bwMode="auto">
          <a:xfrm flipH="1">
            <a:off x="7704348"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8" name="直接连接符 87"/>
          <p:cNvCxnSpPr>
            <a:endCxn id="80" idx="0"/>
          </p:cNvCxnSpPr>
          <p:nvPr/>
        </p:nvCxnSpPr>
        <p:spPr bwMode="auto">
          <a:xfrm>
            <a:off x="8100392"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9" name="Oval 17"/>
          <p:cNvSpPr>
            <a:spLocks noChangeArrowheads="1"/>
          </p:cNvSpPr>
          <p:nvPr/>
        </p:nvSpPr>
        <p:spPr bwMode="auto">
          <a:xfrm>
            <a:off x="7236296"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0.04</a:t>
            </a:r>
          </a:p>
        </p:txBody>
      </p:sp>
      <p:cxnSp>
        <p:nvCxnSpPr>
          <p:cNvPr id="100" name="直接连接符 99"/>
          <p:cNvCxnSpPr/>
          <p:nvPr/>
        </p:nvCxnSpPr>
        <p:spPr bwMode="auto">
          <a:xfrm>
            <a:off x="7668344" y="4941170"/>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1" name="直接连接符 100"/>
          <p:cNvCxnSpPr>
            <a:endCxn id="76" idx="0"/>
          </p:cNvCxnSpPr>
          <p:nvPr/>
        </p:nvCxnSpPr>
        <p:spPr bwMode="auto">
          <a:xfrm flipH="1">
            <a:off x="7128284" y="4941168"/>
            <a:ext cx="32403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4" name="Oval 17"/>
          <p:cNvSpPr>
            <a:spLocks noChangeArrowheads="1"/>
          </p:cNvSpPr>
          <p:nvPr/>
        </p:nvSpPr>
        <p:spPr bwMode="auto">
          <a:xfrm>
            <a:off x="5940152"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0.05</a:t>
            </a:r>
          </a:p>
        </p:txBody>
      </p:sp>
      <p:cxnSp>
        <p:nvCxnSpPr>
          <p:cNvPr id="105" name="直接连接符 104"/>
          <p:cNvCxnSpPr/>
          <p:nvPr/>
        </p:nvCxnSpPr>
        <p:spPr bwMode="auto">
          <a:xfrm flipH="1">
            <a:off x="5976156"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6" name="直接连接符 105"/>
          <p:cNvCxnSpPr/>
          <p:nvPr/>
        </p:nvCxnSpPr>
        <p:spPr bwMode="auto">
          <a:xfrm>
            <a:off x="6372200"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7" name="Oval 17"/>
          <p:cNvSpPr>
            <a:spLocks noChangeArrowheads="1"/>
          </p:cNvSpPr>
          <p:nvPr/>
        </p:nvSpPr>
        <p:spPr bwMode="auto">
          <a:xfrm>
            <a:off x="4788024"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0.07</a:t>
            </a:r>
          </a:p>
        </p:txBody>
      </p:sp>
      <p:cxnSp>
        <p:nvCxnSpPr>
          <p:cNvPr id="108" name="直接连接符 107"/>
          <p:cNvCxnSpPr/>
          <p:nvPr/>
        </p:nvCxnSpPr>
        <p:spPr bwMode="auto">
          <a:xfrm flipH="1">
            <a:off x="4824028"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9" name="直接连接符 108"/>
          <p:cNvCxnSpPr/>
          <p:nvPr/>
        </p:nvCxnSpPr>
        <p:spPr bwMode="auto">
          <a:xfrm>
            <a:off x="5220072"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0" name="Oval 17"/>
          <p:cNvSpPr>
            <a:spLocks noChangeArrowheads="1"/>
          </p:cNvSpPr>
          <p:nvPr/>
        </p:nvSpPr>
        <p:spPr bwMode="auto">
          <a:xfrm>
            <a:off x="6804248" y="4005064"/>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0.08</a:t>
            </a:r>
          </a:p>
        </p:txBody>
      </p:sp>
      <p:cxnSp>
        <p:nvCxnSpPr>
          <p:cNvPr id="111" name="直接连接符 110"/>
          <p:cNvCxnSpPr/>
          <p:nvPr/>
        </p:nvCxnSpPr>
        <p:spPr bwMode="auto">
          <a:xfrm>
            <a:off x="7236296" y="4365106"/>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4" name="任意多边形 113"/>
          <p:cNvSpPr/>
          <p:nvPr/>
        </p:nvSpPr>
        <p:spPr bwMode="auto">
          <a:xfrm>
            <a:off x="4245429" y="4367673"/>
            <a:ext cx="2775857" cy="1349829"/>
          </a:xfrm>
          <a:custGeom>
            <a:avLst/>
            <a:gdLst>
              <a:gd name="connsiteX0" fmla="*/ 0 w 2775857"/>
              <a:gd name="connsiteY0" fmla="*/ 1349829 h 1349829"/>
              <a:gd name="connsiteX1" fmla="*/ 805542 w 2775857"/>
              <a:gd name="connsiteY1" fmla="*/ 533400 h 1349829"/>
              <a:gd name="connsiteX2" fmla="*/ 2318657 w 2775857"/>
              <a:gd name="connsiteY2" fmla="*/ 370114 h 1349829"/>
              <a:gd name="connsiteX3" fmla="*/ 2775857 w 2775857"/>
              <a:gd name="connsiteY3" fmla="*/ 0 h 1349829"/>
            </a:gdLst>
            <a:ahLst/>
            <a:cxnLst>
              <a:cxn ang="0">
                <a:pos x="connsiteX0" y="connsiteY0"/>
              </a:cxn>
              <a:cxn ang="0">
                <a:pos x="connsiteX1" y="connsiteY1"/>
              </a:cxn>
              <a:cxn ang="0">
                <a:pos x="connsiteX2" y="connsiteY2"/>
              </a:cxn>
              <a:cxn ang="0">
                <a:pos x="connsiteX3" y="connsiteY3"/>
              </a:cxn>
            </a:cxnLst>
            <a:rect l="l" t="t" r="r" b="b"/>
            <a:pathLst>
              <a:path w="2775857" h="1349829">
                <a:moveTo>
                  <a:pt x="0" y="1349829"/>
                </a:moveTo>
                <a:cubicBezTo>
                  <a:pt x="209549" y="1023257"/>
                  <a:pt x="419099" y="696686"/>
                  <a:pt x="805542" y="533400"/>
                </a:cubicBezTo>
                <a:cubicBezTo>
                  <a:pt x="1191985" y="370114"/>
                  <a:pt x="1990271" y="459014"/>
                  <a:pt x="2318657" y="370114"/>
                </a:cubicBezTo>
                <a:cubicBezTo>
                  <a:pt x="2647043" y="281214"/>
                  <a:pt x="2715986" y="34471"/>
                  <a:pt x="2775857" y="0"/>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115" name="Oval 17"/>
          <p:cNvSpPr>
            <a:spLocks noChangeArrowheads="1"/>
          </p:cNvSpPr>
          <p:nvPr/>
        </p:nvSpPr>
        <p:spPr bwMode="auto">
          <a:xfrm>
            <a:off x="5328084" y="4005064"/>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0.12</a:t>
            </a:r>
          </a:p>
        </p:txBody>
      </p:sp>
      <p:cxnSp>
        <p:nvCxnSpPr>
          <p:cNvPr id="116" name="直接连接符 115"/>
          <p:cNvCxnSpPr>
            <a:endCxn id="107" idx="0"/>
          </p:cNvCxnSpPr>
          <p:nvPr/>
        </p:nvCxnSpPr>
        <p:spPr bwMode="auto">
          <a:xfrm flipH="1">
            <a:off x="5076056" y="4365105"/>
            <a:ext cx="468052"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7" name="直接连接符 116"/>
          <p:cNvCxnSpPr>
            <a:endCxn id="104" idx="0"/>
          </p:cNvCxnSpPr>
          <p:nvPr/>
        </p:nvCxnSpPr>
        <p:spPr bwMode="auto">
          <a:xfrm>
            <a:off x="5760132" y="4365106"/>
            <a:ext cx="468052" cy="79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20" name="Oval 17"/>
          <p:cNvSpPr>
            <a:spLocks noChangeArrowheads="1"/>
          </p:cNvSpPr>
          <p:nvPr/>
        </p:nvSpPr>
        <p:spPr bwMode="auto">
          <a:xfrm>
            <a:off x="6156176" y="314096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0.19</a:t>
            </a:r>
          </a:p>
        </p:txBody>
      </p:sp>
      <p:cxnSp>
        <p:nvCxnSpPr>
          <p:cNvPr id="121" name="直接连接符 120"/>
          <p:cNvCxnSpPr/>
          <p:nvPr/>
        </p:nvCxnSpPr>
        <p:spPr bwMode="auto">
          <a:xfrm>
            <a:off x="6588224" y="3501008"/>
            <a:ext cx="432048"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23" name="任意多边形 122"/>
          <p:cNvSpPr/>
          <p:nvPr/>
        </p:nvSpPr>
        <p:spPr bwMode="auto">
          <a:xfrm>
            <a:off x="3646714" y="3485930"/>
            <a:ext cx="2699657" cy="2247326"/>
          </a:xfrm>
          <a:custGeom>
            <a:avLst/>
            <a:gdLst>
              <a:gd name="connsiteX0" fmla="*/ 0 w 2699657"/>
              <a:gd name="connsiteY0" fmla="*/ 2242457 h 2242457"/>
              <a:gd name="connsiteX1" fmla="*/ 1295400 w 2699657"/>
              <a:gd name="connsiteY1" fmla="*/ 544286 h 2242457"/>
              <a:gd name="connsiteX2" fmla="*/ 2286000 w 2699657"/>
              <a:gd name="connsiteY2" fmla="*/ 326572 h 2242457"/>
              <a:gd name="connsiteX3" fmla="*/ 2699657 w 2699657"/>
              <a:gd name="connsiteY3" fmla="*/ 0 h 2242457"/>
            </a:gdLst>
            <a:ahLst/>
            <a:cxnLst>
              <a:cxn ang="0">
                <a:pos x="connsiteX0" y="connsiteY0"/>
              </a:cxn>
              <a:cxn ang="0">
                <a:pos x="connsiteX1" y="connsiteY1"/>
              </a:cxn>
              <a:cxn ang="0">
                <a:pos x="connsiteX2" y="connsiteY2"/>
              </a:cxn>
              <a:cxn ang="0">
                <a:pos x="connsiteX3" y="connsiteY3"/>
              </a:cxn>
            </a:cxnLst>
            <a:rect l="l" t="t" r="r" b="b"/>
            <a:pathLst>
              <a:path w="2699657" h="2242457">
                <a:moveTo>
                  <a:pt x="0" y="2242457"/>
                </a:moveTo>
                <a:cubicBezTo>
                  <a:pt x="457200" y="1553028"/>
                  <a:pt x="914400" y="863600"/>
                  <a:pt x="1295400" y="544286"/>
                </a:cubicBezTo>
                <a:cubicBezTo>
                  <a:pt x="1676400" y="224972"/>
                  <a:pt x="2051957" y="417286"/>
                  <a:pt x="2286000" y="326572"/>
                </a:cubicBezTo>
                <a:cubicBezTo>
                  <a:pt x="2520043" y="235858"/>
                  <a:pt x="2609850" y="117929"/>
                  <a:pt x="2699657" y="0"/>
                </a:cubicBezTo>
              </a:path>
            </a:pathLst>
          </a:cu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zh-CN" altLang="en-US"/>
          </a:p>
        </p:txBody>
      </p:sp>
      <p:sp>
        <p:nvSpPr>
          <p:cNvPr id="127" name="Oval 17"/>
          <p:cNvSpPr>
            <a:spLocks noChangeArrowheads="1"/>
          </p:cNvSpPr>
          <p:nvPr/>
        </p:nvSpPr>
        <p:spPr bwMode="auto">
          <a:xfrm>
            <a:off x="4824028" y="314096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0.24</a:t>
            </a:r>
          </a:p>
        </p:txBody>
      </p:sp>
      <p:cxnSp>
        <p:nvCxnSpPr>
          <p:cNvPr id="128" name="直接连接符 127"/>
          <p:cNvCxnSpPr/>
          <p:nvPr/>
        </p:nvCxnSpPr>
        <p:spPr bwMode="auto">
          <a:xfrm flipH="1">
            <a:off x="3131840" y="3501008"/>
            <a:ext cx="1872208" cy="22322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9" name="直接连接符 128"/>
          <p:cNvCxnSpPr/>
          <p:nvPr/>
        </p:nvCxnSpPr>
        <p:spPr bwMode="auto">
          <a:xfrm>
            <a:off x="5220072" y="3501008"/>
            <a:ext cx="32403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37" name="Oval 17"/>
          <p:cNvSpPr>
            <a:spLocks noChangeArrowheads="1"/>
          </p:cNvSpPr>
          <p:nvPr/>
        </p:nvSpPr>
        <p:spPr bwMode="auto">
          <a:xfrm>
            <a:off x="1907704"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0.27</a:t>
            </a:r>
          </a:p>
        </p:txBody>
      </p:sp>
      <p:cxnSp>
        <p:nvCxnSpPr>
          <p:cNvPr id="138" name="直接连接符 137"/>
          <p:cNvCxnSpPr>
            <a:endCxn id="58" idx="0"/>
          </p:cNvCxnSpPr>
          <p:nvPr/>
        </p:nvCxnSpPr>
        <p:spPr bwMode="auto">
          <a:xfrm flipH="1">
            <a:off x="1943708" y="4941168"/>
            <a:ext cx="14401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9" name="直接连接符 138"/>
          <p:cNvCxnSpPr>
            <a:endCxn id="60" idx="0"/>
          </p:cNvCxnSpPr>
          <p:nvPr/>
        </p:nvCxnSpPr>
        <p:spPr bwMode="auto">
          <a:xfrm>
            <a:off x="2339752" y="4941169"/>
            <a:ext cx="180020" cy="79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40" name="Oval 17"/>
          <p:cNvSpPr>
            <a:spLocks noChangeArrowheads="1"/>
          </p:cNvSpPr>
          <p:nvPr/>
        </p:nvSpPr>
        <p:spPr bwMode="auto">
          <a:xfrm>
            <a:off x="755576"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0.30</a:t>
            </a:r>
          </a:p>
        </p:txBody>
      </p:sp>
      <p:cxnSp>
        <p:nvCxnSpPr>
          <p:cNvPr id="141" name="直接连接符 140"/>
          <p:cNvCxnSpPr>
            <a:endCxn id="11" idx="0"/>
          </p:cNvCxnSpPr>
          <p:nvPr/>
        </p:nvCxnSpPr>
        <p:spPr bwMode="auto">
          <a:xfrm flipH="1">
            <a:off x="791580" y="4941168"/>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2" name="直接连接符 141"/>
          <p:cNvCxnSpPr>
            <a:endCxn id="56" idx="0"/>
          </p:cNvCxnSpPr>
          <p:nvPr/>
        </p:nvCxnSpPr>
        <p:spPr bwMode="auto">
          <a:xfrm>
            <a:off x="1187624" y="4941168"/>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4" name="直接连接符 143"/>
          <p:cNvCxnSpPr/>
          <p:nvPr/>
        </p:nvCxnSpPr>
        <p:spPr bwMode="auto">
          <a:xfrm flipH="1">
            <a:off x="5220072" y="2708921"/>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5" name="直接连接符 144"/>
          <p:cNvCxnSpPr/>
          <p:nvPr/>
        </p:nvCxnSpPr>
        <p:spPr bwMode="auto">
          <a:xfrm>
            <a:off x="5868144" y="2636912"/>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43" name="Oval 17"/>
          <p:cNvSpPr>
            <a:spLocks noChangeArrowheads="1"/>
          </p:cNvSpPr>
          <p:nvPr/>
        </p:nvSpPr>
        <p:spPr bwMode="auto">
          <a:xfrm>
            <a:off x="5436096" y="2348880"/>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0.43</a:t>
            </a:r>
          </a:p>
        </p:txBody>
      </p:sp>
      <p:cxnSp>
        <p:nvCxnSpPr>
          <p:cNvPr id="169" name="直接连接符 168"/>
          <p:cNvCxnSpPr/>
          <p:nvPr/>
        </p:nvCxnSpPr>
        <p:spPr bwMode="auto">
          <a:xfrm flipH="1">
            <a:off x="1043608" y="4149081"/>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1691680" y="4077072"/>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1" name="Oval 17"/>
          <p:cNvSpPr>
            <a:spLocks noChangeArrowheads="1"/>
          </p:cNvSpPr>
          <p:nvPr/>
        </p:nvSpPr>
        <p:spPr bwMode="auto">
          <a:xfrm>
            <a:off x="1259632" y="3789040"/>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0.57</a:t>
            </a:r>
          </a:p>
        </p:txBody>
      </p:sp>
      <p:cxnSp>
        <p:nvCxnSpPr>
          <p:cNvPr id="172" name="直接连接符 171"/>
          <p:cNvCxnSpPr/>
          <p:nvPr/>
        </p:nvCxnSpPr>
        <p:spPr bwMode="auto">
          <a:xfrm>
            <a:off x="5148064" y="1844824"/>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3" name="Oval 17"/>
          <p:cNvSpPr>
            <a:spLocks noChangeArrowheads="1"/>
          </p:cNvSpPr>
          <p:nvPr/>
        </p:nvSpPr>
        <p:spPr bwMode="auto">
          <a:xfrm>
            <a:off x="4716016" y="15567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1.00</a:t>
            </a:r>
          </a:p>
        </p:txBody>
      </p:sp>
      <p:cxnSp>
        <p:nvCxnSpPr>
          <p:cNvPr id="174" name="直接连接符 173"/>
          <p:cNvCxnSpPr>
            <a:stCxn id="173" idx="3"/>
            <a:endCxn id="171" idx="7"/>
          </p:cNvCxnSpPr>
          <p:nvPr/>
        </p:nvCxnSpPr>
        <p:spPr bwMode="auto">
          <a:xfrm flipH="1">
            <a:off x="1751333" y="1864105"/>
            <a:ext cx="3049046" cy="197766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aphicFrame>
        <p:nvGraphicFramePr>
          <p:cNvPr id="177" name="Group 72"/>
          <p:cNvGraphicFramePr>
            <a:graphicFrameLocks noGrp="1"/>
          </p:cNvGraphicFramePr>
          <p:nvPr/>
        </p:nvGraphicFramePr>
        <p:xfrm>
          <a:off x="2771800" y="315496"/>
          <a:ext cx="5976464" cy="1097280"/>
        </p:xfrm>
        <a:graphic>
          <a:graphicData uri="http://schemas.openxmlformats.org/drawingml/2006/table">
            <a:tbl>
              <a:tblPr/>
              <a:tblGrid>
                <a:gridCol w="746625">
                  <a:extLst>
                    <a:ext uri="{9D8B030D-6E8A-4147-A177-3AD203B41FA5}">
                      <a16:colId xmlns:a16="http://schemas.microsoft.com/office/drawing/2014/main" val="20000"/>
                    </a:ext>
                  </a:extLst>
                </a:gridCol>
                <a:gridCol w="747780">
                  <a:extLst>
                    <a:ext uri="{9D8B030D-6E8A-4147-A177-3AD203B41FA5}">
                      <a16:colId xmlns:a16="http://schemas.microsoft.com/office/drawing/2014/main" val="20001"/>
                    </a:ext>
                  </a:extLst>
                </a:gridCol>
                <a:gridCol w="746625">
                  <a:extLst>
                    <a:ext uri="{9D8B030D-6E8A-4147-A177-3AD203B41FA5}">
                      <a16:colId xmlns:a16="http://schemas.microsoft.com/office/drawing/2014/main" val="20002"/>
                    </a:ext>
                  </a:extLst>
                </a:gridCol>
                <a:gridCol w="747779">
                  <a:extLst>
                    <a:ext uri="{9D8B030D-6E8A-4147-A177-3AD203B41FA5}">
                      <a16:colId xmlns:a16="http://schemas.microsoft.com/office/drawing/2014/main" val="20003"/>
                    </a:ext>
                  </a:extLst>
                </a:gridCol>
                <a:gridCol w="746625">
                  <a:extLst>
                    <a:ext uri="{9D8B030D-6E8A-4147-A177-3AD203B41FA5}">
                      <a16:colId xmlns:a16="http://schemas.microsoft.com/office/drawing/2014/main" val="20004"/>
                    </a:ext>
                  </a:extLst>
                </a:gridCol>
                <a:gridCol w="746625">
                  <a:extLst>
                    <a:ext uri="{9D8B030D-6E8A-4147-A177-3AD203B41FA5}">
                      <a16:colId xmlns:a16="http://schemas.microsoft.com/office/drawing/2014/main" val="20005"/>
                    </a:ext>
                  </a:extLst>
                </a:gridCol>
                <a:gridCol w="747780">
                  <a:extLst>
                    <a:ext uri="{9D8B030D-6E8A-4147-A177-3AD203B41FA5}">
                      <a16:colId xmlns:a16="http://schemas.microsoft.com/office/drawing/2014/main" val="20006"/>
                    </a:ext>
                  </a:extLst>
                </a:gridCol>
                <a:gridCol w="746625">
                  <a:extLst>
                    <a:ext uri="{9D8B030D-6E8A-4147-A177-3AD203B41FA5}">
                      <a16:colId xmlns:a16="http://schemas.microsoft.com/office/drawing/2014/main" val="20007"/>
                    </a:ext>
                  </a:extLst>
                </a:gridCol>
              </a:tblGrid>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指令</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2</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3</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4</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5</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6</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7</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概率</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0.15</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0.15</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0.14</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0.11</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0.04</a:t>
                      </a: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指令</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8</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9</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10</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11</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12</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13</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14</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2"/>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概率</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0.04</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0.01</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0.01</a:t>
                      </a: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5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childTnLst>
                                    <p:set>
                                      <p:cBhvr>
                                        <p:cTn id="12" dur="1" fill="hold">
                                          <p:stCondLst>
                                            <p:cond delay="0"/>
                                          </p:stCondLst>
                                        </p:cTn>
                                        <p:tgtEl>
                                          <p:spTgt spid="5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childTnLst>
                                    <p:set>
                                      <p:cBhvr>
                                        <p:cTn id="15" dur="1" fill="hold">
                                          <p:stCondLst>
                                            <p:cond delay="0"/>
                                          </p:stCondLst>
                                        </p:cTn>
                                        <p:tgtEl>
                                          <p:spTgt spid="6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childTnLst>
                                    <p:set>
                                      <p:cBhvr>
                                        <p:cTn id="18" dur="1" fill="hold">
                                          <p:stCondLst>
                                            <p:cond delay="0"/>
                                          </p:stCondLst>
                                        </p:cTn>
                                        <p:tgtEl>
                                          <p:spTgt spid="62"/>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grpId="0" nodeType="afterEffect">
                                  <p:stCondLst>
                                    <p:cond delay="200"/>
                                  </p:stCondLst>
                                  <p:childTnLst>
                                    <p:set>
                                      <p:cBhvr>
                                        <p:cTn id="21" dur="1" fill="hold">
                                          <p:stCondLst>
                                            <p:cond delay="0"/>
                                          </p:stCondLst>
                                        </p:cTn>
                                        <p:tgtEl>
                                          <p:spTgt spid="64"/>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200"/>
                                  </p:stCondLst>
                                  <p:childTnLst>
                                    <p:set>
                                      <p:cBhvr>
                                        <p:cTn id="24" dur="1" fill="hold">
                                          <p:stCondLst>
                                            <p:cond delay="0"/>
                                          </p:stCondLst>
                                        </p:cTn>
                                        <p:tgtEl>
                                          <p:spTgt spid="66"/>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grpId="0" nodeType="afterEffect">
                                  <p:stCondLst>
                                    <p:cond delay="200"/>
                                  </p:stCondLst>
                                  <p:childTnLst>
                                    <p:set>
                                      <p:cBhvr>
                                        <p:cTn id="27" dur="1" fill="hold">
                                          <p:stCondLst>
                                            <p:cond delay="0"/>
                                          </p:stCondLst>
                                        </p:cTn>
                                        <p:tgtEl>
                                          <p:spTgt spid="68"/>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200"/>
                                  </p:stCondLst>
                                  <p:childTnLst>
                                    <p:set>
                                      <p:cBhvr>
                                        <p:cTn id="30" dur="1" fill="hold">
                                          <p:stCondLst>
                                            <p:cond delay="0"/>
                                          </p:stCondLst>
                                        </p:cTn>
                                        <p:tgtEl>
                                          <p:spTgt spid="70"/>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grpId="0" nodeType="afterEffect">
                                  <p:stCondLst>
                                    <p:cond delay="200"/>
                                  </p:stCondLst>
                                  <p:childTnLst>
                                    <p:set>
                                      <p:cBhvr>
                                        <p:cTn id="33" dur="1" fill="hold">
                                          <p:stCondLst>
                                            <p:cond delay="0"/>
                                          </p:stCondLst>
                                        </p:cTn>
                                        <p:tgtEl>
                                          <p:spTgt spid="72"/>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grpId="0" nodeType="afterEffect">
                                  <p:stCondLst>
                                    <p:cond delay="200"/>
                                  </p:stCondLst>
                                  <p:childTnLst>
                                    <p:set>
                                      <p:cBhvr>
                                        <p:cTn id="36" dur="1" fill="hold">
                                          <p:stCondLst>
                                            <p:cond delay="0"/>
                                          </p:stCondLst>
                                        </p:cTn>
                                        <p:tgtEl>
                                          <p:spTgt spid="74"/>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200"/>
                                  </p:stCondLst>
                                  <p:childTnLst>
                                    <p:set>
                                      <p:cBhvr>
                                        <p:cTn id="39" dur="1" fill="hold">
                                          <p:stCondLst>
                                            <p:cond delay="0"/>
                                          </p:stCondLst>
                                        </p:cTn>
                                        <p:tgtEl>
                                          <p:spTgt spid="76"/>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grpId="0" nodeType="afterEffect">
                                  <p:stCondLst>
                                    <p:cond delay="200"/>
                                  </p:stCondLst>
                                  <p:childTnLst>
                                    <p:set>
                                      <p:cBhvr>
                                        <p:cTn id="42" dur="1" fill="hold">
                                          <p:stCondLst>
                                            <p:cond delay="0"/>
                                          </p:stCondLst>
                                        </p:cTn>
                                        <p:tgtEl>
                                          <p:spTgt spid="78"/>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grpId="0" nodeType="afterEffect">
                                  <p:stCondLst>
                                    <p:cond delay="200"/>
                                  </p:stCondLst>
                                  <p:childTnLst>
                                    <p:set>
                                      <p:cBhvr>
                                        <p:cTn id="45" dur="1" fill="hold">
                                          <p:stCondLst>
                                            <p:cond delay="0"/>
                                          </p:stCondLst>
                                        </p:cTn>
                                        <p:tgtEl>
                                          <p:spTgt spid="80"/>
                                        </p:tgtEl>
                                        <p:attrNameLst>
                                          <p:attrName>style.visibility</p:attrName>
                                        </p:attrNameLst>
                                      </p:cBhvr>
                                      <p:to>
                                        <p:strVal val="visible"/>
                                      </p:to>
                                    </p:set>
                                  </p:childTnLst>
                                </p:cTn>
                              </p:par>
                            </p:childTnLst>
                          </p:cTn>
                        </p:par>
                        <p:par>
                          <p:cTn id="46" fill="hold">
                            <p:stCondLst>
                              <p:cond delay="2600"/>
                            </p:stCondLst>
                            <p:childTnLst>
                              <p:par>
                                <p:cTn id="47" presetID="2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p:cTn id="53" dur="500" fill="hold"/>
                                        <p:tgtEl>
                                          <p:spTgt spid="57"/>
                                        </p:tgtEl>
                                        <p:attrNameLst>
                                          <p:attrName>ppt_w</p:attrName>
                                        </p:attrNameLst>
                                      </p:cBhvr>
                                      <p:tavLst>
                                        <p:tav tm="0">
                                          <p:val>
                                            <p:fltVal val="0"/>
                                          </p:val>
                                        </p:tav>
                                        <p:tav tm="100000">
                                          <p:val>
                                            <p:strVal val="#ppt_w"/>
                                          </p:val>
                                        </p:tav>
                                      </p:tavLst>
                                    </p:anim>
                                    <p:anim calcmode="lin" valueType="num">
                                      <p:cBhvr>
                                        <p:cTn id="54" dur="500" fill="hold"/>
                                        <p:tgtEl>
                                          <p:spTgt spid="57"/>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ppt_w</p:attrName>
                                        </p:attrNameLst>
                                      </p:cBhvr>
                                      <p:tavLst>
                                        <p:tav tm="0">
                                          <p:val>
                                            <p:fltVal val="0"/>
                                          </p:val>
                                        </p:tav>
                                        <p:tav tm="100000">
                                          <p:val>
                                            <p:strVal val="#ppt_w"/>
                                          </p:val>
                                        </p:tav>
                                      </p:tavLst>
                                    </p:anim>
                                    <p:anim calcmode="lin" valueType="num">
                                      <p:cBhvr>
                                        <p:cTn id="62" dur="500" fill="hold"/>
                                        <p:tgtEl>
                                          <p:spTgt spid="61"/>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 calcmode="lin" valueType="num">
                                      <p:cBhvr>
                                        <p:cTn id="65" dur="500" fill="hold"/>
                                        <p:tgtEl>
                                          <p:spTgt spid="63"/>
                                        </p:tgtEl>
                                        <p:attrNameLst>
                                          <p:attrName>ppt_w</p:attrName>
                                        </p:attrNameLst>
                                      </p:cBhvr>
                                      <p:tavLst>
                                        <p:tav tm="0">
                                          <p:val>
                                            <p:fltVal val="0"/>
                                          </p:val>
                                        </p:tav>
                                        <p:tav tm="100000">
                                          <p:val>
                                            <p:strVal val="#ppt_w"/>
                                          </p:val>
                                        </p:tav>
                                      </p:tavLst>
                                    </p:anim>
                                    <p:anim calcmode="lin" valueType="num">
                                      <p:cBhvr>
                                        <p:cTn id="66" dur="500" fill="hold"/>
                                        <p:tgtEl>
                                          <p:spTgt spid="63"/>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 calcmode="lin" valueType="num">
                                      <p:cBhvr>
                                        <p:cTn id="73" dur="500" fill="hold"/>
                                        <p:tgtEl>
                                          <p:spTgt spid="67"/>
                                        </p:tgtEl>
                                        <p:attrNameLst>
                                          <p:attrName>ppt_w</p:attrName>
                                        </p:attrNameLst>
                                      </p:cBhvr>
                                      <p:tavLst>
                                        <p:tav tm="0">
                                          <p:val>
                                            <p:fltVal val="0"/>
                                          </p:val>
                                        </p:tav>
                                        <p:tav tm="100000">
                                          <p:val>
                                            <p:strVal val="#ppt_w"/>
                                          </p:val>
                                        </p:tav>
                                      </p:tavLst>
                                    </p:anim>
                                    <p:anim calcmode="lin" valueType="num">
                                      <p:cBhvr>
                                        <p:cTn id="74" dur="500" fill="hold"/>
                                        <p:tgtEl>
                                          <p:spTgt spid="67"/>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ppt_w</p:attrName>
                                        </p:attrNameLst>
                                      </p:cBhvr>
                                      <p:tavLst>
                                        <p:tav tm="0">
                                          <p:val>
                                            <p:fltVal val="0"/>
                                          </p:val>
                                        </p:tav>
                                        <p:tav tm="100000">
                                          <p:val>
                                            <p:strVal val="#ppt_w"/>
                                          </p:val>
                                        </p:tav>
                                      </p:tavLst>
                                    </p:anim>
                                    <p:anim calcmode="lin" valueType="num">
                                      <p:cBhvr>
                                        <p:cTn id="86" dur="500" fill="hold"/>
                                        <p:tgtEl>
                                          <p:spTgt spid="73"/>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anim calcmode="lin" valueType="num">
                                      <p:cBhvr>
                                        <p:cTn id="89" dur="500" fill="hold"/>
                                        <p:tgtEl>
                                          <p:spTgt spid="75"/>
                                        </p:tgtEl>
                                        <p:attrNameLst>
                                          <p:attrName>ppt_w</p:attrName>
                                        </p:attrNameLst>
                                      </p:cBhvr>
                                      <p:tavLst>
                                        <p:tav tm="0">
                                          <p:val>
                                            <p:fltVal val="0"/>
                                          </p:val>
                                        </p:tav>
                                        <p:tav tm="100000">
                                          <p:val>
                                            <p:strVal val="#ppt_w"/>
                                          </p:val>
                                        </p:tav>
                                      </p:tavLst>
                                    </p:anim>
                                    <p:anim calcmode="lin" valueType="num">
                                      <p:cBhvr>
                                        <p:cTn id="90" dur="500" fill="hold"/>
                                        <p:tgtEl>
                                          <p:spTgt spid="75"/>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 calcmode="lin" valueType="num">
                                      <p:cBhvr>
                                        <p:cTn id="93" dur="500" fill="hold"/>
                                        <p:tgtEl>
                                          <p:spTgt spid="77"/>
                                        </p:tgtEl>
                                        <p:attrNameLst>
                                          <p:attrName>ppt_w</p:attrName>
                                        </p:attrNameLst>
                                      </p:cBhvr>
                                      <p:tavLst>
                                        <p:tav tm="0">
                                          <p:val>
                                            <p:fltVal val="0"/>
                                          </p:val>
                                        </p:tav>
                                        <p:tav tm="100000">
                                          <p:val>
                                            <p:strVal val="#ppt_w"/>
                                          </p:val>
                                        </p:tav>
                                      </p:tavLst>
                                    </p:anim>
                                    <p:anim calcmode="lin" valueType="num">
                                      <p:cBhvr>
                                        <p:cTn id="94" dur="500" fill="hold"/>
                                        <p:tgtEl>
                                          <p:spTgt spid="77"/>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anim calcmode="lin" valueType="num">
                                      <p:cBhvr>
                                        <p:cTn id="97" dur="500" fill="hold"/>
                                        <p:tgtEl>
                                          <p:spTgt spid="79"/>
                                        </p:tgtEl>
                                        <p:attrNameLst>
                                          <p:attrName>ppt_w</p:attrName>
                                        </p:attrNameLst>
                                      </p:cBhvr>
                                      <p:tavLst>
                                        <p:tav tm="0">
                                          <p:val>
                                            <p:fltVal val="0"/>
                                          </p:val>
                                        </p:tav>
                                        <p:tav tm="100000">
                                          <p:val>
                                            <p:strVal val="#ppt_w"/>
                                          </p:val>
                                        </p:tav>
                                      </p:tavLst>
                                    </p:anim>
                                    <p:anim calcmode="lin" valueType="num">
                                      <p:cBhvr>
                                        <p:cTn id="98" dur="500" fill="hold"/>
                                        <p:tgtEl>
                                          <p:spTgt spid="79"/>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0"/>
                                  </p:stCondLst>
                                  <p:childTnLst>
                                    <p:set>
                                      <p:cBhvr>
                                        <p:cTn id="100" dur="1" fill="hold">
                                          <p:stCondLst>
                                            <p:cond delay="0"/>
                                          </p:stCondLst>
                                        </p:cTn>
                                        <p:tgtEl>
                                          <p:spTgt spid="81"/>
                                        </p:tgtEl>
                                        <p:attrNameLst>
                                          <p:attrName>style.visibility</p:attrName>
                                        </p:attrNameLst>
                                      </p:cBhvr>
                                      <p:to>
                                        <p:strVal val="visible"/>
                                      </p:to>
                                    </p:set>
                                    <p:anim calcmode="lin" valueType="num">
                                      <p:cBhvr>
                                        <p:cTn id="101" dur="500" fill="hold"/>
                                        <p:tgtEl>
                                          <p:spTgt spid="81"/>
                                        </p:tgtEl>
                                        <p:attrNameLst>
                                          <p:attrName>ppt_w</p:attrName>
                                        </p:attrNameLst>
                                      </p:cBhvr>
                                      <p:tavLst>
                                        <p:tav tm="0">
                                          <p:val>
                                            <p:fltVal val="0"/>
                                          </p:val>
                                        </p:tav>
                                        <p:tav tm="100000">
                                          <p:val>
                                            <p:strVal val="#ppt_w"/>
                                          </p:val>
                                        </p:tav>
                                      </p:tavLst>
                                    </p:anim>
                                    <p:anim calcmode="lin" valueType="num">
                                      <p:cBhvr>
                                        <p:cTn id="102" dur="500" fill="hold"/>
                                        <p:tgtEl>
                                          <p:spTgt spid="81"/>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8" presetClass="entr" presetSubtype="9" fill="hold" nodeType="click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strips(upLeft)">
                                      <p:cBhvr>
                                        <p:cTn id="107" dur="500"/>
                                        <p:tgtEl>
                                          <p:spTgt spid="88"/>
                                        </p:tgtEl>
                                      </p:cBhvr>
                                    </p:animEffect>
                                  </p:childTnLst>
                                </p:cTn>
                              </p:par>
                              <p:par>
                                <p:cTn id="108" presetID="18" presetClass="entr" presetSubtype="3" fill="hold" nodeType="with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strips(upRight)">
                                      <p:cBhvr>
                                        <p:cTn id="110" dur="500"/>
                                        <p:tgtEl>
                                          <p:spTgt spid="85"/>
                                        </p:tgtEl>
                                      </p:cBhvr>
                                    </p:animEffec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1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8" presetClass="entr" presetSubtype="9" fill="hold" nodeType="click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strips(upLeft)">
                                      <p:cBhvr>
                                        <p:cTn id="118" dur="500"/>
                                        <p:tgtEl>
                                          <p:spTgt spid="100"/>
                                        </p:tgtEl>
                                      </p:cBhvr>
                                    </p:animEffect>
                                  </p:childTnLst>
                                </p:cTn>
                              </p:par>
                              <p:par>
                                <p:cTn id="119" presetID="18" presetClass="entr" presetSubtype="3" fill="hold" nodeType="withEffect">
                                  <p:stCondLst>
                                    <p:cond delay="0"/>
                                  </p:stCondLst>
                                  <p:childTnLst>
                                    <p:set>
                                      <p:cBhvr>
                                        <p:cTn id="120" dur="1" fill="hold">
                                          <p:stCondLst>
                                            <p:cond delay="0"/>
                                          </p:stCondLst>
                                        </p:cTn>
                                        <p:tgtEl>
                                          <p:spTgt spid="101"/>
                                        </p:tgtEl>
                                        <p:attrNameLst>
                                          <p:attrName>style.visibility</p:attrName>
                                        </p:attrNameLst>
                                      </p:cBhvr>
                                      <p:to>
                                        <p:strVal val="visible"/>
                                      </p:to>
                                    </p:set>
                                    <p:animEffect transition="in" filter="strips(upRight)">
                                      <p:cBhvr>
                                        <p:cTn id="121" dur="500"/>
                                        <p:tgtEl>
                                          <p:spTgt spid="101"/>
                                        </p:tgtEl>
                                      </p:cBhvr>
                                    </p:animEffect>
                                  </p:childTnLst>
                                </p:cTn>
                              </p:par>
                            </p:childTnLst>
                          </p:cTn>
                        </p:par>
                        <p:par>
                          <p:cTn id="122" fill="hold">
                            <p:stCondLst>
                              <p:cond delay="500"/>
                            </p:stCondLst>
                            <p:childTnLst>
                              <p:par>
                                <p:cTn id="123" presetID="1" presetClass="entr" presetSubtype="0" fill="hold" grpId="0" nodeType="afterEffect">
                                  <p:stCondLst>
                                    <p:cond delay="0"/>
                                  </p:stCondLst>
                                  <p:childTnLst>
                                    <p:set>
                                      <p:cBhvr>
                                        <p:cTn id="124" dur="1" fill="hold">
                                          <p:stCondLst>
                                            <p:cond delay="0"/>
                                          </p:stCondLst>
                                        </p:cTn>
                                        <p:tgtEl>
                                          <p:spTgt spid="9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8" presetClass="entr" presetSubtype="9" fill="hold" nodeType="clickEffect">
                                  <p:stCondLst>
                                    <p:cond delay="0"/>
                                  </p:stCondLst>
                                  <p:childTnLst>
                                    <p:set>
                                      <p:cBhvr>
                                        <p:cTn id="128" dur="1" fill="hold">
                                          <p:stCondLst>
                                            <p:cond delay="0"/>
                                          </p:stCondLst>
                                        </p:cTn>
                                        <p:tgtEl>
                                          <p:spTgt spid="106"/>
                                        </p:tgtEl>
                                        <p:attrNameLst>
                                          <p:attrName>style.visibility</p:attrName>
                                        </p:attrNameLst>
                                      </p:cBhvr>
                                      <p:to>
                                        <p:strVal val="visible"/>
                                      </p:to>
                                    </p:set>
                                    <p:animEffect transition="in" filter="strips(upLeft)">
                                      <p:cBhvr>
                                        <p:cTn id="129" dur="500"/>
                                        <p:tgtEl>
                                          <p:spTgt spid="106"/>
                                        </p:tgtEl>
                                      </p:cBhvr>
                                    </p:animEffect>
                                  </p:childTnLst>
                                </p:cTn>
                              </p:par>
                              <p:par>
                                <p:cTn id="130" presetID="18" presetClass="entr" presetSubtype="3" fill="hold" nodeType="with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strips(upRight)">
                                      <p:cBhvr>
                                        <p:cTn id="132" dur="500"/>
                                        <p:tgtEl>
                                          <p:spTgt spid="105"/>
                                        </p:tgtEl>
                                      </p:cBhvr>
                                    </p:animEffec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10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8" presetClass="entr" presetSubtype="9" fill="hold" nodeType="clickEffect">
                                  <p:stCondLst>
                                    <p:cond delay="0"/>
                                  </p:stCondLst>
                                  <p:childTnLst>
                                    <p:set>
                                      <p:cBhvr>
                                        <p:cTn id="139" dur="1" fill="hold">
                                          <p:stCondLst>
                                            <p:cond delay="0"/>
                                          </p:stCondLst>
                                        </p:cTn>
                                        <p:tgtEl>
                                          <p:spTgt spid="109"/>
                                        </p:tgtEl>
                                        <p:attrNameLst>
                                          <p:attrName>style.visibility</p:attrName>
                                        </p:attrNameLst>
                                      </p:cBhvr>
                                      <p:to>
                                        <p:strVal val="visible"/>
                                      </p:to>
                                    </p:set>
                                    <p:animEffect transition="in" filter="strips(upLeft)">
                                      <p:cBhvr>
                                        <p:cTn id="140" dur="500"/>
                                        <p:tgtEl>
                                          <p:spTgt spid="109"/>
                                        </p:tgtEl>
                                      </p:cBhvr>
                                    </p:animEffect>
                                  </p:childTnLst>
                                </p:cTn>
                              </p:par>
                              <p:par>
                                <p:cTn id="141" presetID="18" presetClass="entr" presetSubtype="3" fill="hold" nodeType="with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strips(upRight)">
                                      <p:cBhvr>
                                        <p:cTn id="143" dur="500"/>
                                        <p:tgtEl>
                                          <p:spTgt spid="108"/>
                                        </p:tgtEl>
                                      </p:cBhvr>
                                    </p:animEffec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10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8" presetClass="entr" presetSubtype="9" fill="hold" nodeType="clickEffect">
                                  <p:stCondLst>
                                    <p:cond delay="0"/>
                                  </p:stCondLst>
                                  <p:childTnLst>
                                    <p:set>
                                      <p:cBhvr>
                                        <p:cTn id="150" dur="1" fill="hold">
                                          <p:stCondLst>
                                            <p:cond delay="0"/>
                                          </p:stCondLst>
                                        </p:cTn>
                                        <p:tgtEl>
                                          <p:spTgt spid="111"/>
                                        </p:tgtEl>
                                        <p:attrNameLst>
                                          <p:attrName>style.visibility</p:attrName>
                                        </p:attrNameLst>
                                      </p:cBhvr>
                                      <p:to>
                                        <p:strVal val="visible"/>
                                      </p:to>
                                    </p:set>
                                    <p:animEffect transition="in" filter="strips(upLeft)">
                                      <p:cBhvr>
                                        <p:cTn id="151" dur="500"/>
                                        <p:tgtEl>
                                          <p:spTgt spid="111"/>
                                        </p:tgtEl>
                                      </p:cBhvr>
                                    </p:animEffect>
                                  </p:childTnLst>
                                </p:cTn>
                              </p:par>
                              <p:par>
                                <p:cTn id="152" presetID="18" presetClass="entr" presetSubtype="3" fill="hold" grpId="0" nodeType="withEffect">
                                  <p:stCondLst>
                                    <p:cond delay="0"/>
                                  </p:stCondLst>
                                  <p:childTnLst>
                                    <p:set>
                                      <p:cBhvr>
                                        <p:cTn id="153" dur="1" fill="hold">
                                          <p:stCondLst>
                                            <p:cond delay="0"/>
                                          </p:stCondLst>
                                        </p:cTn>
                                        <p:tgtEl>
                                          <p:spTgt spid="114"/>
                                        </p:tgtEl>
                                        <p:attrNameLst>
                                          <p:attrName>style.visibility</p:attrName>
                                        </p:attrNameLst>
                                      </p:cBhvr>
                                      <p:to>
                                        <p:strVal val="visible"/>
                                      </p:to>
                                    </p:set>
                                    <p:animEffect transition="in" filter="strips(upRight)">
                                      <p:cBhvr>
                                        <p:cTn id="154" dur="500"/>
                                        <p:tgtEl>
                                          <p:spTgt spid="114"/>
                                        </p:tgtEl>
                                      </p:cBhvr>
                                    </p:animEffect>
                                  </p:childTnLst>
                                </p:cTn>
                              </p:par>
                            </p:childTnLst>
                          </p:cTn>
                        </p:par>
                        <p:par>
                          <p:cTn id="155" fill="hold">
                            <p:stCondLst>
                              <p:cond delay="500"/>
                            </p:stCondLst>
                            <p:childTnLst>
                              <p:par>
                                <p:cTn id="156" presetID="1" presetClass="entr" presetSubtype="0" fill="hold" grpId="0" nodeType="afterEffect">
                                  <p:stCondLst>
                                    <p:cond delay="0"/>
                                  </p:stCondLst>
                                  <p:childTnLst>
                                    <p:set>
                                      <p:cBhvr>
                                        <p:cTn id="157" dur="1" fill="hold">
                                          <p:stCondLst>
                                            <p:cond delay="0"/>
                                          </p:stCondLst>
                                        </p:cTn>
                                        <p:tgtEl>
                                          <p:spTgt spid="110"/>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8" presetClass="entr" presetSubtype="9" fill="hold" nodeType="clickEffect">
                                  <p:stCondLst>
                                    <p:cond delay="0"/>
                                  </p:stCondLst>
                                  <p:childTnLst>
                                    <p:set>
                                      <p:cBhvr>
                                        <p:cTn id="161" dur="1" fill="hold">
                                          <p:stCondLst>
                                            <p:cond delay="0"/>
                                          </p:stCondLst>
                                        </p:cTn>
                                        <p:tgtEl>
                                          <p:spTgt spid="117"/>
                                        </p:tgtEl>
                                        <p:attrNameLst>
                                          <p:attrName>style.visibility</p:attrName>
                                        </p:attrNameLst>
                                      </p:cBhvr>
                                      <p:to>
                                        <p:strVal val="visible"/>
                                      </p:to>
                                    </p:set>
                                    <p:animEffect transition="in" filter="strips(upLeft)">
                                      <p:cBhvr>
                                        <p:cTn id="162" dur="500"/>
                                        <p:tgtEl>
                                          <p:spTgt spid="117"/>
                                        </p:tgtEl>
                                      </p:cBhvr>
                                    </p:animEffect>
                                  </p:childTnLst>
                                </p:cTn>
                              </p:par>
                              <p:par>
                                <p:cTn id="163" presetID="18" presetClass="entr" presetSubtype="3" fill="hold" nodeType="withEffect">
                                  <p:stCondLst>
                                    <p:cond delay="0"/>
                                  </p:stCondLst>
                                  <p:childTnLst>
                                    <p:set>
                                      <p:cBhvr>
                                        <p:cTn id="164" dur="1" fill="hold">
                                          <p:stCondLst>
                                            <p:cond delay="0"/>
                                          </p:stCondLst>
                                        </p:cTn>
                                        <p:tgtEl>
                                          <p:spTgt spid="116"/>
                                        </p:tgtEl>
                                        <p:attrNameLst>
                                          <p:attrName>style.visibility</p:attrName>
                                        </p:attrNameLst>
                                      </p:cBhvr>
                                      <p:to>
                                        <p:strVal val="visible"/>
                                      </p:to>
                                    </p:set>
                                    <p:animEffect transition="in" filter="strips(upRight)">
                                      <p:cBhvr>
                                        <p:cTn id="165" dur="500"/>
                                        <p:tgtEl>
                                          <p:spTgt spid="116"/>
                                        </p:tgtEl>
                                      </p:cBhvr>
                                    </p:animEffect>
                                  </p:childTnLst>
                                </p:cTn>
                              </p:par>
                            </p:childTnLst>
                          </p:cTn>
                        </p:par>
                        <p:par>
                          <p:cTn id="166" fill="hold">
                            <p:stCondLst>
                              <p:cond delay="500"/>
                            </p:stCondLst>
                            <p:childTnLst>
                              <p:par>
                                <p:cTn id="167" presetID="1" presetClass="entr" presetSubtype="0" fill="hold" grpId="0" nodeType="afterEffect">
                                  <p:stCondLst>
                                    <p:cond delay="0"/>
                                  </p:stCondLst>
                                  <p:childTnLst>
                                    <p:set>
                                      <p:cBhvr>
                                        <p:cTn id="168" dur="1" fill="hold">
                                          <p:stCondLst>
                                            <p:cond delay="0"/>
                                          </p:stCondLst>
                                        </p:cTn>
                                        <p:tgtEl>
                                          <p:spTgt spid="11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8" presetClass="entr" presetSubtype="9" fill="hold" nodeType="click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strips(upLeft)">
                                      <p:cBhvr>
                                        <p:cTn id="173" dur="500"/>
                                        <p:tgtEl>
                                          <p:spTgt spid="121"/>
                                        </p:tgtEl>
                                      </p:cBhvr>
                                    </p:animEffect>
                                  </p:childTnLst>
                                </p:cTn>
                              </p:par>
                              <p:par>
                                <p:cTn id="174" presetID="18" presetClass="entr" presetSubtype="3" fill="hold" grpId="0" nodeType="withEffect">
                                  <p:stCondLst>
                                    <p:cond delay="0"/>
                                  </p:stCondLst>
                                  <p:childTnLst>
                                    <p:set>
                                      <p:cBhvr>
                                        <p:cTn id="175" dur="1" fill="hold">
                                          <p:stCondLst>
                                            <p:cond delay="0"/>
                                          </p:stCondLst>
                                        </p:cTn>
                                        <p:tgtEl>
                                          <p:spTgt spid="123"/>
                                        </p:tgtEl>
                                        <p:attrNameLst>
                                          <p:attrName>style.visibility</p:attrName>
                                        </p:attrNameLst>
                                      </p:cBhvr>
                                      <p:to>
                                        <p:strVal val="visible"/>
                                      </p:to>
                                    </p:set>
                                    <p:animEffect transition="in" filter="strips(upRight)">
                                      <p:cBhvr>
                                        <p:cTn id="176" dur="500"/>
                                        <p:tgtEl>
                                          <p:spTgt spid="123"/>
                                        </p:tgtEl>
                                      </p:cBhvr>
                                    </p:animEffect>
                                  </p:childTnLst>
                                </p:cTn>
                              </p:par>
                            </p:childTnLst>
                          </p:cTn>
                        </p:par>
                        <p:par>
                          <p:cTn id="177" fill="hold">
                            <p:stCondLst>
                              <p:cond delay="500"/>
                            </p:stCondLst>
                            <p:childTnLst>
                              <p:par>
                                <p:cTn id="178" presetID="1" presetClass="entr" presetSubtype="0" fill="hold" grpId="0" nodeType="afterEffect">
                                  <p:stCondLst>
                                    <p:cond delay="0"/>
                                  </p:stCondLst>
                                  <p:childTnLst>
                                    <p:set>
                                      <p:cBhvr>
                                        <p:cTn id="179" dur="1" fill="hold">
                                          <p:stCondLst>
                                            <p:cond delay="0"/>
                                          </p:stCondLst>
                                        </p:cTn>
                                        <p:tgtEl>
                                          <p:spTgt spid="120"/>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8" presetClass="entr" presetSubtype="9" fill="hold" nodeType="clickEffect">
                                  <p:stCondLst>
                                    <p:cond delay="0"/>
                                  </p:stCondLst>
                                  <p:childTnLst>
                                    <p:set>
                                      <p:cBhvr>
                                        <p:cTn id="183" dur="1" fill="hold">
                                          <p:stCondLst>
                                            <p:cond delay="0"/>
                                          </p:stCondLst>
                                        </p:cTn>
                                        <p:tgtEl>
                                          <p:spTgt spid="129"/>
                                        </p:tgtEl>
                                        <p:attrNameLst>
                                          <p:attrName>style.visibility</p:attrName>
                                        </p:attrNameLst>
                                      </p:cBhvr>
                                      <p:to>
                                        <p:strVal val="visible"/>
                                      </p:to>
                                    </p:set>
                                    <p:animEffect transition="in" filter="strips(upLeft)">
                                      <p:cBhvr>
                                        <p:cTn id="184" dur="500"/>
                                        <p:tgtEl>
                                          <p:spTgt spid="129"/>
                                        </p:tgtEl>
                                      </p:cBhvr>
                                    </p:animEffect>
                                  </p:childTnLst>
                                </p:cTn>
                              </p:par>
                              <p:par>
                                <p:cTn id="185" presetID="18" presetClass="entr" presetSubtype="3" fill="hold" nodeType="withEffect">
                                  <p:stCondLst>
                                    <p:cond delay="0"/>
                                  </p:stCondLst>
                                  <p:childTnLst>
                                    <p:set>
                                      <p:cBhvr>
                                        <p:cTn id="186" dur="1" fill="hold">
                                          <p:stCondLst>
                                            <p:cond delay="0"/>
                                          </p:stCondLst>
                                        </p:cTn>
                                        <p:tgtEl>
                                          <p:spTgt spid="128"/>
                                        </p:tgtEl>
                                        <p:attrNameLst>
                                          <p:attrName>style.visibility</p:attrName>
                                        </p:attrNameLst>
                                      </p:cBhvr>
                                      <p:to>
                                        <p:strVal val="visible"/>
                                      </p:to>
                                    </p:set>
                                    <p:animEffect transition="in" filter="strips(upRight)">
                                      <p:cBhvr>
                                        <p:cTn id="187" dur="500"/>
                                        <p:tgtEl>
                                          <p:spTgt spid="128"/>
                                        </p:tgtEl>
                                      </p:cBhvr>
                                    </p:animEffect>
                                  </p:childTnLst>
                                </p:cTn>
                              </p:par>
                            </p:childTnLst>
                          </p:cTn>
                        </p:par>
                        <p:par>
                          <p:cTn id="188" fill="hold">
                            <p:stCondLst>
                              <p:cond delay="500"/>
                            </p:stCondLst>
                            <p:childTnLst>
                              <p:par>
                                <p:cTn id="189" presetID="1" presetClass="entr" presetSubtype="0" fill="hold" grpId="0" nodeType="afterEffect">
                                  <p:stCondLst>
                                    <p:cond delay="0"/>
                                  </p:stCondLst>
                                  <p:childTnLst>
                                    <p:set>
                                      <p:cBhvr>
                                        <p:cTn id="190" dur="1" fill="hold">
                                          <p:stCondLst>
                                            <p:cond delay="0"/>
                                          </p:stCondLst>
                                        </p:cTn>
                                        <p:tgtEl>
                                          <p:spTgt spid="12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8" presetClass="entr" presetSubtype="9" fill="hold" nodeType="click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strips(upLeft)">
                                      <p:cBhvr>
                                        <p:cTn id="195" dur="500"/>
                                        <p:tgtEl>
                                          <p:spTgt spid="139"/>
                                        </p:tgtEl>
                                      </p:cBhvr>
                                    </p:animEffect>
                                  </p:childTnLst>
                                </p:cTn>
                              </p:par>
                              <p:par>
                                <p:cTn id="196" presetID="18" presetClass="entr" presetSubtype="3" fill="hold" nodeType="withEffect">
                                  <p:stCondLst>
                                    <p:cond delay="0"/>
                                  </p:stCondLst>
                                  <p:childTnLst>
                                    <p:set>
                                      <p:cBhvr>
                                        <p:cTn id="197" dur="1" fill="hold">
                                          <p:stCondLst>
                                            <p:cond delay="0"/>
                                          </p:stCondLst>
                                        </p:cTn>
                                        <p:tgtEl>
                                          <p:spTgt spid="138"/>
                                        </p:tgtEl>
                                        <p:attrNameLst>
                                          <p:attrName>style.visibility</p:attrName>
                                        </p:attrNameLst>
                                      </p:cBhvr>
                                      <p:to>
                                        <p:strVal val="visible"/>
                                      </p:to>
                                    </p:set>
                                    <p:animEffect transition="in" filter="strips(upRight)">
                                      <p:cBhvr>
                                        <p:cTn id="198" dur="500"/>
                                        <p:tgtEl>
                                          <p:spTgt spid="138"/>
                                        </p:tgtEl>
                                      </p:cBhvr>
                                    </p:animEffect>
                                  </p:childTnLst>
                                </p:cTn>
                              </p:par>
                            </p:childTnLst>
                          </p:cTn>
                        </p:par>
                        <p:par>
                          <p:cTn id="199" fill="hold">
                            <p:stCondLst>
                              <p:cond delay="500"/>
                            </p:stCondLst>
                            <p:childTnLst>
                              <p:par>
                                <p:cTn id="200" presetID="1" presetClass="entr" presetSubtype="0" fill="hold" grpId="0" nodeType="afterEffect">
                                  <p:stCondLst>
                                    <p:cond delay="0"/>
                                  </p:stCondLst>
                                  <p:childTnLst>
                                    <p:set>
                                      <p:cBhvr>
                                        <p:cTn id="201" dur="1" fill="hold">
                                          <p:stCondLst>
                                            <p:cond delay="0"/>
                                          </p:stCondLst>
                                        </p:cTn>
                                        <p:tgtEl>
                                          <p:spTgt spid="137"/>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8" presetClass="entr" presetSubtype="9" fill="hold" nodeType="clickEffect">
                                  <p:stCondLst>
                                    <p:cond delay="0"/>
                                  </p:stCondLst>
                                  <p:childTnLst>
                                    <p:set>
                                      <p:cBhvr>
                                        <p:cTn id="205" dur="1" fill="hold">
                                          <p:stCondLst>
                                            <p:cond delay="0"/>
                                          </p:stCondLst>
                                        </p:cTn>
                                        <p:tgtEl>
                                          <p:spTgt spid="142"/>
                                        </p:tgtEl>
                                        <p:attrNameLst>
                                          <p:attrName>style.visibility</p:attrName>
                                        </p:attrNameLst>
                                      </p:cBhvr>
                                      <p:to>
                                        <p:strVal val="visible"/>
                                      </p:to>
                                    </p:set>
                                    <p:animEffect transition="in" filter="strips(upLeft)">
                                      <p:cBhvr>
                                        <p:cTn id="206" dur="500"/>
                                        <p:tgtEl>
                                          <p:spTgt spid="142"/>
                                        </p:tgtEl>
                                      </p:cBhvr>
                                    </p:animEffect>
                                  </p:childTnLst>
                                </p:cTn>
                              </p:par>
                              <p:par>
                                <p:cTn id="207" presetID="18" presetClass="entr" presetSubtype="3" fill="hold" nodeType="withEffect">
                                  <p:stCondLst>
                                    <p:cond delay="0"/>
                                  </p:stCondLst>
                                  <p:childTnLst>
                                    <p:set>
                                      <p:cBhvr>
                                        <p:cTn id="208" dur="1" fill="hold">
                                          <p:stCondLst>
                                            <p:cond delay="0"/>
                                          </p:stCondLst>
                                        </p:cTn>
                                        <p:tgtEl>
                                          <p:spTgt spid="141"/>
                                        </p:tgtEl>
                                        <p:attrNameLst>
                                          <p:attrName>style.visibility</p:attrName>
                                        </p:attrNameLst>
                                      </p:cBhvr>
                                      <p:to>
                                        <p:strVal val="visible"/>
                                      </p:to>
                                    </p:set>
                                    <p:animEffect transition="in" filter="strips(upRight)">
                                      <p:cBhvr>
                                        <p:cTn id="209" dur="500"/>
                                        <p:tgtEl>
                                          <p:spTgt spid="141"/>
                                        </p:tgtEl>
                                      </p:cBhvr>
                                    </p:animEffect>
                                  </p:childTnLst>
                                </p:cTn>
                              </p:par>
                            </p:childTnLst>
                          </p:cTn>
                        </p:par>
                        <p:par>
                          <p:cTn id="210" fill="hold">
                            <p:stCondLst>
                              <p:cond delay="500"/>
                            </p:stCondLst>
                            <p:childTnLst>
                              <p:par>
                                <p:cTn id="211" presetID="1" presetClass="entr" presetSubtype="0" fill="hold" grpId="0" nodeType="afterEffect">
                                  <p:stCondLst>
                                    <p:cond delay="0"/>
                                  </p:stCondLst>
                                  <p:childTnLst>
                                    <p:set>
                                      <p:cBhvr>
                                        <p:cTn id="212" dur="1" fill="hold">
                                          <p:stCondLst>
                                            <p:cond delay="0"/>
                                          </p:stCondLst>
                                        </p:cTn>
                                        <p:tgtEl>
                                          <p:spTgt spid="140"/>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8" presetClass="entr" presetSubtype="9" fill="hold" nodeType="clickEffect">
                                  <p:stCondLst>
                                    <p:cond delay="0"/>
                                  </p:stCondLst>
                                  <p:childTnLst>
                                    <p:set>
                                      <p:cBhvr>
                                        <p:cTn id="216" dur="1" fill="hold">
                                          <p:stCondLst>
                                            <p:cond delay="0"/>
                                          </p:stCondLst>
                                        </p:cTn>
                                        <p:tgtEl>
                                          <p:spTgt spid="145"/>
                                        </p:tgtEl>
                                        <p:attrNameLst>
                                          <p:attrName>style.visibility</p:attrName>
                                        </p:attrNameLst>
                                      </p:cBhvr>
                                      <p:to>
                                        <p:strVal val="visible"/>
                                      </p:to>
                                    </p:set>
                                    <p:animEffect transition="in" filter="strips(upLeft)">
                                      <p:cBhvr>
                                        <p:cTn id="217" dur="500"/>
                                        <p:tgtEl>
                                          <p:spTgt spid="145"/>
                                        </p:tgtEl>
                                      </p:cBhvr>
                                    </p:animEffect>
                                  </p:childTnLst>
                                </p:cTn>
                              </p:par>
                              <p:par>
                                <p:cTn id="218" presetID="18" presetClass="entr" presetSubtype="3" fill="hold" nodeType="withEffect">
                                  <p:stCondLst>
                                    <p:cond delay="0"/>
                                  </p:stCondLst>
                                  <p:childTnLst>
                                    <p:set>
                                      <p:cBhvr>
                                        <p:cTn id="219" dur="1" fill="hold">
                                          <p:stCondLst>
                                            <p:cond delay="0"/>
                                          </p:stCondLst>
                                        </p:cTn>
                                        <p:tgtEl>
                                          <p:spTgt spid="144"/>
                                        </p:tgtEl>
                                        <p:attrNameLst>
                                          <p:attrName>style.visibility</p:attrName>
                                        </p:attrNameLst>
                                      </p:cBhvr>
                                      <p:to>
                                        <p:strVal val="visible"/>
                                      </p:to>
                                    </p:set>
                                    <p:animEffect transition="in" filter="strips(upRight)">
                                      <p:cBhvr>
                                        <p:cTn id="220" dur="500"/>
                                        <p:tgtEl>
                                          <p:spTgt spid="144"/>
                                        </p:tgtEl>
                                      </p:cBhvr>
                                    </p:animEffect>
                                  </p:childTnLst>
                                </p:cTn>
                              </p:par>
                            </p:childTnLst>
                          </p:cTn>
                        </p:par>
                        <p:par>
                          <p:cTn id="221" fill="hold">
                            <p:stCondLst>
                              <p:cond delay="500"/>
                            </p:stCondLst>
                            <p:childTnLst>
                              <p:par>
                                <p:cTn id="222" presetID="1" presetClass="entr" presetSubtype="0" fill="hold" grpId="0" nodeType="afterEffect">
                                  <p:stCondLst>
                                    <p:cond delay="0"/>
                                  </p:stCondLst>
                                  <p:childTnLst>
                                    <p:set>
                                      <p:cBhvr>
                                        <p:cTn id="223" dur="1" fill="hold">
                                          <p:stCondLst>
                                            <p:cond delay="0"/>
                                          </p:stCondLst>
                                        </p:cTn>
                                        <p:tgtEl>
                                          <p:spTgt spid="143"/>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8" presetClass="entr" presetSubtype="9" fill="hold" nodeType="clickEffect">
                                  <p:stCondLst>
                                    <p:cond delay="0"/>
                                  </p:stCondLst>
                                  <p:childTnLst>
                                    <p:set>
                                      <p:cBhvr>
                                        <p:cTn id="227" dur="1" fill="hold">
                                          <p:stCondLst>
                                            <p:cond delay="0"/>
                                          </p:stCondLst>
                                        </p:cTn>
                                        <p:tgtEl>
                                          <p:spTgt spid="170"/>
                                        </p:tgtEl>
                                        <p:attrNameLst>
                                          <p:attrName>style.visibility</p:attrName>
                                        </p:attrNameLst>
                                      </p:cBhvr>
                                      <p:to>
                                        <p:strVal val="visible"/>
                                      </p:to>
                                    </p:set>
                                    <p:animEffect transition="in" filter="strips(upLeft)">
                                      <p:cBhvr>
                                        <p:cTn id="228" dur="500"/>
                                        <p:tgtEl>
                                          <p:spTgt spid="170"/>
                                        </p:tgtEl>
                                      </p:cBhvr>
                                    </p:animEffect>
                                  </p:childTnLst>
                                </p:cTn>
                              </p:par>
                              <p:par>
                                <p:cTn id="229" presetID="18" presetClass="entr" presetSubtype="3" fill="hold" nodeType="withEffect">
                                  <p:stCondLst>
                                    <p:cond delay="0"/>
                                  </p:stCondLst>
                                  <p:childTnLst>
                                    <p:set>
                                      <p:cBhvr>
                                        <p:cTn id="230" dur="1" fill="hold">
                                          <p:stCondLst>
                                            <p:cond delay="0"/>
                                          </p:stCondLst>
                                        </p:cTn>
                                        <p:tgtEl>
                                          <p:spTgt spid="169"/>
                                        </p:tgtEl>
                                        <p:attrNameLst>
                                          <p:attrName>style.visibility</p:attrName>
                                        </p:attrNameLst>
                                      </p:cBhvr>
                                      <p:to>
                                        <p:strVal val="visible"/>
                                      </p:to>
                                    </p:set>
                                    <p:animEffect transition="in" filter="strips(upRight)">
                                      <p:cBhvr>
                                        <p:cTn id="231" dur="500"/>
                                        <p:tgtEl>
                                          <p:spTgt spid="169"/>
                                        </p:tgtEl>
                                      </p:cBhvr>
                                    </p:animEffect>
                                  </p:childTnLst>
                                </p:cTn>
                              </p:par>
                            </p:childTnLst>
                          </p:cTn>
                        </p:par>
                        <p:par>
                          <p:cTn id="232" fill="hold">
                            <p:stCondLst>
                              <p:cond delay="500"/>
                            </p:stCondLst>
                            <p:childTnLst>
                              <p:par>
                                <p:cTn id="233" presetID="1" presetClass="entr" presetSubtype="0" fill="hold" grpId="0" nodeType="afterEffect">
                                  <p:stCondLst>
                                    <p:cond delay="0"/>
                                  </p:stCondLst>
                                  <p:childTnLst>
                                    <p:set>
                                      <p:cBhvr>
                                        <p:cTn id="234" dur="1" fill="hold">
                                          <p:stCondLst>
                                            <p:cond delay="0"/>
                                          </p:stCondLst>
                                        </p:cTn>
                                        <p:tgtEl>
                                          <p:spTgt spid="17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8" presetClass="entr" presetSubtype="9" fill="hold" nodeType="clickEffect">
                                  <p:stCondLst>
                                    <p:cond delay="0"/>
                                  </p:stCondLst>
                                  <p:childTnLst>
                                    <p:set>
                                      <p:cBhvr>
                                        <p:cTn id="238" dur="1" fill="hold">
                                          <p:stCondLst>
                                            <p:cond delay="0"/>
                                          </p:stCondLst>
                                        </p:cTn>
                                        <p:tgtEl>
                                          <p:spTgt spid="172"/>
                                        </p:tgtEl>
                                        <p:attrNameLst>
                                          <p:attrName>style.visibility</p:attrName>
                                        </p:attrNameLst>
                                      </p:cBhvr>
                                      <p:to>
                                        <p:strVal val="visible"/>
                                      </p:to>
                                    </p:set>
                                    <p:animEffect transition="in" filter="strips(upLeft)">
                                      <p:cBhvr>
                                        <p:cTn id="239" dur="500"/>
                                        <p:tgtEl>
                                          <p:spTgt spid="172"/>
                                        </p:tgtEl>
                                      </p:cBhvr>
                                    </p:animEffect>
                                  </p:childTnLst>
                                </p:cTn>
                              </p:par>
                              <p:par>
                                <p:cTn id="240" presetID="18" presetClass="entr" presetSubtype="3" fill="hold" nodeType="withEffect">
                                  <p:stCondLst>
                                    <p:cond delay="0"/>
                                  </p:stCondLst>
                                  <p:childTnLst>
                                    <p:set>
                                      <p:cBhvr>
                                        <p:cTn id="241" dur="1" fill="hold">
                                          <p:stCondLst>
                                            <p:cond delay="0"/>
                                          </p:stCondLst>
                                        </p:cTn>
                                        <p:tgtEl>
                                          <p:spTgt spid="174"/>
                                        </p:tgtEl>
                                        <p:attrNameLst>
                                          <p:attrName>style.visibility</p:attrName>
                                        </p:attrNameLst>
                                      </p:cBhvr>
                                      <p:to>
                                        <p:strVal val="visible"/>
                                      </p:to>
                                    </p:set>
                                    <p:animEffect transition="in" filter="strips(upRight)">
                                      <p:cBhvr>
                                        <p:cTn id="242" dur="500"/>
                                        <p:tgtEl>
                                          <p:spTgt spid="174"/>
                                        </p:tgtEl>
                                      </p:cBhvr>
                                    </p:animEffect>
                                  </p:childTnLst>
                                </p:cTn>
                              </p:par>
                            </p:childTnLst>
                          </p:cTn>
                        </p:par>
                        <p:par>
                          <p:cTn id="243" fill="hold">
                            <p:stCondLst>
                              <p:cond delay="500"/>
                            </p:stCondLst>
                            <p:childTnLst>
                              <p:par>
                                <p:cTn id="244" presetID="1" presetClass="entr" presetSubtype="0" fill="hold" grpId="0" nodeType="afterEffect">
                                  <p:stCondLst>
                                    <p:cond delay="0"/>
                                  </p:stCondLst>
                                  <p:childTnLst>
                                    <p:set>
                                      <p:cBhvr>
                                        <p:cTn id="245"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56" grpId="0" animBg="1"/>
      <p:bldP spid="57" grpId="0"/>
      <p:bldP spid="58" grpId="0" animBg="1"/>
      <p:bldP spid="59" grpId="0"/>
      <p:bldP spid="60" grpId="0" animBg="1"/>
      <p:bldP spid="61" grpId="0"/>
      <p:bldP spid="62" grpId="0" animBg="1"/>
      <p:bldP spid="63" grpId="0"/>
      <p:bldP spid="64" grpId="0" animBg="1"/>
      <p:bldP spid="65" grpId="0"/>
      <p:bldP spid="66" grpId="0" animBg="1"/>
      <p:bldP spid="67" grpId="0"/>
      <p:bldP spid="68" grpId="0" animBg="1"/>
      <p:bldP spid="69" grpId="0"/>
      <p:bldP spid="70" grpId="0" animBg="1"/>
      <p:bldP spid="71" grpId="0"/>
      <p:bldP spid="72" grpId="0" animBg="1"/>
      <p:bldP spid="73" grpId="0"/>
      <p:bldP spid="74" grpId="0" animBg="1"/>
      <p:bldP spid="75" grpId="0"/>
      <p:bldP spid="76" grpId="0" animBg="1"/>
      <p:bldP spid="77" grpId="0"/>
      <p:bldP spid="78" grpId="0" animBg="1"/>
      <p:bldP spid="79" grpId="0"/>
      <p:bldP spid="80" grpId="0" animBg="1"/>
      <p:bldP spid="81" grpId="0"/>
      <p:bldP spid="99" grpId="0" animBg="1"/>
      <p:bldP spid="104" grpId="0" animBg="1"/>
      <p:bldP spid="107" grpId="0" animBg="1"/>
      <p:bldP spid="110" grpId="0" animBg="1"/>
      <p:bldP spid="114" grpId="0" animBg="1"/>
      <p:bldP spid="115" grpId="0" animBg="1"/>
      <p:bldP spid="120" grpId="0" animBg="1"/>
      <p:bldP spid="123" grpId="0" animBg="1"/>
      <p:bldP spid="127" grpId="0" animBg="1"/>
      <p:bldP spid="137" grpId="0" animBg="1"/>
      <p:bldP spid="140" grpId="0" animBg="1"/>
      <p:bldP spid="143" grpId="0" animBg="1"/>
      <p:bldP spid="171" grpId="0" animBg="1"/>
      <p:bldP spid="17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75</a:t>
            </a:fld>
            <a:endParaRPr lang="en-US" altLang="zh-CN"/>
          </a:p>
        </p:txBody>
      </p:sp>
      <p:sp>
        <p:nvSpPr>
          <p:cNvPr id="11" name="矩形 10"/>
          <p:cNvSpPr/>
          <p:nvPr/>
        </p:nvSpPr>
        <p:spPr bwMode="auto">
          <a:xfrm>
            <a:off x="539552"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12" name="矩形 11"/>
          <p:cNvSpPr/>
          <p:nvPr/>
        </p:nvSpPr>
        <p:spPr bwMode="auto">
          <a:xfrm>
            <a:off x="539552"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13" name="Oval 17"/>
          <p:cNvSpPr>
            <a:spLocks noChangeArrowheads="1"/>
          </p:cNvSpPr>
          <p:nvPr/>
        </p:nvSpPr>
        <p:spPr bwMode="auto">
          <a:xfrm>
            <a:off x="7668344"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0.02</a:t>
            </a:r>
          </a:p>
        </p:txBody>
      </p:sp>
      <p:sp>
        <p:nvSpPr>
          <p:cNvPr id="56" name="矩形 55"/>
          <p:cNvSpPr/>
          <p:nvPr/>
        </p:nvSpPr>
        <p:spPr bwMode="auto">
          <a:xfrm>
            <a:off x="1115616"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57" name="矩形 56"/>
          <p:cNvSpPr/>
          <p:nvPr/>
        </p:nvSpPr>
        <p:spPr bwMode="auto">
          <a:xfrm>
            <a:off x="1115616"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58" name="矩形 57"/>
          <p:cNvSpPr/>
          <p:nvPr/>
        </p:nvSpPr>
        <p:spPr bwMode="auto">
          <a:xfrm>
            <a:off x="169168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59" name="矩形 58"/>
          <p:cNvSpPr/>
          <p:nvPr/>
        </p:nvSpPr>
        <p:spPr bwMode="auto">
          <a:xfrm>
            <a:off x="169168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0" name="矩形 59"/>
          <p:cNvSpPr/>
          <p:nvPr/>
        </p:nvSpPr>
        <p:spPr bwMode="auto">
          <a:xfrm>
            <a:off x="226774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1" name="矩形 60"/>
          <p:cNvSpPr/>
          <p:nvPr/>
        </p:nvSpPr>
        <p:spPr bwMode="auto">
          <a:xfrm>
            <a:off x="226774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2" name="矩形 61"/>
          <p:cNvSpPr/>
          <p:nvPr/>
        </p:nvSpPr>
        <p:spPr bwMode="auto">
          <a:xfrm>
            <a:off x="2843808"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3" name="矩形 62"/>
          <p:cNvSpPr/>
          <p:nvPr/>
        </p:nvSpPr>
        <p:spPr bwMode="auto">
          <a:xfrm>
            <a:off x="2843808"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5</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4" name="矩形 63"/>
          <p:cNvSpPr/>
          <p:nvPr/>
        </p:nvSpPr>
        <p:spPr bwMode="auto">
          <a:xfrm>
            <a:off x="5868144" y="39330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5" name="矩形 64"/>
          <p:cNvSpPr/>
          <p:nvPr/>
        </p:nvSpPr>
        <p:spPr bwMode="auto">
          <a:xfrm>
            <a:off x="5868144" y="42210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6</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6" name="矩形 65"/>
          <p:cNvSpPr/>
          <p:nvPr/>
        </p:nvSpPr>
        <p:spPr bwMode="auto">
          <a:xfrm>
            <a:off x="6516216" y="465313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7" name="矩形 66"/>
          <p:cNvSpPr/>
          <p:nvPr/>
        </p:nvSpPr>
        <p:spPr bwMode="auto">
          <a:xfrm>
            <a:off x="6516216" y="494116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7</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68" name="矩形 67"/>
          <p:cNvSpPr/>
          <p:nvPr/>
        </p:nvSpPr>
        <p:spPr bwMode="auto">
          <a:xfrm>
            <a:off x="457200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69" name="矩形 68"/>
          <p:cNvSpPr/>
          <p:nvPr/>
        </p:nvSpPr>
        <p:spPr bwMode="auto">
          <a:xfrm>
            <a:off x="457200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8</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0" name="矩形 69"/>
          <p:cNvSpPr/>
          <p:nvPr/>
        </p:nvSpPr>
        <p:spPr bwMode="auto">
          <a:xfrm>
            <a:off x="514806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1" name="矩形 70"/>
          <p:cNvSpPr/>
          <p:nvPr/>
        </p:nvSpPr>
        <p:spPr bwMode="auto">
          <a:xfrm>
            <a:off x="514806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9</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2" name="矩形 71"/>
          <p:cNvSpPr/>
          <p:nvPr/>
        </p:nvSpPr>
        <p:spPr bwMode="auto">
          <a:xfrm>
            <a:off x="5724128"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3" name="矩形 72"/>
          <p:cNvSpPr/>
          <p:nvPr/>
        </p:nvSpPr>
        <p:spPr bwMode="auto">
          <a:xfrm>
            <a:off x="5724128"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10</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4" name="矩形 73"/>
          <p:cNvSpPr/>
          <p:nvPr/>
        </p:nvSpPr>
        <p:spPr bwMode="auto">
          <a:xfrm>
            <a:off x="6300192"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5" name="矩形 74"/>
          <p:cNvSpPr/>
          <p:nvPr/>
        </p:nvSpPr>
        <p:spPr bwMode="auto">
          <a:xfrm>
            <a:off x="6300192"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6" name="矩形 75"/>
          <p:cNvSpPr/>
          <p:nvPr/>
        </p:nvSpPr>
        <p:spPr bwMode="auto">
          <a:xfrm>
            <a:off x="6876256"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7" name="矩形 76"/>
          <p:cNvSpPr/>
          <p:nvPr/>
        </p:nvSpPr>
        <p:spPr bwMode="auto">
          <a:xfrm>
            <a:off x="6876256"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78" name="矩形 77"/>
          <p:cNvSpPr/>
          <p:nvPr/>
        </p:nvSpPr>
        <p:spPr bwMode="auto">
          <a:xfrm>
            <a:off x="7452320"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79" name="矩形 78"/>
          <p:cNvSpPr/>
          <p:nvPr/>
        </p:nvSpPr>
        <p:spPr bwMode="auto">
          <a:xfrm>
            <a:off x="7452320"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sp>
        <p:nvSpPr>
          <p:cNvPr id="80" name="矩形 79"/>
          <p:cNvSpPr/>
          <p:nvPr/>
        </p:nvSpPr>
        <p:spPr bwMode="auto">
          <a:xfrm>
            <a:off x="8028384" y="5733255"/>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p:txBody>
      </p:sp>
      <p:sp>
        <p:nvSpPr>
          <p:cNvPr id="81" name="矩形 80"/>
          <p:cNvSpPr/>
          <p:nvPr/>
        </p:nvSpPr>
        <p:spPr bwMode="auto">
          <a:xfrm>
            <a:off x="8028384" y="6021288"/>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p:txBody>
      </p:sp>
      <p:cxnSp>
        <p:nvCxnSpPr>
          <p:cNvPr id="85" name="直接连接符 84"/>
          <p:cNvCxnSpPr>
            <a:endCxn id="78" idx="0"/>
          </p:cNvCxnSpPr>
          <p:nvPr/>
        </p:nvCxnSpPr>
        <p:spPr bwMode="auto">
          <a:xfrm flipH="1">
            <a:off x="7704348"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8" name="直接连接符 87"/>
          <p:cNvCxnSpPr>
            <a:endCxn id="80" idx="0"/>
          </p:cNvCxnSpPr>
          <p:nvPr/>
        </p:nvCxnSpPr>
        <p:spPr bwMode="auto">
          <a:xfrm>
            <a:off x="8100392"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9" name="Oval 17"/>
          <p:cNvSpPr>
            <a:spLocks noChangeArrowheads="1"/>
          </p:cNvSpPr>
          <p:nvPr/>
        </p:nvSpPr>
        <p:spPr bwMode="auto">
          <a:xfrm>
            <a:off x="7236296"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0.04</a:t>
            </a:r>
          </a:p>
        </p:txBody>
      </p:sp>
      <p:cxnSp>
        <p:nvCxnSpPr>
          <p:cNvPr id="100" name="直接连接符 99"/>
          <p:cNvCxnSpPr/>
          <p:nvPr/>
        </p:nvCxnSpPr>
        <p:spPr bwMode="auto">
          <a:xfrm>
            <a:off x="7668344" y="4941170"/>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1" name="直接连接符 100"/>
          <p:cNvCxnSpPr>
            <a:endCxn id="76" idx="0"/>
          </p:cNvCxnSpPr>
          <p:nvPr/>
        </p:nvCxnSpPr>
        <p:spPr bwMode="auto">
          <a:xfrm flipH="1">
            <a:off x="7128284" y="4941168"/>
            <a:ext cx="32403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4" name="Oval 17"/>
          <p:cNvSpPr>
            <a:spLocks noChangeArrowheads="1"/>
          </p:cNvSpPr>
          <p:nvPr/>
        </p:nvSpPr>
        <p:spPr bwMode="auto">
          <a:xfrm>
            <a:off x="5940152"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0.05</a:t>
            </a:r>
          </a:p>
        </p:txBody>
      </p:sp>
      <p:cxnSp>
        <p:nvCxnSpPr>
          <p:cNvPr id="105" name="直接连接符 104"/>
          <p:cNvCxnSpPr/>
          <p:nvPr/>
        </p:nvCxnSpPr>
        <p:spPr bwMode="auto">
          <a:xfrm flipH="1">
            <a:off x="5976156"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6" name="直接连接符 105"/>
          <p:cNvCxnSpPr/>
          <p:nvPr/>
        </p:nvCxnSpPr>
        <p:spPr bwMode="auto">
          <a:xfrm>
            <a:off x="6372200"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07" name="Oval 17"/>
          <p:cNvSpPr>
            <a:spLocks noChangeArrowheads="1"/>
          </p:cNvSpPr>
          <p:nvPr/>
        </p:nvSpPr>
        <p:spPr bwMode="auto">
          <a:xfrm>
            <a:off x="4788024" y="51571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0.07</a:t>
            </a:r>
          </a:p>
        </p:txBody>
      </p:sp>
      <p:cxnSp>
        <p:nvCxnSpPr>
          <p:cNvPr id="108" name="直接连接符 107"/>
          <p:cNvCxnSpPr/>
          <p:nvPr/>
        </p:nvCxnSpPr>
        <p:spPr bwMode="auto">
          <a:xfrm flipH="1">
            <a:off x="4824028" y="5517233"/>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9" name="直接连接符 108"/>
          <p:cNvCxnSpPr/>
          <p:nvPr/>
        </p:nvCxnSpPr>
        <p:spPr bwMode="auto">
          <a:xfrm>
            <a:off x="5220072" y="551723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0" name="Oval 17"/>
          <p:cNvSpPr>
            <a:spLocks noChangeArrowheads="1"/>
          </p:cNvSpPr>
          <p:nvPr/>
        </p:nvSpPr>
        <p:spPr bwMode="auto">
          <a:xfrm>
            <a:off x="6804248" y="4005064"/>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0.08</a:t>
            </a:r>
          </a:p>
        </p:txBody>
      </p:sp>
      <p:cxnSp>
        <p:nvCxnSpPr>
          <p:cNvPr id="111" name="直接连接符 110"/>
          <p:cNvCxnSpPr/>
          <p:nvPr/>
        </p:nvCxnSpPr>
        <p:spPr bwMode="auto">
          <a:xfrm>
            <a:off x="7236296" y="4365106"/>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5" name="Oval 17"/>
          <p:cNvSpPr>
            <a:spLocks noChangeArrowheads="1"/>
          </p:cNvSpPr>
          <p:nvPr/>
        </p:nvSpPr>
        <p:spPr bwMode="auto">
          <a:xfrm>
            <a:off x="5328084" y="443711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0.12</a:t>
            </a:r>
          </a:p>
        </p:txBody>
      </p:sp>
      <p:cxnSp>
        <p:nvCxnSpPr>
          <p:cNvPr id="116" name="直接连接符 115"/>
          <p:cNvCxnSpPr>
            <a:endCxn id="107" idx="0"/>
          </p:cNvCxnSpPr>
          <p:nvPr/>
        </p:nvCxnSpPr>
        <p:spPr bwMode="auto">
          <a:xfrm flipH="1">
            <a:off x="5076056" y="4725144"/>
            <a:ext cx="360040" cy="43204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7" name="直接连接符 116"/>
          <p:cNvCxnSpPr>
            <a:endCxn id="104" idx="0"/>
          </p:cNvCxnSpPr>
          <p:nvPr/>
        </p:nvCxnSpPr>
        <p:spPr bwMode="auto">
          <a:xfrm>
            <a:off x="5796136" y="4725144"/>
            <a:ext cx="432048" cy="432048"/>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20" name="Oval 17"/>
          <p:cNvSpPr>
            <a:spLocks noChangeArrowheads="1"/>
          </p:cNvSpPr>
          <p:nvPr/>
        </p:nvSpPr>
        <p:spPr bwMode="auto">
          <a:xfrm>
            <a:off x="6156176" y="314096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0.19</a:t>
            </a:r>
          </a:p>
        </p:txBody>
      </p:sp>
      <p:cxnSp>
        <p:nvCxnSpPr>
          <p:cNvPr id="121" name="直接连接符 120"/>
          <p:cNvCxnSpPr/>
          <p:nvPr/>
        </p:nvCxnSpPr>
        <p:spPr bwMode="auto">
          <a:xfrm>
            <a:off x="6588224" y="3501008"/>
            <a:ext cx="432048"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27" name="Oval 17"/>
          <p:cNvSpPr>
            <a:spLocks noChangeArrowheads="1"/>
          </p:cNvSpPr>
          <p:nvPr/>
        </p:nvSpPr>
        <p:spPr bwMode="auto">
          <a:xfrm>
            <a:off x="4824028" y="314096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0.24</a:t>
            </a:r>
          </a:p>
        </p:txBody>
      </p:sp>
      <p:cxnSp>
        <p:nvCxnSpPr>
          <p:cNvPr id="128" name="直接连接符 127"/>
          <p:cNvCxnSpPr/>
          <p:nvPr/>
        </p:nvCxnSpPr>
        <p:spPr bwMode="auto">
          <a:xfrm flipH="1">
            <a:off x="3131840" y="3501008"/>
            <a:ext cx="1872208" cy="22322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9" name="直接连接符 128"/>
          <p:cNvCxnSpPr>
            <a:endCxn id="115" idx="0"/>
          </p:cNvCxnSpPr>
          <p:nvPr/>
        </p:nvCxnSpPr>
        <p:spPr bwMode="auto">
          <a:xfrm>
            <a:off x="5220072" y="3501008"/>
            <a:ext cx="396044" cy="936104"/>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37" name="Oval 17"/>
          <p:cNvSpPr>
            <a:spLocks noChangeArrowheads="1"/>
          </p:cNvSpPr>
          <p:nvPr/>
        </p:nvSpPr>
        <p:spPr bwMode="auto">
          <a:xfrm>
            <a:off x="1907704"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0.27</a:t>
            </a:r>
          </a:p>
        </p:txBody>
      </p:sp>
      <p:cxnSp>
        <p:nvCxnSpPr>
          <p:cNvPr id="138" name="直接连接符 137"/>
          <p:cNvCxnSpPr>
            <a:endCxn id="58" idx="0"/>
          </p:cNvCxnSpPr>
          <p:nvPr/>
        </p:nvCxnSpPr>
        <p:spPr bwMode="auto">
          <a:xfrm flipH="1">
            <a:off x="1943708" y="4941168"/>
            <a:ext cx="14401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9" name="直接连接符 138"/>
          <p:cNvCxnSpPr>
            <a:endCxn id="60" idx="0"/>
          </p:cNvCxnSpPr>
          <p:nvPr/>
        </p:nvCxnSpPr>
        <p:spPr bwMode="auto">
          <a:xfrm>
            <a:off x="2339752" y="4941169"/>
            <a:ext cx="180020" cy="79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40" name="Oval 17"/>
          <p:cNvSpPr>
            <a:spLocks noChangeArrowheads="1"/>
          </p:cNvSpPr>
          <p:nvPr/>
        </p:nvSpPr>
        <p:spPr bwMode="auto">
          <a:xfrm>
            <a:off x="755576" y="458112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0.30</a:t>
            </a:r>
          </a:p>
        </p:txBody>
      </p:sp>
      <p:cxnSp>
        <p:nvCxnSpPr>
          <p:cNvPr id="141" name="直接连接符 140"/>
          <p:cNvCxnSpPr>
            <a:endCxn id="11" idx="0"/>
          </p:cNvCxnSpPr>
          <p:nvPr/>
        </p:nvCxnSpPr>
        <p:spPr bwMode="auto">
          <a:xfrm flipH="1">
            <a:off x="791580" y="4941168"/>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2" name="直接连接符 141"/>
          <p:cNvCxnSpPr>
            <a:endCxn id="56" idx="0"/>
          </p:cNvCxnSpPr>
          <p:nvPr/>
        </p:nvCxnSpPr>
        <p:spPr bwMode="auto">
          <a:xfrm>
            <a:off x="1187624" y="4941168"/>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4" name="直接连接符 143"/>
          <p:cNvCxnSpPr/>
          <p:nvPr/>
        </p:nvCxnSpPr>
        <p:spPr bwMode="auto">
          <a:xfrm flipH="1">
            <a:off x="5220072" y="2708921"/>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5" name="直接连接符 144"/>
          <p:cNvCxnSpPr/>
          <p:nvPr/>
        </p:nvCxnSpPr>
        <p:spPr bwMode="auto">
          <a:xfrm>
            <a:off x="5868144" y="2636912"/>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43" name="Oval 17"/>
          <p:cNvSpPr>
            <a:spLocks noChangeArrowheads="1"/>
          </p:cNvSpPr>
          <p:nvPr/>
        </p:nvSpPr>
        <p:spPr bwMode="auto">
          <a:xfrm>
            <a:off x="5436096" y="2348880"/>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0.43</a:t>
            </a:r>
          </a:p>
        </p:txBody>
      </p:sp>
      <p:cxnSp>
        <p:nvCxnSpPr>
          <p:cNvPr id="169" name="直接连接符 168"/>
          <p:cNvCxnSpPr/>
          <p:nvPr/>
        </p:nvCxnSpPr>
        <p:spPr bwMode="auto">
          <a:xfrm flipH="1">
            <a:off x="1043608" y="4149081"/>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0" name="直接连接符 169"/>
          <p:cNvCxnSpPr/>
          <p:nvPr/>
        </p:nvCxnSpPr>
        <p:spPr bwMode="auto">
          <a:xfrm>
            <a:off x="1691680" y="4077072"/>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1" name="Oval 17"/>
          <p:cNvSpPr>
            <a:spLocks noChangeArrowheads="1"/>
          </p:cNvSpPr>
          <p:nvPr/>
        </p:nvSpPr>
        <p:spPr bwMode="auto">
          <a:xfrm>
            <a:off x="1259632" y="3789040"/>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0.57</a:t>
            </a:r>
          </a:p>
        </p:txBody>
      </p:sp>
      <p:cxnSp>
        <p:nvCxnSpPr>
          <p:cNvPr id="172" name="直接连接符 171"/>
          <p:cNvCxnSpPr/>
          <p:nvPr/>
        </p:nvCxnSpPr>
        <p:spPr bwMode="auto">
          <a:xfrm>
            <a:off x="5148064" y="1844824"/>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73" name="Oval 17"/>
          <p:cNvSpPr>
            <a:spLocks noChangeArrowheads="1"/>
          </p:cNvSpPr>
          <p:nvPr/>
        </p:nvSpPr>
        <p:spPr bwMode="auto">
          <a:xfrm>
            <a:off x="4716016" y="155679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2000" b="1"/>
              <a:t>1.00</a:t>
            </a:r>
          </a:p>
        </p:txBody>
      </p:sp>
      <p:cxnSp>
        <p:nvCxnSpPr>
          <p:cNvPr id="174" name="直接连接符 173"/>
          <p:cNvCxnSpPr>
            <a:stCxn id="173" idx="3"/>
            <a:endCxn id="171" idx="7"/>
          </p:cNvCxnSpPr>
          <p:nvPr/>
        </p:nvCxnSpPr>
        <p:spPr bwMode="auto">
          <a:xfrm flipH="1">
            <a:off x="1751333" y="1864105"/>
            <a:ext cx="3049046" cy="197766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2" name="直接连接符 81"/>
          <p:cNvCxnSpPr>
            <a:endCxn id="66" idx="0"/>
          </p:cNvCxnSpPr>
          <p:nvPr/>
        </p:nvCxnSpPr>
        <p:spPr bwMode="auto">
          <a:xfrm flipH="1">
            <a:off x="6768244" y="4365106"/>
            <a:ext cx="216024" cy="28802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0" name="直接连接符 89"/>
          <p:cNvCxnSpPr>
            <a:endCxn id="64" idx="0"/>
          </p:cNvCxnSpPr>
          <p:nvPr/>
        </p:nvCxnSpPr>
        <p:spPr bwMode="auto">
          <a:xfrm flipH="1">
            <a:off x="6120172" y="3501008"/>
            <a:ext cx="252028"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92" name="TextBox 91"/>
          <p:cNvSpPr txBox="1"/>
          <p:nvPr/>
        </p:nvSpPr>
        <p:spPr>
          <a:xfrm>
            <a:off x="5364088" y="1844824"/>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3" name="TextBox 92"/>
          <p:cNvSpPr txBox="1"/>
          <p:nvPr/>
        </p:nvSpPr>
        <p:spPr>
          <a:xfrm>
            <a:off x="6156176" y="2668850"/>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4" name="TextBox 93"/>
          <p:cNvSpPr txBox="1"/>
          <p:nvPr/>
        </p:nvSpPr>
        <p:spPr>
          <a:xfrm>
            <a:off x="6804248" y="3501008"/>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5" name="TextBox 94"/>
          <p:cNvSpPr txBox="1"/>
          <p:nvPr/>
        </p:nvSpPr>
        <p:spPr>
          <a:xfrm>
            <a:off x="7308304" y="4221088"/>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6" name="TextBox 95"/>
          <p:cNvSpPr txBox="1"/>
          <p:nvPr/>
        </p:nvSpPr>
        <p:spPr>
          <a:xfrm>
            <a:off x="7740352" y="4797152"/>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7" name="TextBox 96"/>
          <p:cNvSpPr txBox="1"/>
          <p:nvPr/>
        </p:nvSpPr>
        <p:spPr>
          <a:xfrm>
            <a:off x="8172400" y="5373216"/>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98" name="TextBox 97"/>
          <p:cNvSpPr txBox="1"/>
          <p:nvPr/>
        </p:nvSpPr>
        <p:spPr>
          <a:xfrm>
            <a:off x="5364088" y="3645024"/>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02" name="TextBox 101"/>
          <p:cNvSpPr txBox="1"/>
          <p:nvPr/>
        </p:nvSpPr>
        <p:spPr>
          <a:xfrm>
            <a:off x="6012160" y="4725144"/>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03" name="TextBox 102"/>
          <p:cNvSpPr txBox="1"/>
          <p:nvPr/>
        </p:nvSpPr>
        <p:spPr>
          <a:xfrm>
            <a:off x="6444208" y="5373216"/>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12" name="TextBox 111"/>
          <p:cNvSpPr txBox="1"/>
          <p:nvPr/>
        </p:nvSpPr>
        <p:spPr>
          <a:xfrm>
            <a:off x="5292080" y="5373216"/>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13" name="TextBox 112"/>
          <p:cNvSpPr txBox="1"/>
          <p:nvPr/>
        </p:nvSpPr>
        <p:spPr>
          <a:xfrm>
            <a:off x="1907704" y="4037002"/>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18" name="TextBox 117"/>
          <p:cNvSpPr txBox="1"/>
          <p:nvPr/>
        </p:nvSpPr>
        <p:spPr>
          <a:xfrm>
            <a:off x="2411760" y="5085184"/>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19" name="TextBox 118"/>
          <p:cNvSpPr txBox="1"/>
          <p:nvPr/>
        </p:nvSpPr>
        <p:spPr>
          <a:xfrm>
            <a:off x="1259632" y="5085184"/>
            <a:ext cx="288032" cy="400110"/>
          </a:xfrm>
          <a:prstGeom prst="rect">
            <a:avLst/>
          </a:prstGeom>
          <a:noFill/>
        </p:spPr>
        <p:txBody>
          <a:bodyPr wrap="square" rtlCol="0">
            <a:spAutoFit/>
          </a:bodyPr>
          <a:lstStyle/>
          <a:p>
            <a:r>
              <a:rPr lang="en-US" altLang="zh-CN" sz="2000">
                <a:solidFill>
                  <a:srgbClr val="FF0000"/>
                </a:solidFill>
                <a:latin typeface="Arial" pitchFamily="34" charset="0"/>
                <a:cs typeface="Arial" pitchFamily="34" charset="0"/>
              </a:rPr>
              <a:t>0</a:t>
            </a:r>
            <a:endParaRPr lang="zh-CN" altLang="en-US" sz="2000">
              <a:solidFill>
                <a:srgbClr val="FF0000"/>
              </a:solidFill>
              <a:latin typeface="Arial" pitchFamily="34" charset="0"/>
              <a:cs typeface="Arial" pitchFamily="34" charset="0"/>
            </a:endParaRPr>
          </a:p>
        </p:txBody>
      </p:sp>
      <p:sp>
        <p:nvSpPr>
          <p:cNvPr id="122" name="TextBox 121"/>
          <p:cNvSpPr txBox="1"/>
          <p:nvPr/>
        </p:nvSpPr>
        <p:spPr>
          <a:xfrm>
            <a:off x="3275856" y="2380818"/>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24" name="TextBox 123"/>
          <p:cNvSpPr txBox="1"/>
          <p:nvPr/>
        </p:nvSpPr>
        <p:spPr>
          <a:xfrm>
            <a:off x="971600" y="4077072"/>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25" name="TextBox 124"/>
          <p:cNvSpPr txBox="1"/>
          <p:nvPr/>
        </p:nvSpPr>
        <p:spPr>
          <a:xfrm>
            <a:off x="611560" y="5085184"/>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26" name="TextBox 125"/>
          <p:cNvSpPr txBox="1"/>
          <p:nvPr/>
        </p:nvSpPr>
        <p:spPr>
          <a:xfrm>
            <a:off x="1763688" y="5085184"/>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0" name="TextBox 129"/>
          <p:cNvSpPr txBox="1"/>
          <p:nvPr/>
        </p:nvSpPr>
        <p:spPr>
          <a:xfrm>
            <a:off x="5148064" y="2636912"/>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1" name="TextBox 130"/>
          <p:cNvSpPr txBox="1"/>
          <p:nvPr/>
        </p:nvSpPr>
        <p:spPr>
          <a:xfrm>
            <a:off x="3923928" y="4221088"/>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2" name="TextBox 131"/>
          <p:cNvSpPr txBox="1"/>
          <p:nvPr/>
        </p:nvSpPr>
        <p:spPr>
          <a:xfrm>
            <a:off x="6012160" y="3460938"/>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3" name="TextBox 132"/>
          <p:cNvSpPr txBox="1"/>
          <p:nvPr/>
        </p:nvSpPr>
        <p:spPr>
          <a:xfrm>
            <a:off x="6660232" y="4253026"/>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4" name="TextBox 133"/>
          <p:cNvSpPr txBox="1"/>
          <p:nvPr/>
        </p:nvSpPr>
        <p:spPr>
          <a:xfrm>
            <a:off x="7092280" y="5085184"/>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5" name="TextBox 134"/>
          <p:cNvSpPr txBox="1"/>
          <p:nvPr/>
        </p:nvSpPr>
        <p:spPr>
          <a:xfrm>
            <a:off x="7524328" y="5373216"/>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36" name="TextBox 135"/>
          <p:cNvSpPr txBox="1"/>
          <p:nvPr/>
        </p:nvSpPr>
        <p:spPr>
          <a:xfrm>
            <a:off x="5004048" y="4653136"/>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46" name="TextBox 145"/>
          <p:cNvSpPr txBox="1"/>
          <p:nvPr/>
        </p:nvSpPr>
        <p:spPr>
          <a:xfrm>
            <a:off x="4644008" y="5373216"/>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47" name="TextBox 146"/>
          <p:cNvSpPr txBox="1"/>
          <p:nvPr/>
        </p:nvSpPr>
        <p:spPr>
          <a:xfrm>
            <a:off x="5796136" y="5373216"/>
            <a:ext cx="288032" cy="400110"/>
          </a:xfrm>
          <a:prstGeom prst="rect">
            <a:avLst/>
          </a:prstGeom>
          <a:noFill/>
        </p:spPr>
        <p:txBody>
          <a:bodyPr wrap="square" rtlCol="0">
            <a:spAutoFit/>
          </a:bodyPr>
          <a:lstStyle/>
          <a:p>
            <a:r>
              <a:rPr lang="en-US" altLang="zh-CN" sz="2000">
                <a:solidFill>
                  <a:srgbClr val="0000FF"/>
                </a:solidFill>
                <a:latin typeface="Arial" pitchFamily="34" charset="0"/>
                <a:cs typeface="Arial" pitchFamily="34" charset="0"/>
              </a:rPr>
              <a:t>1</a:t>
            </a:r>
            <a:endParaRPr lang="zh-CN" altLang="en-US" sz="2000">
              <a:solidFill>
                <a:srgbClr val="0000FF"/>
              </a:solidFill>
              <a:latin typeface="Arial" pitchFamily="34" charset="0"/>
              <a:cs typeface="Arial" pitchFamily="34" charset="0"/>
            </a:endParaRPr>
          </a:p>
        </p:txBody>
      </p:sp>
      <p:sp>
        <p:nvSpPr>
          <p:cNvPr id="149" name="Rectangle 3"/>
          <p:cNvSpPr txBox="1">
            <a:spLocks noChangeArrowheads="1"/>
          </p:cNvSpPr>
          <p:nvPr/>
        </p:nvSpPr>
        <p:spPr bwMode="auto">
          <a:xfrm>
            <a:off x="179512" y="116433"/>
            <a:ext cx="3312368" cy="576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10000"/>
              </a:spcBef>
              <a:spcAft>
                <a:spcPct val="0"/>
              </a:spcAft>
              <a:buClr>
                <a:schemeClr val="bg2"/>
              </a:buClr>
              <a:buSzPct val="75000"/>
              <a:buFont typeface="Wingdings" pitchFamily="2" charset="2"/>
              <a:buNone/>
              <a:tabLst/>
              <a:defRPr/>
            </a:pPr>
            <a:r>
              <a:rPr kumimoji="0" lang="en-US" altLang="zh-CN" sz="2800" b="1" i="1"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Huffman </a:t>
            </a:r>
            <a:r>
              <a:rPr kumimoji="0" lang="zh-CN" altLang="en-US" sz="2800" b="1" i="0" u="none" strike="noStrike" kern="0" cap="none" spc="0" normalizeH="0" baseline="0" noProof="0" dirty="0">
                <a:ln>
                  <a:noFill/>
                </a:ln>
                <a:solidFill>
                  <a:schemeClr val="tx1"/>
                </a:solidFill>
                <a:effectLst/>
                <a:uLnTx/>
                <a:uFillTx/>
                <a:latin typeface="Times New Roman" pitchFamily="18" charset="0"/>
                <a:ea typeface="楷体" panose="02010609060101010101" pitchFamily="49" charset="-122"/>
                <a:cs typeface="+mn-cs"/>
              </a:rPr>
              <a:t>编码：</a:t>
            </a:r>
            <a:endPar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endParaRPr>
          </a:p>
        </p:txBody>
      </p:sp>
      <p:graphicFrame>
        <p:nvGraphicFramePr>
          <p:cNvPr id="150" name="Group 72"/>
          <p:cNvGraphicFramePr>
            <a:graphicFrameLocks noGrp="1"/>
          </p:cNvGraphicFramePr>
          <p:nvPr/>
        </p:nvGraphicFramePr>
        <p:xfrm>
          <a:off x="2771800" y="315496"/>
          <a:ext cx="5976464" cy="1097280"/>
        </p:xfrm>
        <a:graphic>
          <a:graphicData uri="http://schemas.openxmlformats.org/drawingml/2006/table">
            <a:tbl>
              <a:tblPr/>
              <a:tblGrid>
                <a:gridCol w="746625">
                  <a:extLst>
                    <a:ext uri="{9D8B030D-6E8A-4147-A177-3AD203B41FA5}">
                      <a16:colId xmlns:a16="http://schemas.microsoft.com/office/drawing/2014/main" val="20000"/>
                    </a:ext>
                  </a:extLst>
                </a:gridCol>
                <a:gridCol w="747780">
                  <a:extLst>
                    <a:ext uri="{9D8B030D-6E8A-4147-A177-3AD203B41FA5}">
                      <a16:colId xmlns:a16="http://schemas.microsoft.com/office/drawing/2014/main" val="20001"/>
                    </a:ext>
                  </a:extLst>
                </a:gridCol>
                <a:gridCol w="746625">
                  <a:extLst>
                    <a:ext uri="{9D8B030D-6E8A-4147-A177-3AD203B41FA5}">
                      <a16:colId xmlns:a16="http://schemas.microsoft.com/office/drawing/2014/main" val="20002"/>
                    </a:ext>
                  </a:extLst>
                </a:gridCol>
                <a:gridCol w="747779">
                  <a:extLst>
                    <a:ext uri="{9D8B030D-6E8A-4147-A177-3AD203B41FA5}">
                      <a16:colId xmlns:a16="http://schemas.microsoft.com/office/drawing/2014/main" val="20003"/>
                    </a:ext>
                  </a:extLst>
                </a:gridCol>
                <a:gridCol w="746625">
                  <a:extLst>
                    <a:ext uri="{9D8B030D-6E8A-4147-A177-3AD203B41FA5}">
                      <a16:colId xmlns:a16="http://schemas.microsoft.com/office/drawing/2014/main" val="20004"/>
                    </a:ext>
                  </a:extLst>
                </a:gridCol>
                <a:gridCol w="746625">
                  <a:extLst>
                    <a:ext uri="{9D8B030D-6E8A-4147-A177-3AD203B41FA5}">
                      <a16:colId xmlns:a16="http://schemas.microsoft.com/office/drawing/2014/main" val="20005"/>
                    </a:ext>
                  </a:extLst>
                </a:gridCol>
                <a:gridCol w="747780">
                  <a:extLst>
                    <a:ext uri="{9D8B030D-6E8A-4147-A177-3AD203B41FA5}">
                      <a16:colId xmlns:a16="http://schemas.microsoft.com/office/drawing/2014/main" val="20006"/>
                    </a:ext>
                  </a:extLst>
                </a:gridCol>
                <a:gridCol w="746625">
                  <a:extLst>
                    <a:ext uri="{9D8B030D-6E8A-4147-A177-3AD203B41FA5}">
                      <a16:colId xmlns:a16="http://schemas.microsoft.com/office/drawing/2014/main" val="20007"/>
                    </a:ext>
                  </a:extLst>
                </a:gridCol>
              </a:tblGrid>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指令</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2</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3</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4</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5</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6</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7</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概率</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0.15</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0.15</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0.14</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0.11</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0.04</a:t>
                      </a: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指令</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8</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9</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10</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11</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12</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13</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I</a:t>
                      </a:r>
                      <a:r>
                        <a:rPr kumimoji="0" lang="en-US" altLang="zh-CN" sz="1800" b="1" i="0" u="none" strike="noStrike" cap="none" normalizeH="0" baseline="-25000">
                          <a:ln>
                            <a:noFill/>
                          </a:ln>
                          <a:solidFill>
                            <a:schemeClr val="tx1"/>
                          </a:solidFill>
                          <a:effectLst/>
                          <a:latin typeface="Times New Roman" pitchFamily="18" charset="0"/>
                          <a:ea typeface="宋体" charset="-122"/>
                        </a:rPr>
                        <a:t>14</a:t>
                      </a:r>
                      <a:endParaRPr kumimoji="0" lang="zh-CN" altLang="en-US" sz="1800" b="1" i="0" u="none" strike="noStrike" cap="none" normalizeH="0" baseline="-25000">
                        <a:ln>
                          <a:noFill/>
                        </a:ln>
                        <a:solidFill>
                          <a:schemeClr val="tx1"/>
                        </a:solidFill>
                        <a:effectLst/>
                        <a:latin typeface="Times New Roman" pitchFamily="18" charset="0"/>
                        <a:ea typeface="宋体" charset="-122"/>
                      </a:endParaRP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2"/>
                  </a:ext>
                </a:extLst>
              </a:tr>
              <a:tr h="1800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800" b="1" i="0" u="none" strike="noStrike" cap="none" normalizeH="0" baseline="0">
                          <a:ln>
                            <a:noFill/>
                          </a:ln>
                          <a:solidFill>
                            <a:srgbClr val="0000FF"/>
                          </a:solidFill>
                          <a:effectLst/>
                          <a:latin typeface="Times New Roman" pitchFamily="18" charset="0"/>
                          <a:ea typeface="宋体" charset="-122"/>
                        </a:rPr>
                        <a:t>概率</a:t>
                      </a:r>
                    </a:p>
                  </a:txBody>
                  <a:tcPr marL="0" marR="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0.04</a:t>
                      </a:r>
                    </a:p>
                  </a:txBody>
                  <a:tcPr marL="0" marR="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0.03</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0.02</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0.01</a:t>
                      </a:r>
                    </a:p>
                  </a:txBody>
                  <a:tcPr marL="0" marR="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charset="-122"/>
                        </a:rPr>
                        <a:t>0.01</a:t>
                      </a:r>
                    </a:p>
                  </a:txBody>
                  <a:tcPr marL="0" marR="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9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200"/>
                                  </p:stCondLst>
                                  <p:childTnLst>
                                    <p:set>
                                      <p:cBhvr>
                                        <p:cTn id="12" dur="1" fill="hold">
                                          <p:stCondLst>
                                            <p:cond delay="0"/>
                                          </p:stCondLst>
                                        </p:cTn>
                                        <p:tgtEl>
                                          <p:spTgt spid="94"/>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grpId="0" nodeType="afterEffect">
                                  <p:stCondLst>
                                    <p:cond delay="200"/>
                                  </p:stCondLst>
                                  <p:childTnLst>
                                    <p:set>
                                      <p:cBhvr>
                                        <p:cTn id="15" dur="1" fill="hold">
                                          <p:stCondLst>
                                            <p:cond delay="0"/>
                                          </p:stCondLst>
                                        </p:cTn>
                                        <p:tgtEl>
                                          <p:spTgt spid="9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grpId="0" nodeType="afterEffect">
                                  <p:stCondLst>
                                    <p:cond delay="200"/>
                                  </p:stCondLst>
                                  <p:childTnLst>
                                    <p:set>
                                      <p:cBhvr>
                                        <p:cTn id="18" dur="1" fill="hold">
                                          <p:stCondLst>
                                            <p:cond delay="0"/>
                                          </p:stCondLst>
                                        </p:cTn>
                                        <p:tgtEl>
                                          <p:spTgt spid="96"/>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grpId="0" nodeType="afterEffect">
                                  <p:stCondLst>
                                    <p:cond delay="200"/>
                                  </p:stCondLst>
                                  <p:childTnLst>
                                    <p:set>
                                      <p:cBhvr>
                                        <p:cTn id="21" dur="1" fill="hold">
                                          <p:stCondLst>
                                            <p:cond delay="0"/>
                                          </p:stCondLst>
                                        </p:cTn>
                                        <p:tgtEl>
                                          <p:spTgt spid="9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200"/>
                                  </p:stCondLst>
                                  <p:childTnLst>
                                    <p:set>
                                      <p:cBhvr>
                                        <p:cTn id="24" dur="1" fill="hold">
                                          <p:stCondLst>
                                            <p:cond delay="0"/>
                                          </p:stCondLst>
                                        </p:cTn>
                                        <p:tgtEl>
                                          <p:spTgt spid="98"/>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grpId="0" nodeType="afterEffect">
                                  <p:stCondLst>
                                    <p:cond delay="200"/>
                                  </p:stCondLst>
                                  <p:childTnLst>
                                    <p:set>
                                      <p:cBhvr>
                                        <p:cTn id="27" dur="1" fill="hold">
                                          <p:stCondLst>
                                            <p:cond delay="0"/>
                                          </p:stCondLst>
                                        </p:cTn>
                                        <p:tgtEl>
                                          <p:spTgt spid="10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200"/>
                                  </p:stCondLst>
                                  <p:childTnLst>
                                    <p:set>
                                      <p:cBhvr>
                                        <p:cTn id="30" dur="1" fill="hold">
                                          <p:stCondLst>
                                            <p:cond delay="0"/>
                                          </p:stCondLst>
                                        </p:cTn>
                                        <p:tgtEl>
                                          <p:spTgt spid="103"/>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grpId="0" nodeType="afterEffect">
                                  <p:stCondLst>
                                    <p:cond delay="200"/>
                                  </p:stCondLst>
                                  <p:childTnLst>
                                    <p:set>
                                      <p:cBhvr>
                                        <p:cTn id="33" dur="1" fill="hold">
                                          <p:stCondLst>
                                            <p:cond delay="0"/>
                                          </p:stCondLst>
                                        </p:cTn>
                                        <p:tgtEl>
                                          <p:spTgt spid="112"/>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grpId="0" nodeType="afterEffect">
                                  <p:stCondLst>
                                    <p:cond delay="200"/>
                                  </p:stCondLst>
                                  <p:childTnLst>
                                    <p:set>
                                      <p:cBhvr>
                                        <p:cTn id="36" dur="1" fill="hold">
                                          <p:stCondLst>
                                            <p:cond delay="0"/>
                                          </p:stCondLst>
                                        </p:cTn>
                                        <p:tgtEl>
                                          <p:spTgt spid="11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200"/>
                                  </p:stCondLst>
                                  <p:childTnLst>
                                    <p:set>
                                      <p:cBhvr>
                                        <p:cTn id="39" dur="1" fill="hold">
                                          <p:stCondLst>
                                            <p:cond delay="0"/>
                                          </p:stCondLst>
                                        </p:cTn>
                                        <p:tgtEl>
                                          <p:spTgt spid="118"/>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grpId="0" nodeType="afterEffect">
                                  <p:stCondLst>
                                    <p:cond delay="200"/>
                                  </p:stCondLst>
                                  <p:childTnLst>
                                    <p:set>
                                      <p:cBhvr>
                                        <p:cTn id="42" dur="1" fill="hold">
                                          <p:stCondLst>
                                            <p:cond delay="0"/>
                                          </p:stCondLst>
                                        </p:cTn>
                                        <p:tgtEl>
                                          <p:spTgt spid="1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200"/>
                                  </p:stCondLst>
                                  <p:childTnLst>
                                    <p:set>
                                      <p:cBhvr>
                                        <p:cTn id="49" dur="1" fill="hold">
                                          <p:stCondLst>
                                            <p:cond delay="0"/>
                                          </p:stCondLst>
                                        </p:cTn>
                                        <p:tgtEl>
                                          <p:spTgt spid="124"/>
                                        </p:tgtEl>
                                        <p:attrNameLst>
                                          <p:attrName>style.visibility</p:attrName>
                                        </p:attrNameLst>
                                      </p:cBhvr>
                                      <p:to>
                                        <p:strVal val="visible"/>
                                      </p:to>
                                    </p:set>
                                  </p:childTnLst>
                                </p:cTn>
                              </p:par>
                            </p:childTnLst>
                          </p:cTn>
                        </p:par>
                        <p:par>
                          <p:cTn id="50" fill="hold">
                            <p:stCondLst>
                              <p:cond delay="200"/>
                            </p:stCondLst>
                            <p:childTnLst>
                              <p:par>
                                <p:cTn id="51" presetID="1" presetClass="entr" presetSubtype="0" fill="hold" grpId="0" nodeType="afterEffect">
                                  <p:stCondLst>
                                    <p:cond delay="200"/>
                                  </p:stCondLst>
                                  <p:childTnLst>
                                    <p:set>
                                      <p:cBhvr>
                                        <p:cTn id="52" dur="1" fill="hold">
                                          <p:stCondLst>
                                            <p:cond delay="0"/>
                                          </p:stCondLst>
                                        </p:cTn>
                                        <p:tgtEl>
                                          <p:spTgt spid="125"/>
                                        </p:tgtEl>
                                        <p:attrNameLst>
                                          <p:attrName>style.visibility</p:attrName>
                                        </p:attrNameLst>
                                      </p:cBhvr>
                                      <p:to>
                                        <p:strVal val="visible"/>
                                      </p:to>
                                    </p:set>
                                  </p:childTnLst>
                                </p:cTn>
                              </p:par>
                            </p:childTnLst>
                          </p:cTn>
                        </p:par>
                        <p:par>
                          <p:cTn id="53" fill="hold">
                            <p:stCondLst>
                              <p:cond delay="400"/>
                            </p:stCondLst>
                            <p:childTnLst>
                              <p:par>
                                <p:cTn id="54" presetID="1" presetClass="entr" presetSubtype="0" fill="hold" grpId="0" nodeType="afterEffect">
                                  <p:stCondLst>
                                    <p:cond delay="200"/>
                                  </p:stCondLst>
                                  <p:childTnLst>
                                    <p:set>
                                      <p:cBhvr>
                                        <p:cTn id="55" dur="1" fill="hold">
                                          <p:stCondLst>
                                            <p:cond delay="0"/>
                                          </p:stCondLst>
                                        </p:cTn>
                                        <p:tgtEl>
                                          <p:spTgt spid="126"/>
                                        </p:tgtEl>
                                        <p:attrNameLst>
                                          <p:attrName>style.visibility</p:attrName>
                                        </p:attrNameLst>
                                      </p:cBhvr>
                                      <p:to>
                                        <p:strVal val="visible"/>
                                      </p:to>
                                    </p:set>
                                  </p:childTnLst>
                                </p:cTn>
                              </p:par>
                            </p:childTnLst>
                          </p:cTn>
                        </p:par>
                        <p:par>
                          <p:cTn id="56" fill="hold">
                            <p:stCondLst>
                              <p:cond delay="600"/>
                            </p:stCondLst>
                            <p:childTnLst>
                              <p:par>
                                <p:cTn id="57" presetID="1" presetClass="entr" presetSubtype="0" fill="hold" grpId="0" nodeType="afterEffect">
                                  <p:stCondLst>
                                    <p:cond delay="200"/>
                                  </p:stCondLst>
                                  <p:childTnLst>
                                    <p:set>
                                      <p:cBhvr>
                                        <p:cTn id="58" dur="1" fill="hold">
                                          <p:stCondLst>
                                            <p:cond delay="0"/>
                                          </p:stCondLst>
                                        </p:cTn>
                                        <p:tgtEl>
                                          <p:spTgt spid="130"/>
                                        </p:tgtEl>
                                        <p:attrNameLst>
                                          <p:attrName>style.visibility</p:attrName>
                                        </p:attrNameLst>
                                      </p:cBhvr>
                                      <p:to>
                                        <p:strVal val="visible"/>
                                      </p:to>
                                    </p:set>
                                  </p:childTnLst>
                                </p:cTn>
                              </p:par>
                            </p:childTnLst>
                          </p:cTn>
                        </p:par>
                        <p:par>
                          <p:cTn id="59" fill="hold">
                            <p:stCondLst>
                              <p:cond delay="800"/>
                            </p:stCondLst>
                            <p:childTnLst>
                              <p:par>
                                <p:cTn id="60" presetID="1" presetClass="entr" presetSubtype="0" fill="hold" grpId="0" nodeType="afterEffect">
                                  <p:stCondLst>
                                    <p:cond delay="200"/>
                                  </p:stCondLst>
                                  <p:childTnLst>
                                    <p:set>
                                      <p:cBhvr>
                                        <p:cTn id="61" dur="1" fill="hold">
                                          <p:stCondLst>
                                            <p:cond delay="0"/>
                                          </p:stCondLst>
                                        </p:cTn>
                                        <p:tgtEl>
                                          <p:spTgt spid="131"/>
                                        </p:tgtEl>
                                        <p:attrNameLst>
                                          <p:attrName>style.visibility</p:attrName>
                                        </p:attrNameLst>
                                      </p:cBhvr>
                                      <p:to>
                                        <p:strVal val="visible"/>
                                      </p:to>
                                    </p:set>
                                  </p:childTnLst>
                                </p:cTn>
                              </p:par>
                            </p:childTnLst>
                          </p:cTn>
                        </p:par>
                        <p:par>
                          <p:cTn id="62" fill="hold">
                            <p:stCondLst>
                              <p:cond delay="1000"/>
                            </p:stCondLst>
                            <p:childTnLst>
                              <p:par>
                                <p:cTn id="63" presetID="1" presetClass="entr" presetSubtype="0" fill="hold" grpId="0" nodeType="afterEffect">
                                  <p:stCondLst>
                                    <p:cond delay="200"/>
                                  </p:stCondLst>
                                  <p:childTnLst>
                                    <p:set>
                                      <p:cBhvr>
                                        <p:cTn id="64" dur="1" fill="hold">
                                          <p:stCondLst>
                                            <p:cond delay="0"/>
                                          </p:stCondLst>
                                        </p:cTn>
                                        <p:tgtEl>
                                          <p:spTgt spid="132"/>
                                        </p:tgtEl>
                                        <p:attrNameLst>
                                          <p:attrName>style.visibility</p:attrName>
                                        </p:attrNameLst>
                                      </p:cBhvr>
                                      <p:to>
                                        <p:strVal val="visible"/>
                                      </p:to>
                                    </p:set>
                                  </p:childTnLst>
                                </p:cTn>
                              </p:par>
                            </p:childTnLst>
                          </p:cTn>
                        </p:par>
                        <p:par>
                          <p:cTn id="65" fill="hold">
                            <p:stCondLst>
                              <p:cond delay="1200"/>
                            </p:stCondLst>
                            <p:childTnLst>
                              <p:par>
                                <p:cTn id="66" presetID="1" presetClass="entr" presetSubtype="0" fill="hold" grpId="0" nodeType="afterEffect">
                                  <p:stCondLst>
                                    <p:cond delay="200"/>
                                  </p:stCondLst>
                                  <p:childTnLst>
                                    <p:set>
                                      <p:cBhvr>
                                        <p:cTn id="67" dur="1" fill="hold">
                                          <p:stCondLst>
                                            <p:cond delay="0"/>
                                          </p:stCondLst>
                                        </p:cTn>
                                        <p:tgtEl>
                                          <p:spTgt spid="133"/>
                                        </p:tgtEl>
                                        <p:attrNameLst>
                                          <p:attrName>style.visibility</p:attrName>
                                        </p:attrNameLst>
                                      </p:cBhvr>
                                      <p:to>
                                        <p:strVal val="visible"/>
                                      </p:to>
                                    </p:set>
                                  </p:childTnLst>
                                </p:cTn>
                              </p:par>
                            </p:childTnLst>
                          </p:cTn>
                        </p:par>
                        <p:par>
                          <p:cTn id="68" fill="hold">
                            <p:stCondLst>
                              <p:cond delay="1400"/>
                            </p:stCondLst>
                            <p:childTnLst>
                              <p:par>
                                <p:cTn id="69" presetID="1" presetClass="entr" presetSubtype="0" fill="hold" grpId="0" nodeType="afterEffect">
                                  <p:stCondLst>
                                    <p:cond delay="200"/>
                                  </p:stCondLst>
                                  <p:childTnLst>
                                    <p:set>
                                      <p:cBhvr>
                                        <p:cTn id="70" dur="1" fill="hold">
                                          <p:stCondLst>
                                            <p:cond delay="0"/>
                                          </p:stCondLst>
                                        </p:cTn>
                                        <p:tgtEl>
                                          <p:spTgt spid="134"/>
                                        </p:tgtEl>
                                        <p:attrNameLst>
                                          <p:attrName>style.visibility</p:attrName>
                                        </p:attrNameLst>
                                      </p:cBhvr>
                                      <p:to>
                                        <p:strVal val="visible"/>
                                      </p:to>
                                    </p:set>
                                  </p:childTnLst>
                                </p:cTn>
                              </p:par>
                            </p:childTnLst>
                          </p:cTn>
                        </p:par>
                        <p:par>
                          <p:cTn id="71" fill="hold">
                            <p:stCondLst>
                              <p:cond delay="1600"/>
                            </p:stCondLst>
                            <p:childTnLst>
                              <p:par>
                                <p:cTn id="72" presetID="1" presetClass="entr" presetSubtype="0" fill="hold" grpId="0" nodeType="afterEffect">
                                  <p:stCondLst>
                                    <p:cond delay="200"/>
                                  </p:stCondLst>
                                  <p:childTnLst>
                                    <p:set>
                                      <p:cBhvr>
                                        <p:cTn id="73" dur="1" fill="hold">
                                          <p:stCondLst>
                                            <p:cond delay="0"/>
                                          </p:stCondLst>
                                        </p:cTn>
                                        <p:tgtEl>
                                          <p:spTgt spid="135"/>
                                        </p:tgtEl>
                                        <p:attrNameLst>
                                          <p:attrName>style.visibility</p:attrName>
                                        </p:attrNameLst>
                                      </p:cBhvr>
                                      <p:to>
                                        <p:strVal val="visible"/>
                                      </p:to>
                                    </p:set>
                                  </p:childTnLst>
                                </p:cTn>
                              </p:par>
                            </p:childTnLst>
                          </p:cTn>
                        </p:par>
                        <p:par>
                          <p:cTn id="74" fill="hold">
                            <p:stCondLst>
                              <p:cond delay="1800"/>
                            </p:stCondLst>
                            <p:childTnLst>
                              <p:par>
                                <p:cTn id="75" presetID="1" presetClass="entr" presetSubtype="0" fill="hold" grpId="0" nodeType="afterEffect">
                                  <p:stCondLst>
                                    <p:cond delay="200"/>
                                  </p:stCondLst>
                                  <p:childTnLst>
                                    <p:set>
                                      <p:cBhvr>
                                        <p:cTn id="76" dur="1" fill="hold">
                                          <p:stCondLst>
                                            <p:cond delay="0"/>
                                          </p:stCondLst>
                                        </p:cTn>
                                        <p:tgtEl>
                                          <p:spTgt spid="136"/>
                                        </p:tgtEl>
                                        <p:attrNameLst>
                                          <p:attrName>style.visibility</p:attrName>
                                        </p:attrNameLst>
                                      </p:cBhvr>
                                      <p:to>
                                        <p:strVal val="visible"/>
                                      </p:to>
                                    </p:set>
                                  </p:childTnLst>
                                </p:cTn>
                              </p:par>
                            </p:childTnLst>
                          </p:cTn>
                        </p:par>
                        <p:par>
                          <p:cTn id="77" fill="hold">
                            <p:stCondLst>
                              <p:cond delay="2000"/>
                            </p:stCondLst>
                            <p:childTnLst>
                              <p:par>
                                <p:cTn id="78" presetID="1" presetClass="entr" presetSubtype="0" fill="hold" grpId="0" nodeType="afterEffect">
                                  <p:stCondLst>
                                    <p:cond delay="200"/>
                                  </p:stCondLst>
                                  <p:childTnLst>
                                    <p:set>
                                      <p:cBhvr>
                                        <p:cTn id="79" dur="1" fill="hold">
                                          <p:stCondLst>
                                            <p:cond delay="0"/>
                                          </p:stCondLst>
                                        </p:cTn>
                                        <p:tgtEl>
                                          <p:spTgt spid="146"/>
                                        </p:tgtEl>
                                        <p:attrNameLst>
                                          <p:attrName>style.visibility</p:attrName>
                                        </p:attrNameLst>
                                      </p:cBhvr>
                                      <p:to>
                                        <p:strVal val="visible"/>
                                      </p:to>
                                    </p:set>
                                  </p:childTnLst>
                                </p:cTn>
                              </p:par>
                            </p:childTnLst>
                          </p:cTn>
                        </p:par>
                        <p:par>
                          <p:cTn id="80" fill="hold">
                            <p:stCondLst>
                              <p:cond delay="2200"/>
                            </p:stCondLst>
                            <p:childTnLst>
                              <p:par>
                                <p:cTn id="81" presetID="1" presetClass="entr" presetSubtype="0" fill="hold" grpId="0" nodeType="afterEffect">
                                  <p:stCondLst>
                                    <p:cond delay="200"/>
                                  </p:stCondLst>
                                  <p:childTnLst>
                                    <p:set>
                                      <p:cBhvr>
                                        <p:cTn id="8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102" grpId="0"/>
      <p:bldP spid="103" grpId="0"/>
      <p:bldP spid="112" grpId="0"/>
      <p:bldP spid="113" grpId="0"/>
      <p:bldP spid="118" grpId="0"/>
      <p:bldP spid="119" grpId="0"/>
      <p:bldP spid="122" grpId="0"/>
      <p:bldP spid="124" grpId="0"/>
      <p:bldP spid="125" grpId="0"/>
      <p:bldP spid="126" grpId="0"/>
      <p:bldP spid="130" grpId="0"/>
      <p:bldP spid="131" grpId="0"/>
      <p:bldP spid="132" grpId="0"/>
      <p:bldP spid="133" grpId="0"/>
      <p:bldP spid="134" grpId="0"/>
      <p:bldP spid="135" grpId="0"/>
      <p:bldP spid="136" grpId="0"/>
      <p:bldP spid="146" grpId="0"/>
      <p:bldP spid="1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76</a:t>
            </a:fld>
            <a:endParaRPr lang="en-US" altLang="zh-CN"/>
          </a:p>
        </p:txBody>
      </p:sp>
      <p:sp>
        <p:nvSpPr>
          <p:cNvPr id="1113091" name="Rectangle 3"/>
          <p:cNvSpPr>
            <a:spLocks noGrp="1" noChangeArrowheads="1"/>
          </p:cNvSpPr>
          <p:nvPr>
            <p:ph type="body" idx="1"/>
          </p:nvPr>
        </p:nvSpPr>
        <p:spPr>
          <a:xfrm>
            <a:off x="611560" y="44450"/>
            <a:ext cx="8281615" cy="576263"/>
          </a:xfrm>
        </p:spPr>
        <p:txBody>
          <a:bodyPr/>
          <a:lstStyle/>
          <a:p>
            <a:pPr marL="0" indent="0">
              <a:spcBef>
                <a:spcPct val="10000"/>
              </a:spcBef>
              <a:buNone/>
            </a:pPr>
            <a:r>
              <a:rPr lang="en-US" altLang="zh-CN" i="1">
                <a:latin typeface="Times New Roman" pitchFamily="18" charset="0"/>
              </a:rPr>
              <a:t>Huffman </a:t>
            </a:r>
            <a:r>
              <a:rPr lang="zh-CN" altLang="en-US">
                <a:latin typeface="Times New Roman" pitchFamily="18" charset="0"/>
              </a:rPr>
              <a:t>编码：</a:t>
            </a:r>
            <a:endParaRPr lang="en-US" altLang="zh-CN"/>
          </a:p>
        </p:txBody>
      </p:sp>
      <p:graphicFrame>
        <p:nvGraphicFramePr>
          <p:cNvPr id="114" name="Group 413"/>
          <p:cNvGraphicFramePr>
            <a:graphicFrameLocks noGrp="1"/>
          </p:cNvGraphicFramePr>
          <p:nvPr/>
        </p:nvGraphicFramePr>
        <p:xfrm>
          <a:off x="323850" y="4014936"/>
          <a:ext cx="8496300" cy="2438400"/>
        </p:xfrm>
        <a:graphic>
          <a:graphicData uri="http://schemas.openxmlformats.org/drawingml/2006/table">
            <a:tbl>
              <a:tblPr/>
              <a:tblGrid>
                <a:gridCol w="1439863">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1008062">
                  <a:extLst>
                    <a:ext uri="{9D8B030D-6E8A-4147-A177-3AD203B41FA5}">
                      <a16:colId xmlns:a16="http://schemas.microsoft.com/office/drawing/2014/main" val="20007"/>
                    </a:ext>
                  </a:extLst>
                </a:gridCol>
              </a:tblGrid>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指令</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5</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6</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7</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概率</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0.14</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0.12</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000" b="1" i="0" u="none" strike="noStrike" cap="none" normalizeH="0" baseline="0">
                        <a:ln>
                          <a:noFill/>
                        </a:ln>
                        <a:solidFill>
                          <a:srgbClr val="006600"/>
                        </a:solidFill>
                        <a:effectLst/>
                        <a:latin typeface="Times New Roman" pitchFamily="18" charset="0"/>
                        <a:ea typeface="宋体" charset="-122"/>
                      </a:endParaRP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111</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110</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100</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011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001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00FF"/>
                          </a:solidFill>
                          <a:effectLst/>
                          <a:latin typeface="Times New Roman" pitchFamily="18" charset="0"/>
                          <a:ea typeface="宋体" charset="-122"/>
                        </a:rPr>
                        <a:t>0001</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码长</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4</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指令</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8</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9</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10</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4"/>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概率</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000" b="1" i="0" u="none" strike="noStrike" cap="none" normalizeH="0" baseline="0">
                        <a:ln>
                          <a:noFill/>
                        </a:ln>
                        <a:solidFill>
                          <a:srgbClr val="006600"/>
                        </a:solidFill>
                        <a:effectLst/>
                        <a:latin typeface="Times New Roman" pitchFamily="18" charset="0"/>
                        <a:ea typeface="宋体" charset="-122"/>
                      </a:endParaRP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01011</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01010</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01000</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00001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6600"/>
                          </a:solidFill>
                          <a:effectLst/>
                          <a:latin typeface="Times New Roman" pitchFamily="18" charset="0"/>
                          <a:ea typeface="宋体" charset="-122"/>
                        </a:rPr>
                        <a:t>000001</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6600"/>
                          </a:solidFill>
                          <a:effectLst/>
                          <a:latin typeface="Times New Roman" pitchFamily="18" charset="0"/>
                          <a:ea typeface="宋体" charset="-122"/>
                        </a:rPr>
                        <a:t>000000</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码长</a:t>
                      </a:r>
                    </a:p>
                  </a:txBody>
                  <a:tcPr marL="36000" marR="36000" marT="0" marB="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0" marB="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6</a:t>
                      </a:r>
                    </a:p>
                  </a:txBody>
                  <a:tcPr marL="36000" marR="36000" marT="0" marB="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6</a:t>
                      </a:r>
                    </a:p>
                  </a:txBody>
                  <a:tcPr marL="36000" marR="36000" marT="0" marB="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bl>
          </a:graphicData>
        </a:graphic>
      </p:graphicFrame>
      <p:grpSp>
        <p:nvGrpSpPr>
          <p:cNvPr id="123" name="组合 122"/>
          <p:cNvGrpSpPr>
            <a:grpSpLocks noChangeAspect="1"/>
          </p:cNvGrpSpPr>
          <p:nvPr/>
        </p:nvGrpSpPr>
        <p:grpSpPr>
          <a:xfrm>
            <a:off x="323528" y="196881"/>
            <a:ext cx="6912768" cy="3768923"/>
            <a:chOff x="539552" y="1412776"/>
            <a:chExt cx="7992888" cy="4752528"/>
          </a:xfrm>
        </p:grpSpPr>
        <p:sp>
          <p:nvSpPr>
            <p:cNvPr id="148" name="矩形 147"/>
            <p:cNvSpPr/>
            <p:nvPr/>
          </p:nvSpPr>
          <p:spPr bwMode="auto">
            <a:xfrm>
              <a:off x="539552"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0.15</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49" name="矩形 148"/>
            <p:cNvSpPr/>
            <p:nvPr/>
          </p:nvSpPr>
          <p:spPr bwMode="auto">
            <a:xfrm>
              <a:off x="539552"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50" name="Oval 17"/>
            <p:cNvSpPr>
              <a:spLocks noChangeArrowheads="1"/>
            </p:cNvSpPr>
            <p:nvPr/>
          </p:nvSpPr>
          <p:spPr bwMode="auto">
            <a:xfrm>
              <a:off x="7668344" y="5013176"/>
              <a:ext cx="576065" cy="360039"/>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0.02</a:t>
              </a:r>
            </a:p>
          </p:txBody>
        </p:sp>
        <p:sp>
          <p:nvSpPr>
            <p:cNvPr id="151" name="矩形 150"/>
            <p:cNvSpPr/>
            <p:nvPr/>
          </p:nvSpPr>
          <p:spPr bwMode="auto">
            <a:xfrm>
              <a:off x="1115616"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0.15</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53" name="矩形 152"/>
            <p:cNvSpPr/>
            <p:nvPr/>
          </p:nvSpPr>
          <p:spPr bwMode="auto">
            <a:xfrm>
              <a:off x="1115616"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2</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54" name="矩形 153"/>
            <p:cNvSpPr/>
            <p:nvPr/>
          </p:nvSpPr>
          <p:spPr bwMode="auto">
            <a:xfrm>
              <a:off x="1691680"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0.14</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55" name="矩形 154"/>
            <p:cNvSpPr/>
            <p:nvPr/>
          </p:nvSpPr>
          <p:spPr bwMode="auto">
            <a:xfrm>
              <a:off x="1691680"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3</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56" name="矩形 155"/>
            <p:cNvSpPr/>
            <p:nvPr/>
          </p:nvSpPr>
          <p:spPr bwMode="auto">
            <a:xfrm>
              <a:off x="2267744"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0.13</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57" name="矩形 156"/>
            <p:cNvSpPr/>
            <p:nvPr/>
          </p:nvSpPr>
          <p:spPr bwMode="auto">
            <a:xfrm>
              <a:off x="2267744"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4</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58" name="矩形 157"/>
            <p:cNvSpPr/>
            <p:nvPr/>
          </p:nvSpPr>
          <p:spPr bwMode="auto">
            <a:xfrm>
              <a:off x="2843808"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0.12</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59" name="矩形 158"/>
            <p:cNvSpPr/>
            <p:nvPr/>
          </p:nvSpPr>
          <p:spPr bwMode="auto">
            <a:xfrm>
              <a:off x="2843808"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5</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60" name="矩形 159"/>
            <p:cNvSpPr/>
            <p:nvPr/>
          </p:nvSpPr>
          <p:spPr bwMode="auto">
            <a:xfrm>
              <a:off x="5868144" y="37890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0.11</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61" name="矩形 160"/>
            <p:cNvSpPr/>
            <p:nvPr/>
          </p:nvSpPr>
          <p:spPr bwMode="auto">
            <a:xfrm>
              <a:off x="5868144" y="40770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6</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62" name="矩形 161"/>
            <p:cNvSpPr/>
            <p:nvPr/>
          </p:nvSpPr>
          <p:spPr bwMode="auto">
            <a:xfrm>
              <a:off x="6516216" y="450911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0.04</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63" name="矩形 162"/>
            <p:cNvSpPr/>
            <p:nvPr/>
          </p:nvSpPr>
          <p:spPr bwMode="auto">
            <a:xfrm>
              <a:off x="6516216" y="479715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7</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64" name="矩形 163"/>
            <p:cNvSpPr/>
            <p:nvPr/>
          </p:nvSpPr>
          <p:spPr bwMode="auto">
            <a:xfrm>
              <a:off x="4572000"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0.04</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65" name="矩形 164"/>
            <p:cNvSpPr/>
            <p:nvPr/>
          </p:nvSpPr>
          <p:spPr bwMode="auto">
            <a:xfrm>
              <a:off x="4572000"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8</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66" name="矩形 165"/>
            <p:cNvSpPr/>
            <p:nvPr/>
          </p:nvSpPr>
          <p:spPr bwMode="auto">
            <a:xfrm>
              <a:off x="5148064"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0.03</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67" name="矩形 166"/>
            <p:cNvSpPr/>
            <p:nvPr/>
          </p:nvSpPr>
          <p:spPr bwMode="auto">
            <a:xfrm>
              <a:off x="5148064"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9</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68" name="矩形 167"/>
            <p:cNvSpPr/>
            <p:nvPr/>
          </p:nvSpPr>
          <p:spPr bwMode="auto">
            <a:xfrm>
              <a:off x="5724128"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0.03</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75" name="矩形 174"/>
            <p:cNvSpPr/>
            <p:nvPr/>
          </p:nvSpPr>
          <p:spPr bwMode="auto">
            <a:xfrm>
              <a:off x="5724128"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10</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76" name="矩形 175"/>
            <p:cNvSpPr/>
            <p:nvPr/>
          </p:nvSpPr>
          <p:spPr bwMode="auto">
            <a:xfrm>
              <a:off x="6300192"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0.02</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77" name="矩形 176"/>
            <p:cNvSpPr/>
            <p:nvPr/>
          </p:nvSpPr>
          <p:spPr bwMode="auto">
            <a:xfrm>
              <a:off x="6300192"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11</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78" name="矩形 177"/>
            <p:cNvSpPr/>
            <p:nvPr/>
          </p:nvSpPr>
          <p:spPr bwMode="auto">
            <a:xfrm>
              <a:off x="6876256"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0.02</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79" name="矩形 178"/>
            <p:cNvSpPr/>
            <p:nvPr/>
          </p:nvSpPr>
          <p:spPr bwMode="auto">
            <a:xfrm>
              <a:off x="6876256"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12</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80" name="矩形 179"/>
            <p:cNvSpPr/>
            <p:nvPr/>
          </p:nvSpPr>
          <p:spPr bwMode="auto">
            <a:xfrm>
              <a:off x="7452320"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0.01</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81" name="矩形 180"/>
            <p:cNvSpPr/>
            <p:nvPr/>
          </p:nvSpPr>
          <p:spPr bwMode="auto">
            <a:xfrm>
              <a:off x="7452320"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13</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sp>
          <p:nvSpPr>
            <p:cNvPr id="182" name="矩形 181"/>
            <p:cNvSpPr/>
            <p:nvPr/>
          </p:nvSpPr>
          <p:spPr bwMode="auto">
            <a:xfrm>
              <a:off x="8028384" y="5589239"/>
              <a:ext cx="504056" cy="288032"/>
            </a:xfrm>
            <a:prstGeom prst="rect">
              <a:avLst/>
            </a:prstGeom>
            <a:solidFill>
              <a:srgbClr val="FFFF66"/>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0.01</a:t>
              </a:r>
              <a:endParaRPr kumimoji="0" lang="zh-CN" altLang="en-US" sz="1400" b="1" i="0" u="none" strike="noStrike" cap="none" normalizeH="0" baseline="0">
                <a:ln>
                  <a:noFill/>
                </a:ln>
                <a:solidFill>
                  <a:schemeClr val="tx1"/>
                </a:solidFill>
                <a:effectLst/>
                <a:latin typeface="Times New Roman" pitchFamily="18" charset="0"/>
                <a:ea typeface="宋体" charset="-122"/>
              </a:endParaRPr>
            </a:p>
          </p:txBody>
        </p:sp>
        <p:sp>
          <p:nvSpPr>
            <p:cNvPr id="183" name="矩形 182"/>
            <p:cNvSpPr/>
            <p:nvPr/>
          </p:nvSpPr>
          <p:spPr bwMode="auto">
            <a:xfrm>
              <a:off x="8028384" y="5877272"/>
              <a:ext cx="504056" cy="288032"/>
            </a:xfrm>
            <a:prstGeom prst="rect">
              <a:avLst/>
            </a:prstGeom>
            <a:noFill/>
            <a:ln w="28575" cap="flat" cmpd="sng" algn="ctr">
              <a:no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charset="-122"/>
                </a:rPr>
                <a:t>I</a:t>
              </a:r>
              <a:r>
                <a:rPr kumimoji="0" lang="en-US" altLang="zh-CN" sz="1400" b="1" i="0" u="none" strike="noStrike" cap="none" normalizeH="0" baseline="-25000">
                  <a:ln>
                    <a:noFill/>
                  </a:ln>
                  <a:solidFill>
                    <a:schemeClr val="tx1"/>
                  </a:solidFill>
                  <a:effectLst/>
                  <a:latin typeface="Times New Roman" pitchFamily="18" charset="0"/>
                  <a:ea typeface="宋体" charset="-122"/>
                </a:rPr>
                <a:t>14</a:t>
              </a:r>
              <a:endParaRPr kumimoji="0" lang="zh-CN" altLang="en-US" sz="1400" b="1" i="0" u="none" strike="noStrike" cap="none" normalizeH="0" baseline="-25000">
                <a:ln>
                  <a:noFill/>
                </a:ln>
                <a:solidFill>
                  <a:schemeClr val="tx1"/>
                </a:solidFill>
                <a:effectLst/>
                <a:latin typeface="Times New Roman" pitchFamily="18" charset="0"/>
                <a:ea typeface="宋体" charset="-122"/>
              </a:endParaRPr>
            </a:p>
          </p:txBody>
        </p:sp>
        <p:cxnSp>
          <p:nvCxnSpPr>
            <p:cNvPr id="184" name="直接连接符 183"/>
            <p:cNvCxnSpPr>
              <a:endCxn id="180" idx="0"/>
            </p:cNvCxnSpPr>
            <p:nvPr/>
          </p:nvCxnSpPr>
          <p:spPr bwMode="auto">
            <a:xfrm flipH="1">
              <a:off x="7704348" y="5373217"/>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5" name="直接连接符 184"/>
            <p:cNvCxnSpPr>
              <a:endCxn id="182" idx="0"/>
            </p:cNvCxnSpPr>
            <p:nvPr/>
          </p:nvCxnSpPr>
          <p:spPr bwMode="auto">
            <a:xfrm>
              <a:off x="8100392" y="5373218"/>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6" name="Oval 17"/>
            <p:cNvSpPr>
              <a:spLocks noChangeArrowheads="1"/>
            </p:cNvSpPr>
            <p:nvPr/>
          </p:nvSpPr>
          <p:spPr bwMode="auto">
            <a:xfrm>
              <a:off x="7236296" y="443711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0.04</a:t>
              </a:r>
            </a:p>
          </p:txBody>
        </p:sp>
        <p:cxnSp>
          <p:nvCxnSpPr>
            <p:cNvPr id="187" name="直接连接符 186"/>
            <p:cNvCxnSpPr/>
            <p:nvPr/>
          </p:nvCxnSpPr>
          <p:spPr bwMode="auto">
            <a:xfrm>
              <a:off x="7668344" y="4797154"/>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8" name="直接连接符 187"/>
            <p:cNvCxnSpPr>
              <a:endCxn id="178" idx="0"/>
            </p:cNvCxnSpPr>
            <p:nvPr/>
          </p:nvCxnSpPr>
          <p:spPr bwMode="auto">
            <a:xfrm flipH="1">
              <a:off x="7128284" y="4797152"/>
              <a:ext cx="32403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9" name="Oval 17"/>
            <p:cNvSpPr>
              <a:spLocks noChangeArrowheads="1"/>
            </p:cNvSpPr>
            <p:nvPr/>
          </p:nvSpPr>
          <p:spPr bwMode="auto">
            <a:xfrm>
              <a:off x="5940152" y="5013176"/>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0.05</a:t>
              </a:r>
            </a:p>
          </p:txBody>
        </p:sp>
        <p:cxnSp>
          <p:nvCxnSpPr>
            <p:cNvPr id="190" name="直接连接符 189"/>
            <p:cNvCxnSpPr/>
            <p:nvPr/>
          </p:nvCxnSpPr>
          <p:spPr bwMode="auto">
            <a:xfrm flipH="1">
              <a:off x="5976156" y="5373217"/>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1" name="直接连接符 190"/>
            <p:cNvCxnSpPr/>
            <p:nvPr/>
          </p:nvCxnSpPr>
          <p:spPr bwMode="auto">
            <a:xfrm>
              <a:off x="6372200" y="5373218"/>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92" name="Oval 17"/>
            <p:cNvSpPr>
              <a:spLocks noChangeArrowheads="1"/>
            </p:cNvSpPr>
            <p:nvPr/>
          </p:nvSpPr>
          <p:spPr bwMode="auto">
            <a:xfrm>
              <a:off x="4788024" y="5013176"/>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0.07</a:t>
              </a:r>
            </a:p>
          </p:txBody>
        </p:sp>
        <p:cxnSp>
          <p:nvCxnSpPr>
            <p:cNvPr id="193" name="直接连接符 192"/>
            <p:cNvCxnSpPr/>
            <p:nvPr/>
          </p:nvCxnSpPr>
          <p:spPr bwMode="auto">
            <a:xfrm flipH="1">
              <a:off x="4824028" y="5373217"/>
              <a:ext cx="180020" cy="21602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4" name="直接连接符 193"/>
            <p:cNvCxnSpPr/>
            <p:nvPr/>
          </p:nvCxnSpPr>
          <p:spPr bwMode="auto">
            <a:xfrm>
              <a:off x="5220072" y="5373218"/>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95" name="Oval 17"/>
            <p:cNvSpPr>
              <a:spLocks noChangeArrowheads="1"/>
            </p:cNvSpPr>
            <p:nvPr/>
          </p:nvSpPr>
          <p:spPr bwMode="auto">
            <a:xfrm>
              <a:off x="6804248" y="3861048"/>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0.08</a:t>
              </a:r>
            </a:p>
          </p:txBody>
        </p:sp>
        <p:cxnSp>
          <p:nvCxnSpPr>
            <p:cNvPr id="196" name="直接连接符 195"/>
            <p:cNvCxnSpPr/>
            <p:nvPr/>
          </p:nvCxnSpPr>
          <p:spPr bwMode="auto">
            <a:xfrm>
              <a:off x="7236296" y="4221090"/>
              <a:ext cx="180020" cy="216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97" name="Oval 17"/>
            <p:cNvSpPr>
              <a:spLocks noChangeArrowheads="1"/>
            </p:cNvSpPr>
            <p:nvPr/>
          </p:nvSpPr>
          <p:spPr bwMode="auto">
            <a:xfrm>
              <a:off x="5328084" y="4293096"/>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0.12</a:t>
              </a:r>
            </a:p>
          </p:txBody>
        </p:sp>
        <p:cxnSp>
          <p:nvCxnSpPr>
            <p:cNvPr id="198" name="直接连接符 197"/>
            <p:cNvCxnSpPr>
              <a:endCxn id="192" idx="0"/>
            </p:cNvCxnSpPr>
            <p:nvPr/>
          </p:nvCxnSpPr>
          <p:spPr bwMode="auto">
            <a:xfrm flipH="1">
              <a:off x="5076056" y="4581128"/>
              <a:ext cx="360040" cy="43204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9" name="直接连接符 198"/>
            <p:cNvCxnSpPr>
              <a:endCxn id="189" idx="0"/>
            </p:cNvCxnSpPr>
            <p:nvPr/>
          </p:nvCxnSpPr>
          <p:spPr bwMode="auto">
            <a:xfrm>
              <a:off x="5796136" y="4581128"/>
              <a:ext cx="432048" cy="432048"/>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00" name="Oval 17"/>
            <p:cNvSpPr>
              <a:spLocks noChangeArrowheads="1"/>
            </p:cNvSpPr>
            <p:nvPr/>
          </p:nvSpPr>
          <p:spPr bwMode="auto">
            <a:xfrm>
              <a:off x="6156176" y="299695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0.19</a:t>
              </a:r>
            </a:p>
          </p:txBody>
        </p:sp>
        <p:cxnSp>
          <p:nvCxnSpPr>
            <p:cNvPr id="201" name="直接连接符 200"/>
            <p:cNvCxnSpPr/>
            <p:nvPr/>
          </p:nvCxnSpPr>
          <p:spPr bwMode="auto">
            <a:xfrm>
              <a:off x="6588224" y="3356992"/>
              <a:ext cx="432048"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02" name="Oval 17"/>
            <p:cNvSpPr>
              <a:spLocks noChangeArrowheads="1"/>
            </p:cNvSpPr>
            <p:nvPr/>
          </p:nvSpPr>
          <p:spPr bwMode="auto">
            <a:xfrm>
              <a:off x="4824028" y="299695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0.24</a:t>
              </a:r>
            </a:p>
          </p:txBody>
        </p:sp>
        <p:cxnSp>
          <p:nvCxnSpPr>
            <p:cNvPr id="203" name="直接连接符 202"/>
            <p:cNvCxnSpPr/>
            <p:nvPr/>
          </p:nvCxnSpPr>
          <p:spPr bwMode="auto">
            <a:xfrm flipH="1">
              <a:off x="3131840" y="3356992"/>
              <a:ext cx="1872208" cy="22322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4" name="直接连接符 203"/>
            <p:cNvCxnSpPr>
              <a:endCxn id="197" idx="0"/>
            </p:cNvCxnSpPr>
            <p:nvPr/>
          </p:nvCxnSpPr>
          <p:spPr bwMode="auto">
            <a:xfrm>
              <a:off x="5220072" y="3356992"/>
              <a:ext cx="396044" cy="936104"/>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05" name="Oval 17"/>
            <p:cNvSpPr>
              <a:spLocks noChangeArrowheads="1"/>
            </p:cNvSpPr>
            <p:nvPr/>
          </p:nvSpPr>
          <p:spPr bwMode="auto">
            <a:xfrm>
              <a:off x="1907704" y="443711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0.27</a:t>
              </a:r>
            </a:p>
          </p:txBody>
        </p:sp>
        <p:cxnSp>
          <p:nvCxnSpPr>
            <p:cNvPr id="206" name="直接连接符 205"/>
            <p:cNvCxnSpPr>
              <a:endCxn id="154" idx="0"/>
            </p:cNvCxnSpPr>
            <p:nvPr/>
          </p:nvCxnSpPr>
          <p:spPr bwMode="auto">
            <a:xfrm flipH="1">
              <a:off x="1943708" y="4797152"/>
              <a:ext cx="144016"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7" name="直接连接符 206"/>
            <p:cNvCxnSpPr>
              <a:endCxn id="156" idx="0"/>
            </p:cNvCxnSpPr>
            <p:nvPr/>
          </p:nvCxnSpPr>
          <p:spPr bwMode="auto">
            <a:xfrm>
              <a:off x="2339752" y="4797153"/>
              <a:ext cx="180020" cy="79208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08" name="Oval 17"/>
            <p:cNvSpPr>
              <a:spLocks noChangeArrowheads="1"/>
            </p:cNvSpPr>
            <p:nvPr/>
          </p:nvSpPr>
          <p:spPr bwMode="auto">
            <a:xfrm>
              <a:off x="755576" y="4437112"/>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0.30</a:t>
              </a:r>
            </a:p>
          </p:txBody>
        </p:sp>
        <p:cxnSp>
          <p:nvCxnSpPr>
            <p:cNvPr id="209" name="直接连接符 208"/>
            <p:cNvCxnSpPr>
              <a:endCxn id="148" idx="0"/>
            </p:cNvCxnSpPr>
            <p:nvPr/>
          </p:nvCxnSpPr>
          <p:spPr bwMode="auto">
            <a:xfrm flipH="1">
              <a:off x="791580" y="4797152"/>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0" name="直接连接符 209"/>
            <p:cNvCxnSpPr>
              <a:endCxn id="151" idx="0"/>
            </p:cNvCxnSpPr>
            <p:nvPr/>
          </p:nvCxnSpPr>
          <p:spPr bwMode="auto">
            <a:xfrm>
              <a:off x="1187624" y="4797152"/>
              <a:ext cx="180020" cy="79208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1" name="直接连接符 210"/>
            <p:cNvCxnSpPr/>
            <p:nvPr/>
          </p:nvCxnSpPr>
          <p:spPr bwMode="auto">
            <a:xfrm flipH="1">
              <a:off x="5220072" y="2564905"/>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2" name="直接连接符 211"/>
            <p:cNvCxnSpPr/>
            <p:nvPr/>
          </p:nvCxnSpPr>
          <p:spPr bwMode="auto">
            <a:xfrm>
              <a:off x="5868144" y="2492896"/>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13" name="Oval 17"/>
            <p:cNvSpPr>
              <a:spLocks noChangeArrowheads="1"/>
            </p:cNvSpPr>
            <p:nvPr/>
          </p:nvSpPr>
          <p:spPr bwMode="auto">
            <a:xfrm>
              <a:off x="5436096" y="2204864"/>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0.43</a:t>
              </a:r>
            </a:p>
          </p:txBody>
        </p:sp>
        <p:cxnSp>
          <p:nvCxnSpPr>
            <p:cNvPr id="214" name="直接连接符 213"/>
            <p:cNvCxnSpPr/>
            <p:nvPr/>
          </p:nvCxnSpPr>
          <p:spPr bwMode="auto">
            <a:xfrm flipH="1">
              <a:off x="1043608" y="4005065"/>
              <a:ext cx="360040"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5" name="直接连接符 214"/>
            <p:cNvCxnSpPr/>
            <p:nvPr/>
          </p:nvCxnSpPr>
          <p:spPr bwMode="auto">
            <a:xfrm>
              <a:off x="1691680" y="3933056"/>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16" name="Oval 17"/>
            <p:cNvSpPr>
              <a:spLocks noChangeArrowheads="1"/>
            </p:cNvSpPr>
            <p:nvPr/>
          </p:nvSpPr>
          <p:spPr bwMode="auto">
            <a:xfrm>
              <a:off x="1259632" y="3645024"/>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0.57</a:t>
              </a:r>
            </a:p>
          </p:txBody>
        </p:sp>
        <p:cxnSp>
          <p:nvCxnSpPr>
            <p:cNvPr id="217" name="直接连接符 216"/>
            <p:cNvCxnSpPr/>
            <p:nvPr/>
          </p:nvCxnSpPr>
          <p:spPr bwMode="auto">
            <a:xfrm>
              <a:off x="5148064" y="1700808"/>
              <a:ext cx="504056" cy="504056"/>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18" name="Oval 17"/>
            <p:cNvSpPr>
              <a:spLocks noChangeArrowheads="1"/>
            </p:cNvSpPr>
            <p:nvPr/>
          </p:nvSpPr>
          <p:spPr bwMode="auto">
            <a:xfrm>
              <a:off x="4716016" y="1412776"/>
              <a:ext cx="576064" cy="360040"/>
            </a:xfrm>
            <a:prstGeom prst="ellipse">
              <a:avLst/>
            </a:prstGeom>
            <a:solidFill>
              <a:srgbClr val="CCFF99"/>
            </a:solidFill>
            <a:ln w="28575" algn="ctr">
              <a:solidFill>
                <a:schemeClr val="tx1"/>
              </a:solidFill>
              <a:round/>
              <a:headEnd/>
              <a:tailEnd type="none" w="med" len="lg"/>
            </a:ln>
            <a:effectLst/>
          </p:spPr>
          <p:txBody>
            <a:bodyPr wrap="none" anchor="ctr"/>
            <a:lstStyle/>
            <a:p>
              <a:r>
                <a:rPr lang="en-US" altLang="zh-CN" sz="1400" b="1"/>
                <a:t>1.00</a:t>
              </a:r>
            </a:p>
          </p:txBody>
        </p:sp>
        <p:cxnSp>
          <p:nvCxnSpPr>
            <p:cNvPr id="219" name="直接连接符 218"/>
            <p:cNvCxnSpPr>
              <a:stCxn id="218" idx="3"/>
              <a:endCxn id="216" idx="7"/>
            </p:cNvCxnSpPr>
            <p:nvPr/>
          </p:nvCxnSpPr>
          <p:spPr bwMode="auto">
            <a:xfrm flipH="1">
              <a:off x="1751333" y="1720089"/>
              <a:ext cx="3049046" cy="197766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0" name="直接连接符 219"/>
            <p:cNvCxnSpPr>
              <a:endCxn id="162" idx="0"/>
            </p:cNvCxnSpPr>
            <p:nvPr/>
          </p:nvCxnSpPr>
          <p:spPr bwMode="auto">
            <a:xfrm flipH="1">
              <a:off x="6768244" y="4221090"/>
              <a:ext cx="216024" cy="28802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1" name="直接连接符 220"/>
            <p:cNvCxnSpPr>
              <a:endCxn id="160" idx="0"/>
            </p:cNvCxnSpPr>
            <p:nvPr/>
          </p:nvCxnSpPr>
          <p:spPr bwMode="auto">
            <a:xfrm flipH="1">
              <a:off x="6120172" y="3356992"/>
              <a:ext cx="252028" cy="432047"/>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22" name="TextBox 221"/>
            <p:cNvSpPr txBox="1"/>
            <p:nvPr/>
          </p:nvSpPr>
          <p:spPr>
            <a:xfrm>
              <a:off x="5364088" y="1700809"/>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3" name="TextBox 222"/>
            <p:cNvSpPr txBox="1"/>
            <p:nvPr/>
          </p:nvSpPr>
          <p:spPr>
            <a:xfrm>
              <a:off x="6156177" y="2524834"/>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4" name="TextBox 223"/>
            <p:cNvSpPr txBox="1"/>
            <p:nvPr/>
          </p:nvSpPr>
          <p:spPr>
            <a:xfrm>
              <a:off x="6804248" y="3356992"/>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5" name="TextBox 224"/>
            <p:cNvSpPr txBox="1"/>
            <p:nvPr/>
          </p:nvSpPr>
          <p:spPr>
            <a:xfrm>
              <a:off x="7308305" y="4077072"/>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6" name="TextBox 225"/>
            <p:cNvSpPr txBox="1"/>
            <p:nvPr/>
          </p:nvSpPr>
          <p:spPr>
            <a:xfrm>
              <a:off x="7740352" y="4653136"/>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7" name="TextBox 226"/>
            <p:cNvSpPr txBox="1"/>
            <p:nvPr/>
          </p:nvSpPr>
          <p:spPr>
            <a:xfrm>
              <a:off x="8172400" y="5229200"/>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8" name="TextBox 227"/>
            <p:cNvSpPr txBox="1"/>
            <p:nvPr/>
          </p:nvSpPr>
          <p:spPr>
            <a:xfrm>
              <a:off x="5364088" y="3501008"/>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29" name="TextBox 228"/>
            <p:cNvSpPr txBox="1"/>
            <p:nvPr/>
          </p:nvSpPr>
          <p:spPr>
            <a:xfrm>
              <a:off x="6012160" y="4581128"/>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0" name="TextBox 229"/>
            <p:cNvSpPr txBox="1"/>
            <p:nvPr/>
          </p:nvSpPr>
          <p:spPr>
            <a:xfrm>
              <a:off x="6444208" y="5229200"/>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1" name="TextBox 230"/>
            <p:cNvSpPr txBox="1"/>
            <p:nvPr/>
          </p:nvSpPr>
          <p:spPr>
            <a:xfrm>
              <a:off x="5292080" y="5229200"/>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2" name="TextBox 231"/>
            <p:cNvSpPr txBox="1"/>
            <p:nvPr/>
          </p:nvSpPr>
          <p:spPr>
            <a:xfrm>
              <a:off x="1907704" y="3892986"/>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3" name="TextBox 232"/>
            <p:cNvSpPr txBox="1"/>
            <p:nvPr/>
          </p:nvSpPr>
          <p:spPr>
            <a:xfrm>
              <a:off x="2411760" y="4941169"/>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4" name="TextBox 233"/>
            <p:cNvSpPr txBox="1"/>
            <p:nvPr/>
          </p:nvSpPr>
          <p:spPr>
            <a:xfrm>
              <a:off x="1259632" y="4941169"/>
              <a:ext cx="288033" cy="421768"/>
            </a:xfrm>
            <a:prstGeom prst="rect">
              <a:avLst/>
            </a:prstGeom>
            <a:noFill/>
          </p:spPr>
          <p:txBody>
            <a:bodyPr wrap="square" rtlCol="0">
              <a:spAutoFit/>
            </a:bodyPr>
            <a:lstStyle/>
            <a:p>
              <a:r>
                <a:rPr lang="en-US" altLang="zh-CN" sz="1400">
                  <a:solidFill>
                    <a:srgbClr val="FF0000"/>
                  </a:solidFill>
                  <a:latin typeface="Arial" pitchFamily="34" charset="0"/>
                  <a:cs typeface="Arial" pitchFamily="34" charset="0"/>
                </a:rPr>
                <a:t>0</a:t>
              </a:r>
              <a:endParaRPr lang="zh-CN" altLang="en-US" sz="1400">
                <a:solidFill>
                  <a:srgbClr val="FF0000"/>
                </a:solidFill>
                <a:latin typeface="Arial" pitchFamily="34" charset="0"/>
                <a:cs typeface="Arial" pitchFamily="34" charset="0"/>
              </a:endParaRPr>
            </a:p>
          </p:txBody>
        </p:sp>
        <p:sp>
          <p:nvSpPr>
            <p:cNvPr id="235" name="TextBox 234"/>
            <p:cNvSpPr txBox="1"/>
            <p:nvPr/>
          </p:nvSpPr>
          <p:spPr>
            <a:xfrm>
              <a:off x="3275855" y="2236802"/>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36" name="TextBox 235"/>
            <p:cNvSpPr txBox="1"/>
            <p:nvPr/>
          </p:nvSpPr>
          <p:spPr>
            <a:xfrm>
              <a:off x="971600" y="3933056"/>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37" name="TextBox 236"/>
            <p:cNvSpPr txBox="1"/>
            <p:nvPr/>
          </p:nvSpPr>
          <p:spPr>
            <a:xfrm>
              <a:off x="611559" y="4941169"/>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38" name="TextBox 237"/>
            <p:cNvSpPr txBox="1"/>
            <p:nvPr/>
          </p:nvSpPr>
          <p:spPr>
            <a:xfrm>
              <a:off x="1763687" y="4941169"/>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39" name="TextBox 238"/>
            <p:cNvSpPr txBox="1"/>
            <p:nvPr/>
          </p:nvSpPr>
          <p:spPr>
            <a:xfrm>
              <a:off x="5148064" y="2492896"/>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0" name="TextBox 239"/>
            <p:cNvSpPr txBox="1"/>
            <p:nvPr/>
          </p:nvSpPr>
          <p:spPr>
            <a:xfrm>
              <a:off x="3923928" y="4077072"/>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1" name="TextBox 240"/>
            <p:cNvSpPr txBox="1"/>
            <p:nvPr/>
          </p:nvSpPr>
          <p:spPr>
            <a:xfrm>
              <a:off x="6012160" y="3316922"/>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2" name="TextBox 241"/>
            <p:cNvSpPr txBox="1"/>
            <p:nvPr/>
          </p:nvSpPr>
          <p:spPr>
            <a:xfrm>
              <a:off x="6660232" y="4109010"/>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3" name="TextBox 242"/>
            <p:cNvSpPr txBox="1"/>
            <p:nvPr/>
          </p:nvSpPr>
          <p:spPr>
            <a:xfrm>
              <a:off x="7092279" y="4941169"/>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4" name="TextBox 243"/>
            <p:cNvSpPr txBox="1"/>
            <p:nvPr/>
          </p:nvSpPr>
          <p:spPr>
            <a:xfrm>
              <a:off x="7524328" y="5229200"/>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5" name="TextBox 244"/>
            <p:cNvSpPr txBox="1"/>
            <p:nvPr/>
          </p:nvSpPr>
          <p:spPr>
            <a:xfrm>
              <a:off x="5004047" y="4509120"/>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6" name="TextBox 245"/>
            <p:cNvSpPr txBox="1"/>
            <p:nvPr/>
          </p:nvSpPr>
          <p:spPr>
            <a:xfrm>
              <a:off x="4644009" y="5229200"/>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sp>
          <p:nvSpPr>
            <p:cNvPr id="247" name="TextBox 246"/>
            <p:cNvSpPr txBox="1"/>
            <p:nvPr/>
          </p:nvSpPr>
          <p:spPr>
            <a:xfrm>
              <a:off x="5796137" y="5229200"/>
              <a:ext cx="288033" cy="421768"/>
            </a:xfrm>
            <a:prstGeom prst="rect">
              <a:avLst/>
            </a:prstGeom>
            <a:noFill/>
          </p:spPr>
          <p:txBody>
            <a:bodyPr wrap="square" rtlCol="0">
              <a:spAutoFit/>
            </a:bodyPr>
            <a:lstStyle/>
            <a:p>
              <a:r>
                <a:rPr lang="en-US" altLang="zh-CN" sz="1400">
                  <a:solidFill>
                    <a:srgbClr val="0000FF"/>
                  </a:solidFill>
                  <a:latin typeface="Arial" pitchFamily="34" charset="0"/>
                  <a:cs typeface="Arial" pitchFamily="34" charset="0"/>
                </a:rPr>
                <a:t>1</a:t>
              </a:r>
              <a:endParaRPr lang="zh-CN" altLang="en-US" sz="1400">
                <a:solidFill>
                  <a:srgbClr val="0000FF"/>
                </a:solidFill>
                <a:latin typeface="Arial" pitchFamily="34" charset="0"/>
                <a:cs typeface="Arial" pitchFamily="34" charset="0"/>
              </a:endParaRPr>
            </a:p>
          </p:txBody>
        </p:sp>
      </p:grpSp>
      <p:sp>
        <p:nvSpPr>
          <p:cNvPr id="248" name="任意多边形 247"/>
          <p:cNvSpPr/>
          <p:nvPr/>
        </p:nvSpPr>
        <p:spPr bwMode="auto">
          <a:xfrm>
            <a:off x="4201886" y="435429"/>
            <a:ext cx="1103086" cy="3102428"/>
          </a:xfrm>
          <a:custGeom>
            <a:avLst/>
            <a:gdLst>
              <a:gd name="connsiteX0" fmla="*/ 0 w 1103086"/>
              <a:gd name="connsiteY0" fmla="*/ 0 h 3102428"/>
              <a:gd name="connsiteX1" fmla="*/ 544285 w 1103086"/>
              <a:gd name="connsiteY1" fmla="*/ 620485 h 3102428"/>
              <a:gd name="connsiteX2" fmla="*/ 130628 w 1103086"/>
              <a:gd name="connsiteY2" fmla="*/ 1295400 h 3102428"/>
              <a:gd name="connsiteX3" fmla="*/ 489857 w 1103086"/>
              <a:gd name="connsiteY3" fmla="*/ 2177142 h 3102428"/>
              <a:gd name="connsiteX4" fmla="*/ 1034143 w 1103086"/>
              <a:gd name="connsiteY4" fmla="*/ 2699657 h 3102428"/>
              <a:gd name="connsiteX5" fmla="*/ 903514 w 1103086"/>
              <a:gd name="connsiteY5" fmla="*/ 3102428 h 310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086" h="3102428">
                <a:moveTo>
                  <a:pt x="0" y="0"/>
                </a:moveTo>
                <a:cubicBezTo>
                  <a:pt x="261257" y="202292"/>
                  <a:pt x="522514" y="404585"/>
                  <a:pt x="544285" y="620485"/>
                </a:cubicBezTo>
                <a:cubicBezTo>
                  <a:pt x="566056" y="836385"/>
                  <a:pt x="139699" y="1035957"/>
                  <a:pt x="130628" y="1295400"/>
                </a:cubicBezTo>
                <a:cubicBezTo>
                  <a:pt x="121557" y="1554843"/>
                  <a:pt x="339271" y="1943099"/>
                  <a:pt x="489857" y="2177142"/>
                </a:cubicBezTo>
                <a:cubicBezTo>
                  <a:pt x="640443" y="2411185"/>
                  <a:pt x="965200" y="2545443"/>
                  <a:pt x="1034143" y="2699657"/>
                </a:cubicBezTo>
                <a:cubicBezTo>
                  <a:pt x="1103086" y="2853871"/>
                  <a:pt x="1003300" y="2978149"/>
                  <a:pt x="903514" y="3102428"/>
                </a:cubicBezTo>
              </a:path>
            </a:pathLst>
          </a:custGeom>
          <a:noFill/>
          <a:ln w="19050"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49" name="圆角矩形 248"/>
          <p:cNvSpPr/>
          <p:nvPr/>
        </p:nvSpPr>
        <p:spPr bwMode="auto">
          <a:xfrm>
            <a:off x="3995936" y="5264632"/>
            <a:ext cx="576064" cy="288032"/>
          </a:xfrm>
          <a:prstGeom prst="roundRect">
            <a:avLst>
              <a:gd name="adj" fmla="val 34304"/>
            </a:avLst>
          </a:prstGeom>
          <a:noFill/>
          <a:ln w="19050"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50" name="圆角矩形 249"/>
          <p:cNvSpPr/>
          <p:nvPr/>
        </p:nvSpPr>
        <p:spPr bwMode="auto">
          <a:xfrm>
            <a:off x="3851920" y="5868128"/>
            <a:ext cx="864096" cy="288032"/>
          </a:xfrm>
          <a:prstGeom prst="roundRect">
            <a:avLst>
              <a:gd name="adj" fmla="val 34304"/>
            </a:avLst>
          </a:prstGeom>
          <a:noFill/>
          <a:ln w="19050" cap="flat" cmpd="sng" algn="ctr">
            <a:solidFill>
              <a:srgbClr val="FF0066"/>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p:cTn id="7" dur="500" fill="hold"/>
                                        <p:tgtEl>
                                          <p:spTgt spid="249"/>
                                        </p:tgtEl>
                                        <p:attrNameLst>
                                          <p:attrName>ppt_w</p:attrName>
                                        </p:attrNameLst>
                                      </p:cBhvr>
                                      <p:tavLst>
                                        <p:tav tm="0">
                                          <p:val>
                                            <p:fltVal val="0"/>
                                          </p:val>
                                        </p:tav>
                                        <p:tav tm="100000">
                                          <p:val>
                                            <p:strVal val="#ppt_w"/>
                                          </p:val>
                                        </p:tav>
                                      </p:tavLst>
                                    </p:anim>
                                    <p:anim calcmode="lin" valueType="num">
                                      <p:cBhvr>
                                        <p:cTn id="8" dur="500" fill="hold"/>
                                        <p:tgtEl>
                                          <p:spTgt spid="24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48"/>
                                        </p:tgtEl>
                                        <p:attrNameLst>
                                          <p:attrName>style.visibility</p:attrName>
                                        </p:attrNameLst>
                                      </p:cBhvr>
                                      <p:to>
                                        <p:strVal val="visible"/>
                                      </p:to>
                                    </p:set>
                                    <p:animEffect transition="in" filter="wipe(up)">
                                      <p:cBhvr>
                                        <p:cTn id="13" dur="500"/>
                                        <p:tgtEl>
                                          <p:spTgt spid="248"/>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50"/>
                                        </p:tgtEl>
                                        <p:attrNameLst>
                                          <p:attrName>style.visibility</p:attrName>
                                        </p:attrNameLst>
                                      </p:cBhvr>
                                      <p:to>
                                        <p:strVal val="visible"/>
                                      </p:to>
                                    </p:set>
                                    <p:anim calcmode="lin" valueType="num">
                                      <p:cBhvr>
                                        <p:cTn id="18" dur="500" fill="hold"/>
                                        <p:tgtEl>
                                          <p:spTgt spid="250"/>
                                        </p:tgtEl>
                                        <p:attrNameLst>
                                          <p:attrName>ppt_w</p:attrName>
                                        </p:attrNameLst>
                                      </p:cBhvr>
                                      <p:tavLst>
                                        <p:tav tm="0">
                                          <p:val>
                                            <p:fltVal val="0"/>
                                          </p:val>
                                        </p:tav>
                                        <p:tav tm="100000">
                                          <p:val>
                                            <p:strVal val="#ppt_w"/>
                                          </p:val>
                                        </p:tav>
                                      </p:tavLst>
                                    </p:anim>
                                    <p:anim calcmode="lin" valueType="num">
                                      <p:cBhvr>
                                        <p:cTn id="19" dur="500" fill="hold"/>
                                        <p:tgtEl>
                                          <p:spTgt spid="2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灯片编号占位符 4"/>
          <p:cNvSpPr>
            <a:spLocks noGrp="1"/>
          </p:cNvSpPr>
          <p:nvPr>
            <p:ph type="sldNum" sz="quarter" idx="11"/>
          </p:nvPr>
        </p:nvSpPr>
        <p:spPr/>
        <p:txBody>
          <a:bodyPr/>
          <a:lstStyle/>
          <a:p>
            <a:fld id="{E7EEF139-2389-4727-8E5B-E6FCB56A59A5}" type="slidenum">
              <a:rPr lang="zh-CN" altLang="en-US"/>
              <a:pPr/>
              <a:t>77</a:t>
            </a:fld>
            <a:endParaRPr lang="en-US" altLang="zh-CN"/>
          </a:p>
        </p:txBody>
      </p:sp>
      <p:sp>
        <p:nvSpPr>
          <p:cNvPr id="1113091" name="Rectangle 3"/>
          <p:cNvSpPr>
            <a:spLocks noGrp="1" noChangeArrowheads="1"/>
          </p:cNvSpPr>
          <p:nvPr>
            <p:ph type="body" idx="1"/>
          </p:nvPr>
        </p:nvSpPr>
        <p:spPr>
          <a:xfrm>
            <a:off x="611560" y="44450"/>
            <a:ext cx="8281615" cy="576263"/>
          </a:xfrm>
        </p:spPr>
        <p:txBody>
          <a:bodyPr/>
          <a:lstStyle/>
          <a:p>
            <a:pPr marL="0" indent="0">
              <a:spcBef>
                <a:spcPct val="10000"/>
              </a:spcBef>
              <a:buNone/>
            </a:pPr>
            <a:r>
              <a:rPr lang="en-US" altLang="zh-CN" i="1">
                <a:latin typeface="Times New Roman" pitchFamily="18" charset="0"/>
              </a:rPr>
              <a:t>Huffman </a:t>
            </a:r>
            <a:r>
              <a:rPr lang="zh-CN" altLang="en-US">
                <a:latin typeface="Times New Roman" pitchFamily="18" charset="0"/>
              </a:rPr>
              <a:t>编码：</a:t>
            </a:r>
            <a:endParaRPr lang="en-US" altLang="zh-CN"/>
          </a:p>
        </p:txBody>
      </p:sp>
      <p:graphicFrame>
        <p:nvGraphicFramePr>
          <p:cNvPr id="114" name="Group 413"/>
          <p:cNvGraphicFramePr>
            <a:graphicFrameLocks noGrp="1"/>
          </p:cNvGraphicFramePr>
          <p:nvPr/>
        </p:nvGraphicFramePr>
        <p:xfrm>
          <a:off x="323850" y="3356992"/>
          <a:ext cx="8496300" cy="3014400"/>
        </p:xfrm>
        <a:graphic>
          <a:graphicData uri="http://schemas.openxmlformats.org/drawingml/2006/table">
            <a:tbl>
              <a:tblPr/>
              <a:tblGrid>
                <a:gridCol w="1439863">
                  <a:extLst>
                    <a:ext uri="{9D8B030D-6E8A-4147-A177-3AD203B41FA5}">
                      <a16:colId xmlns:a16="http://schemas.microsoft.com/office/drawing/2014/main" val="20000"/>
                    </a:ext>
                  </a:extLst>
                </a:gridCol>
                <a:gridCol w="10080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10080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1008062">
                  <a:extLst>
                    <a:ext uri="{9D8B030D-6E8A-4147-A177-3AD203B41FA5}">
                      <a16:colId xmlns:a16="http://schemas.microsoft.com/office/drawing/2014/main" val="20007"/>
                    </a:ext>
                  </a:extLst>
                </a:gridCol>
              </a:tblGrid>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指令</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2</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5</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6</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7</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0"/>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概率</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0.15</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0.14</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0.12</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0.11</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000" b="1" i="0" u="none" strike="noStrike" cap="none" normalizeH="0" baseline="0">
                        <a:ln>
                          <a:noFill/>
                        </a:ln>
                        <a:solidFill>
                          <a:srgbClr val="006600"/>
                        </a:solidFill>
                        <a:effectLst/>
                        <a:latin typeface="Times New Roman" pitchFamily="18" charset="0"/>
                        <a:ea typeface="宋体" charset="-122"/>
                      </a:endParaRP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111</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110</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100</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011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FF0000"/>
                          </a:solidFill>
                          <a:effectLst/>
                          <a:latin typeface="Times New Roman" pitchFamily="18" charset="0"/>
                          <a:ea typeface="宋体" charset="-122"/>
                        </a:rPr>
                        <a:t>001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00FF"/>
                          </a:solidFill>
                          <a:effectLst/>
                          <a:latin typeface="Times New Roman" pitchFamily="18" charset="0"/>
                          <a:ea typeface="宋体" charset="-122"/>
                        </a:rPr>
                        <a:t>0001</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2"/>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码长</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4</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3"/>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指令</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8</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9</a:t>
                      </a:r>
                      <a:endParaRPr kumimoji="0" lang="zh-CN" altLang="en-US" sz="2000" b="1" i="0" u="none" strike="noStrike" cap="none" normalizeH="0" baseline="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10</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11</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12</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13</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I</a:t>
                      </a:r>
                      <a:r>
                        <a:rPr kumimoji="0" lang="en-US" altLang="zh-CN" sz="2000" b="1" i="0" u="none" strike="noStrike" cap="none" normalizeH="0" baseline="-25000">
                          <a:ln>
                            <a:noFill/>
                          </a:ln>
                          <a:solidFill>
                            <a:schemeClr val="tx1"/>
                          </a:solidFill>
                          <a:effectLst/>
                          <a:latin typeface="Times New Roman" pitchFamily="18" charset="0"/>
                          <a:ea typeface="宋体" charset="-122"/>
                        </a:rPr>
                        <a:t>14</a:t>
                      </a:r>
                      <a:endParaRPr kumimoji="0" lang="zh-CN" altLang="en-US" sz="2000" b="1" i="0" u="none" strike="noStrike" cap="none" normalizeH="0" baseline="-25000">
                        <a:ln>
                          <a:noFill/>
                        </a:ln>
                        <a:solidFill>
                          <a:schemeClr val="tx1"/>
                        </a:solidFill>
                        <a:effectLst/>
                        <a:latin typeface="Times New Roman" pitchFamily="18" charset="0"/>
                        <a:ea typeface="宋体" charset="-122"/>
                      </a:endParaRP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99FF66"/>
                    </a:solidFill>
                  </a:tcPr>
                </a:tc>
                <a:extLst>
                  <a:ext uri="{0D108BD9-81ED-4DB2-BD59-A6C34878D82A}">
                    <a16:rowId xmlns:a16="http://schemas.microsoft.com/office/drawing/2014/main" val="10004"/>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00FF"/>
                          </a:solidFill>
                          <a:effectLst/>
                          <a:latin typeface="Times New Roman" pitchFamily="18" charset="0"/>
                          <a:ea typeface="宋体" charset="-122"/>
                        </a:rPr>
                        <a:t>概率</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0.04</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0.03</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0.02</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charset="-122"/>
                        </a:rPr>
                        <a:t>0.01</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扩展编码</a:t>
                      </a:r>
                      <a:endParaRPr kumimoji="0" lang="en-US" altLang="zh-CN" sz="2000" b="1" i="0" u="none" strike="noStrike" cap="none" normalizeH="0" baseline="0">
                        <a:ln>
                          <a:noFill/>
                        </a:ln>
                        <a:solidFill>
                          <a:srgbClr val="006600"/>
                        </a:solidFill>
                        <a:effectLst/>
                        <a:latin typeface="Times New Roman" pitchFamily="18" charset="0"/>
                        <a:ea typeface="宋体" charset="-122"/>
                      </a:endParaRP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01011</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01010</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01000</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800080"/>
                          </a:solidFill>
                          <a:effectLst/>
                          <a:latin typeface="Times New Roman" pitchFamily="18" charset="0"/>
                          <a:ea typeface="宋体" charset="-122"/>
                        </a:rPr>
                        <a:t>00001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6600"/>
                          </a:solidFill>
                          <a:effectLst/>
                          <a:latin typeface="Times New Roman" pitchFamily="18" charset="0"/>
                          <a:ea typeface="宋体" charset="-122"/>
                        </a:rPr>
                        <a:t>000001</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1800" b="1" i="0" u="none" strike="noStrike" cap="none" normalizeH="0" baseline="0">
                          <a:ln>
                            <a:noFill/>
                          </a:ln>
                          <a:solidFill>
                            <a:srgbClr val="006600"/>
                          </a:solidFill>
                          <a:effectLst/>
                          <a:latin typeface="Times New Roman" pitchFamily="18" charset="0"/>
                          <a:ea typeface="宋体" charset="-122"/>
                        </a:rPr>
                        <a:t>000000</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952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6"/>
                  </a:ext>
                </a:extLst>
              </a:tr>
              <a:tr h="176644">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zh-CN" altLang="en-US" sz="2000" b="1" i="0" u="none" strike="noStrike" cap="none" normalizeH="0" baseline="0">
                          <a:ln>
                            <a:noFill/>
                          </a:ln>
                          <a:solidFill>
                            <a:srgbClr val="006600"/>
                          </a:solidFill>
                          <a:effectLst/>
                          <a:latin typeface="Times New Roman" pitchFamily="18" charset="0"/>
                          <a:ea typeface="宋体" charset="-122"/>
                        </a:rPr>
                        <a:t>码长</a:t>
                      </a:r>
                    </a:p>
                  </a:txBody>
                  <a:tcPr marL="36000" marR="36000" marT="36000" marB="36000"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36000" marB="36000" anchor="ct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5</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6</a:t>
                      </a:r>
                    </a:p>
                  </a:txBody>
                  <a:tcPr marL="36000" marR="36000" marT="36000" marB="36000" anchor="ct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ts val="0"/>
                        </a:spcBef>
                        <a:spcAft>
                          <a:spcPct val="0"/>
                        </a:spcAft>
                        <a:buClr>
                          <a:schemeClr val="bg2"/>
                        </a:buClr>
                        <a:buSzPct val="75000"/>
                        <a:buFont typeface="Wingdings" pitchFamily="2" charset="2"/>
                        <a:buNone/>
                        <a:tabLst/>
                      </a:pPr>
                      <a:r>
                        <a:rPr kumimoji="0" lang="en-US" altLang="zh-CN" sz="2000" b="1" i="0" u="none" strike="noStrike" cap="none" normalizeH="0" baseline="0">
                          <a:ln>
                            <a:noFill/>
                          </a:ln>
                          <a:solidFill>
                            <a:srgbClr val="FF0066"/>
                          </a:solidFill>
                          <a:effectLst/>
                          <a:latin typeface="Arial" charset="0"/>
                          <a:ea typeface="宋体" charset="-122"/>
                        </a:rPr>
                        <a:t>6</a:t>
                      </a:r>
                    </a:p>
                  </a:txBody>
                  <a:tcPr marL="36000" marR="36000" marT="36000" marB="36000" anchor="ct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952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CC"/>
                    </a:solidFill>
                  </a:tcPr>
                </a:tc>
                <a:extLst>
                  <a:ext uri="{0D108BD9-81ED-4DB2-BD59-A6C34878D82A}">
                    <a16:rowId xmlns:a16="http://schemas.microsoft.com/office/drawing/2014/main" val="10007"/>
                  </a:ext>
                </a:extLst>
              </a:tr>
            </a:tbl>
          </a:graphicData>
        </a:graphic>
      </p:graphicFrame>
      <p:sp>
        <p:nvSpPr>
          <p:cNvPr id="99" name="Rectangle 411"/>
          <p:cNvSpPr>
            <a:spLocks noChangeArrowheads="1"/>
          </p:cNvSpPr>
          <p:nvPr/>
        </p:nvSpPr>
        <p:spPr bwMode="auto">
          <a:xfrm>
            <a:off x="395288" y="837035"/>
            <a:ext cx="8353176" cy="2447949"/>
          </a:xfrm>
          <a:prstGeom prst="rect">
            <a:avLst/>
          </a:prstGeom>
          <a:noFill/>
          <a:ln w="9525">
            <a:noFill/>
            <a:miter lim="800000"/>
            <a:headEnd/>
            <a:tailEnd/>
          </a:ln>
          <a:effectLst/>
        </p:spPr>
        <p:txBody>
          <a:bodyPr/>
          <a:lstStyle/>
          <a:p>
            <a:pPr algn="l">
              <a:spcBef>
                <a:spcPct val="50000"/>
              </a:spcBef>
              <a:buClr>
                <a:schemeClr val="bg2"/>
              </a:buClr>
              <a:buSzPct val="75000"/>
              <a:buFont typeface="Wingdings" pitchFamily="2" charset="2"/>
              <a:buNone/>
            </a:pPr>
            <a:r>
              <a:rPr lang="zh-CN" altLang="en-US" sz="2800"/>
              <a:t>其操作码平均码长为：</a:t>
            </a:r>
            <a:r>
              <a:rPr lang="en-US" altLang="zh-CN" sz="2800"/>
              <a:t>H</a:t>
            </a:r>
            <a:r>
              <a:rPr lang="zh-CN" altLang="en-US" sz="2800"/>
              <a:t>＝</a:t>
            </a:r>
          </a:p>
          <a:p>
            <a:pPr algn="l">
              <a:spcBef>
                <a:spcPct val="90000"/>
              </a:spcBef>
              <a:buClr>
                <a:schemeClr val="bg2"/>
              </a:buClr>
              <a:buSzPct val="75000"/>
              <a:buFont typeface="Wingdings" pitchFamily="2" charset="2"/>
              <a:buNone/>
            </a:pPr>
            <a:r>
              <a:rPr lang="en-US" altLang="zh-CN"/>
              <a:t>H</a:t>
            </a:r>
            <a:r>
              <a:rPr lang="zh-CN" altLang="en-US"/>
              <a:t>＝</a:t>
            </a:r>
            <a:r>
              <a:rPr lang="en-US" altLang="zh-CN">
                <a:latin typeface="宋体" charset="-122"/>
              </a:rPr>
              <a:t>(</a:t>
            </a:r>
            <a:r>
              <a:rPr lang="en-US" altLang="zh-CN" u="sng">
                <a:solidFill>
                  <a:srgbClr val="FF0000"/>
                </a:solidFill>
              </a:rPr>
              <a:t>0.15</a:t>
            </a:r>
            <a:r>
              <a:rPr lang="zh-CN" altLang="en-US" u="sng"/>
              <a:t>＋</a:t>
            </a:r>
            <a:r>
              <a:rPr lang="en-US" altLang="zh-CN" u="sng">
                <a:solidFill>
                  <a:srgbClr val="FF0000"/>
                </a:solidFill>
              </a:rPr>
              <a:t>0.15</a:t>
            </a:r>
            <a:r>
              <a:rPr lang="zh-CN" altLang="en-US" u="sng"/>
              <a:t>＋</a:t>
            </a:r>
            <a:r>
              <a:rPr lang="en-US" altLang="zh-CN" u="sng">
                <a:solidFill>
                  <a:srgbClr val="FF0000"/>
                </a:solidFill>
              </a:rPr>
              <a:t>0.14</a:t>
            </a:r>
            <a:r>
              <a:rPr lang="zh-CN" altLang="en-US" u="sng"/>
              <a:t>＋</a:t>
            </a:r>
            <a:r>
              <a:rPr lang="en-US" altLang="zh-CN" u="sng">
                <a:solidFill>
                  <a:srgbClr val="FF0000"/>
                </a:solidFill>
              </a:rPr>
              <a:t>0.13</a:t>
            </a:r>
            <a:r>
              <a:rPr lang="zh-CN" altLang="en-US" u="sng"/>
              <a:t>＋</a:t>
            </a:r>
            <a:r>
              <a:rPr lang="en-US" altLang="zh-CN" u="sng">
                <a:solidFill>
                  <a:srgbClr val="FF0000"/>
                </a:solidFill>
              </a:rPr>
              <a:t>0.12</a:t>
            </a:r>
            <a:r>
              <a:rPr lang="zh-CN" altLang="en-US" u="sng"/>
              <a:t>＋</a:t>
            </a:r>
            <a:r>
              <a:rPr lang="en-US" altLang="zh-CN" u="sng">
                <a:solidFill>
                  <a:srgbClr val="FF0000"/>
                </a:solidFill>
              </a:rPr>
              <a:t>0.11</a:t>
            </a:r>
            <a:r>
              <a:rPr lang="en-US" altLang="zh-CN">
                <a:latin typeface="宋体" charset="-122"/>
              </a:rPr>
              <a:t>)</a:t>
            </a:r>
            <a:r>
              <a:rPr lang="en-US" altLang="zh-CN"/>
              <a:t>×3</a:t>
            </a:r>
            <a:r>
              <a:rPr lang="zh-CN" altLang="en-US"/>
              <a:t>＋</a:t>
            </a:r>
            <a:r>
              <a:rPr lang="en-US" altLang="zh-CN" u="sng">
                <a:solidFill>
                  <a:srgbClr val="0000FF"/>
                </a:solidFill>
              </a:rPr>
              <a:t>0.04</a:t>
            </a:r>
            <a:r>
              <a:rPr lang="en-US" altLang="zh-CN"/>
              <a:t>×4</a:t>
            </a:r>
            <a:r>
              <a:rPr lang="zh-CN" altLang="en-US"/>
              <a:t>＋</a:t>
            </a:r>
            <a:br>
              <a:rPr lang="zh-CN" altLang="en-US"/>
            </a:br>
            <a:r>
              <a:rPr lang="zh-CN" altLang="en-US"/>
              <a:t>       </a:t>
            </a:r>
            <a:r>
              <a:rPr lang="en-US" altLang="zh-CN">
                <a:latin typeface="宋体" charset="-122"/>
              </a:rPr>
              <a:t>(</a:t>
            </a:r>
            <a:r>
              <a:rPr lang="en-US" altLang="zh-CN" u="sng">
                <a:solidFill>
                  <a:srgbClr val="800080"/>
                </a:solidFill>
              </a:rPr>
              <a:t>0.04</a:t>
            </a:r>
            <a:r>
              <a:rPr lang="zh-CN" altLang="en-US" u="sng"/>
              <a:t>＋</a:t>
            </a:r>
            <a:r>
              <a:rPr lang="en-US" altLang="zh-CN" u="sng">
                <a:solidFill>
                  <a:srgbClr val="800080"/>
                </a:solidFill>
              </a:rPr>
              <a:t>0.03</a:t>
            </a:r>
            <a:r>
              <a:rPr lang="zh-CN" altLang="en-US" u="sng"/>
              <a:t>＋</a:t>
            </a:r>
            <a:r>
              <a:rPr lang="en-US" altLang="zh-CN" u="sng">
                <a:solidFill>
                  <a:srgbClr val="800080"/>
                </a:solidFill>
              </a:rPr>
              <a:t>0.03</a:t>
            </a:r>
            <a:r>
              <a:rPr lang="zh-CN" altLang="en-US" u="sng"/>
              <a:t>＋</a:t>
            </a:r>
            <a:r>
              <a:rPr lang="en-US" altLang="zh-CN" u="sng">
                <a:solidFill>
                  <a:srgbClr val="800080"/>
                </a:solidFill>
              </a:rPr>
              <a:t>0.02</a:t>
            </a:r>
            <a:r>
              <a:rPr lang="zh-CN" altLang="en-US" u="sng"/>
              <a:t>＋</a:t>
            </a:r>
            <a:r>
              <a:rPr lang="en-US" altLang="zh-CN" u="sng">
                <a:solidFill>
                  <a:srgbClr val="800080"/>
                </a:solidFill>
              </a:rPr>
              <a:t>0.02</a:t>
            </a:r>
            <a:r>
              <a:rPr lang="en-US" altLang="zh-CN">
                <a:latin typeface="宋体" charset="-122"/>
              </a:rPr>
              <a:t>)</a:t>
            </a:r>
            <a:r>
              <a:rPr lang="en-US" altLang="zh-CN"/>
              <a:t>×5</a:t>
            </a:r>
            <a:r>
              <a:rPr lang="zh-CN" altLang="en-US"/>
              <a:t>＋</a:t>
            </a:r>
            <a:r>
              <a:rPr lang="en-US" altLang="zh-CN">
                <a:latin typeface="宋体" charset="-122"/>
              </a:rPr>
              <a:t>(</a:t>
            </a:r>
            <a:r>
              <a:rPr lang="en-US" altLang="zh-CN" u="sng">
                <a:solidFill>
                  <a:srgbClr val="008000"/>
                </a:solidFill>
              </a:rPr>
              <a:t>0.01</a:t>
            </a:r>
            <a:r>
              <a:rPr lang="zh-CN" altLang="en-US" u="sng"/>
              <a:t>＋</a:t>
            </a:r>
            <a:r>
              <a:rPr lang="en-US" altLang="zh-CN" u="sng">
                <a:solidFill>
                  <a:srgbClr val="008000"/>
                </a:solidFill>
              </a:rPr>
              <a:t>0.01</a:t>
            </a:r>
            <a:r>
              <a:rPr lang="en-US" altLang="zh-CN">
                <a:latin typeface="宋体" charset="-122"/>
              </a:rPr>
              <a:t>)</a:t>
            </a:r>
            <a:r>
              <a:rPr lang="en-US" altLang="zh-CN"/>
              <a:t>×6</a:t>
            </a:r>
          </a:p>
          <a:p>
            <a:pPr algn="l">
              <a:spcBef>
                <a:spcPct val="10000"/>
              </a:spcBef>
              <a:buClr>
                <a:schemeClr val="bg2"/>
              </a:buClr>
              <a:buSzPct val="75000"/>
              <a:buFont typeface="Wingdings" pitchFamily="2" charset="2"/>
              <a:buNone/>
            </a:pPr>
            <a:r>
              <a:rPr lang="zh-CN" altLang="en-US"/>
              <a:t>   ＝</a:t>
            </a:r>
            <a:r>
              <a:rPr lang="en-US" altLang="zh-CN"/>
              <a:t>0.8×3</a:t>
            </a:r>
            <a:r>
              <a:rPr lang="zh-CN" altLang="en-US"/>
              <a:t>＋</a:t>
            </a:r>
            <a:r>
              <a:rPr lang="en-US" altLang="zh-CN"/>
              <a:t>0.16</a:t>
            </a:r>
            <a:r>
              <a:rPr lang="zh-CN" altLang="en-US"/>
              <a:t>＋</a:t>
            </a:r>
            <a:r>
              <a:rPr lang="en-US" altLang="zh-CN"/>
              <a:t>0.14×5</a:t>
            </a:r>
            <a:r>
              <a:rPr lang="zh-CN" altLang="en-US"/>
              <a:t>＋</a:t>
            </a:r>
            <a:r>
              <a:rPr lang="en-US" altLang="zh-CN"/>
              <a:t>0.02×6</a:t>
            </a:r>
          </a:p>
          <a:p>
            <a:pPr algn="l">
              <a:spcBef>
                <a:spcPct val="10000"/>
              </a:spcBef>
              <a:buClr>
                <a:schemeClr val="bg2"/>
              </a:buClr>
              <a:buSzPct val="75000"/>
              <a:buFont typeface="Wingdings" pitchFamily="2" charset="2"/>
              <a:buNone/>
            </a:pPr>
            <a:r>
              <a:rPr lang="en-US" altLang="zh-CN"/>
              <a:t>   </a:t>
            </a:r>
            <a:r>
              <a:rPr lang="zh-CN" altLang="en-US"/>
              <a:t>＝</a:t>
            </a:r>
            <a:r>
              <a:rPr lang="en-US" altLang="zh-CN"/>
              <a:t>3.38</a:t>
            </a:r>
            <a:r>
              <a:rPr lang="zh-CN" altLang="en-US"/>
              <a:t>（位）</a:t>
            </a:r>
            <a:endParaRPr lang="en-US" altLang="zh-CN"/>
          </a:p>
        </p:txBody>
      </p:sp>
      <p:graphicFrame>
        <p:nvGraphicFramePr>
          <p:cNvPr id="100" name="Object 412"/>
          <p:cNvGraphicFramePr>
            <a:graphicFrameLocks noChangeAspect="1"/>
          </p:cNvGraphicFramePr>
          <p:nvPr/>
        </p:nvGraphicFramePr>
        <p:xfrm>
          <a:off x="4643438" y="476672"/>
          <a:ext cx="1295400" cy="1189038"/>
        </p:xfrm>
        <a:graphic>
          <a:graphicData uri="http://schemas.openxmlformats.org/presentationml/2006/ole">
            <mc:AlternateContent xmlns:mc="http://schemas.openxmlformats.org/markup-compatibility/2006">
              <mc:Choice xmlns:v="urn:schemas-microsoft-com:vml" Requires="v">
                <p:oleObj spid="_x0000_s338006" name="公式" r:id="rId3" imgW="469800" imgH="431640" progId="Equation.3">
                  <p:embed/>
                </p:oleObj>
              </mc:Choice>
              <mc:Fallback>
                <p:oleObj name="公式" r:id="rId3" imgW="469800" imgH="431640" progId="Equation.3">
                  <p:embed/>
                  <p:pic>
                    <p:nvPicPr>
                      <p:cNvPr id="0" name="Object 4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76672"/>
                        <a:ext cx="1295400" cy="1189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wipe(left)">
                                      <p:cBhvr>
                                        <p:cTn id="7" dur="500"/>
                                        <p:tgtEl>
                                          <p:spTgt spid="9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wipe(left)">
                                      <p:cBhvr>
                                        <p:cTn id="11" dur="500"/>
                                        <p:tgtEl>
                                          <p:spTgt spid="10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9">
                                            <p:txEl>
                                              <p:pRg st="1" end="1"/>
                                            </p:txEl>
                                          </p:spTgt>
                                        </p:tgtEl>
                                        <p:attrNameLst>
                                          <p:attrName>style.visibility</p:attrName>
                                        </p:attrNameLst>
                                      </p:cBhvr>
                                      <p:to>
                                        <p:strVal val="visible"/>
                                      </p:to>
                                    </p:set>
                                    <p:animEffect transition="in" filter="wipe(left)">
                                      <p:cBhvr>
                                        <p:cTn id="16" dur="500"/>
                                        <p:tgtEl>
                                          <p:spTgt spid="99">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9">
                                            <p:txEl>
                                              <p:pRg st="2" end="2"/>
                                            </p:txEl>
                                          </p:spTgt>
                                        </p:tgtEl>
                                        <p:attrNameLst>
                                          <p:attrName>style.visibility</p:attrName>
                                        </p:attrNameLst>
                                      </p:cBhvr>
                                      <p:to>
                                        <p:strVal val="visible"/>
                                      </p:to>
                                    </p:set>
                                    <p:animEffect transition="in" filter="wipe(left)">
                                      <p:cBhvr>
                                        <p:cTn id="20" dur="500"/>
                                        <p:tgtEl>
                                          <p:spTgt spid="99">
                                            <p:txEl>
                                              <p:pRg st="2" end="2"/>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9">
                                            <p:txEl>
                                              <p:pRg st="3" end="3"/>
                                            </p:txEl>
                                          </p:spTgt>
                                        </p:tgtEl>
                                        <p:attrNameLst>
                                          <p:attrName>style.visibility</p:attrName>
                                        </p:attrNameLst>
                                      </p:cBhvr>
                                      <p:to>
                                        <p:strVal val="visible"/>
                                      </p:to>
                                    </p:set>
                                    <p:animEffect transition="in" filter="wipe(left)">
                                      <p:cBhvr>
                                        <p:cTn id="24"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4"/>
          <p:cNvSpPr>
            <a:spLocks noGrp="1"/>
          </p:cNvSpPr>
          <p:nvPr>
            <p:ph type="sldNum" sz="quarter" idx="11"/>
          </p:nvPr>
        </p:nvSpPr>
        <p:spPr/>
        <p:txBody>
          <a:bodyPr/>
          <a:lstStyle/>
          <a:p>
            <a:fld id="{8676BB19-94DD-40FC-8022-D5817D8766E8}" type="slidenum">
              <a:rPr lang="zh-CN" altLang="en-US"/>
              <a:pPr/>
              <a:t>78</a:t>
            </a:fld>
            <a:endParaRPr lang="en-US" altLang="zh-CN"/>
          </a:p>
        </p:txBody>
      </p:sp>
      <p:sp>
        <p:nvSpPr>
          <p:cNvPr id="1116162" name="Rectangle 2"/>
          <p:cNvSpPr>
            <a:spLocks noGrp="1" noChangeArrowheads="1"/>
          </p:cNvSpPr>
          <p:nvPr>
            <p:ph type="title"/>
          </p:nvPr>
        </p:nvSpPr>
        <p:spPr>
          <a:xfrm>
            <a:off x="612775" y="44450"/>
            <a:ext cx="8351838" cy="549275"/>
          </a:xfrm>
        </p:spPr>
        <p:txBody>
          <a:bodyPr/>
          <a:lstStyle/>
          <a:p>
            <a:r>
              <a:rPr lang="en-US" altLang="zh-CN" dirty="0">
                <a:ea typeface="黑体" pitchFamily="2" charset="-122"/>
              </a:rPr>
              <a:t>Page 211</a:t>
            </a:r>
            <a:r>
              <a:rPr lang="zh-CN" altLang="en-US" dirty="0">
                <a:ea typeface="黑体" pitchFamily="2" charset="-122"/>
              </a:rPr>
              <a:t>～</a:t>
            </a:r>
            <a:r>
              <a:rPr lang="en-US" altLang="zh-CN" dirty="0">
                <a:ea typeface="黑体" pitchFamily="2" charset="-122"/>
              </a:rPr>
              <a:t>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5.10</a:t>
            </a:r>
            <a:endParaRPr lang="zh-CN" altLang="en-US" sz="2800" dirty="0">
              <a:ea typeface="黑体" pitchFamily="2" charset="-122"/>
            </a:endParaRPr>
          </a:p>
        </p:txBody>
      </p:sp>
      <p:sp>
        <p:nvSpPr>
          <p:cNvPr id="1116163" name="Rectangle 3"/>
          <p:cNvSpPr>
            <a:spLocks noGrp="1" noChangeArrowheads="1"/>
          </p:cNvSpPr>
          <p:nvPr>
            <p:ph type="body" idx="1"/>
          </p:nvPr>
        </p:nvSpPr>
        <p:spPr>
          <a:xfrm>
            <a:off x="250825" y="549275"/>
            <a:ext cx="8785225" cy="3024188"/>
          </a:xfrm>
        </p:spPr>
        <p:txBody>
          <a:bodyPr/>
          <a:lstStyle/>
          <a:p>
            <a:pPr marL="0" indent="0">
              <a:buFont typeface="Wingdings" pitchFamily="2" charset="2"/>
              <a:buNone/>
            </a:pPr>
            <a:r>
              <a:rPr lang="zh-CN" altLang="en-US"/>
              <a:t>若某机器要求有如下形式的指令：</a:t>
            </a:r>
          </a:p>
          <a:p>
            <a:pPr marL="0" indent="0">
              <a:buFont typeface="Wingdings" pitchFamily="2" charset="2"/>
              <a:buNone/>
            </a:pPr>
            <a:r>
              <a:rPr lang="zh-CN" altLang="en-US">
                <a:solidFill>
                  <a:srgbClr val="FF0000"/>
                </a:solidFill>
              </a:rPr>
              <a:t>三地址</a:t>
            </a:r>
            <a:r>
              <a:rPr lang="zh-CN" altLang="en-US"/>
              <a:t>指令</a:t>
            </a:r>
            <a:r>
              <a:rPr lang="en-US" altLang="zh-CN">
                <a:solidFill>
                  <a:srgbClr val="006600"/>
                </a:solidFill>
              </a:rPr>
              <a:t>4</a:t>
            </a:r>
            <a:r>
              <a:rPr lang="zh-CN" altLang="en-US">
                <a:solidFill>
                  <a:srgbClr val="006600"/>
                </a:solidFill>
              </a:rPr>
              <a:t>条</a:t>
            </a:r>
            <a:r>
              <a:rPr lang="zh-CN" altLang="en-US"/>
              <a:t>，</a:t>
            </a:r>
            <a:r>
              <a:rPr lang="zh-CN" altLang="en-US">
                <a:solidFill>
                  <a:srgbClr val="FF0000"/>
                </a:solidFill>
              </a:rPr>
              <a:t>单地址</a:t>
            </a:r>
            <a:r>
              <a:rPr lang="zh-CN" altLang="en-US"/>
              <a:t>指令</a:t>
            </a:r>
            <a:r>
              <a:rPr lang="en-US" altLang="zh-CN">
                <a:solidFill>
                  <a:srgbClr val="006600"/>
                </a:solidFill>
              </a:rPr>
              <a:t>255</a:t>
            </a:r>
            <a:r>
              <a:rPr lang="zh-CN" altLang="en-US">
                <a:solidFill>
                  <a:srgbClr val="006600"/>
                </a:solidFill>
              </a:rPr>
              <a:t>条</a:t>
            </a:r>
            <a:r>
              <a:rPr lang="zh-CN" altLang="en-US"/>
              <a:t>，</a:t>
            </a:r>
            <a:r>
              <a:rPr lang="zh-CN" altLang="en-US">
                <a:solidFill>
                  <a:srgbClr val="FF0000"/>
                </a:solidFill>
              </a:rPr>
              <a:t>零地址</a:t>
            </a:r>
            <a:r>
              <a:rPr lang="zh-CN" altLang="en-US"/>
              <a:t>指令</a:t>
            </a:r>
            <a:r>
              <a:rPr lang="en-US" altLang="zh-CN">
                <a:solidFill>
                  <a:srgbClr val="006600"/>
                </a:solidFill>
              </a:rPr>
              <a:t>16</a:t>
            </a:r>
            <a:r>
              <a:rPr lang="zh-CN" altLang="en-US">
                <a:solidFill>
                  <a:srgbClr val="006600"/>
                </a:solidFill>
              </a:rPr>
              <a:t>条</a:t>
            </a:r>
            <a:r>
              <a:rPr lang="zh-CN" altLang="en-US"/>
              <a:t>。</a:t>
            </a:r>
          </a:p>
          <a:p>
            <a:pPr marL="0" indent="0">
              <a:buFont typeface="Wingdings" pitchFamily="2" charset="2"/>
              <a:buNone/>
            </a:pPr>
            <a:r>
              <a:rPr lang="zh-CN" altLang="en-US"/>
              <a:t>设</a:t>
            </a:r>
            <a:r>
              <a:rPr lang="zh-CN" altLang="en-US">
                <a:solidFill>
                  <a:srgbClr val="0000FF"/>
                </a:solidFill>
              </a:rPr>
              <a:t>指令字长为</a:t>
            </a:r>
            <a:r>
              <a:rPr lang="en-US" altLang="zh-CN">
                <a:solidFill>
                  <a:srgbClr val="0000FF"/>
                </a:solidFill>
              </a:rPr>
              <a:t>12</a:t>
            </a:r>
            <a:r>
              <a:rPr lang="zh-CN" altLang="en-US">
                <a:solidFill>
                  <a:srgbClr val="0000FF"/>
                </a:solidFill>
              </a:rPr>
              <a:t>位</a:t>
            </a:r>
            <a:r>
              <a:rPr lang="zh-CN" altLang="en-US"/>
              <a:t>，每个</a:t>
            </a:r>
            <a:r>
              <a:rPr lang="zh-CN" altLang="en-US">
                <a:solidFill>
                  <a:srgbClr val="0000FF"/>
                </a:solidFill>
              </a:rPr>
              <a:t>地址码长</a:t>
            </a:r>
            <a:r>
              <a:rPr lang="en-US" altLang="zh-CN">
                <a:solidFill>
                  <a:srgbClr val="0000FF"/>
                </a:solidFill>
              </a:rPr>
              <a:t>3</a:t>
            </a:r>
            <a:r>
              <a:rPr lang="zh-CN" altLang="en-US">
                <a:solidFill>
                  <a:srgbClr val="0000FF"/>
                </a:solidFill>
              </a:rPr>
              <a:t>位</a:t>
            </a:r>
            <a:r>
              <a:rPr lang="zh-CN" altLang="en-US"/>
              <a:t>，那么能否以扩展操作码进行编码？</a:t>
            </a:r>
          </a:p>
          <a:p>
            <a:pPr marL="0" indent="0">
              <a:buFont typeface="Wingdings" pitchFamily="2" charset="2"/>
              <a:buNone/>
            </a:pPr>
            <a:r>
              <a:rPr lang="zh-CN" altLang="en-US"/>
              <a:t>如果单地址指令为</a:t>
            </a:r>
            <a:r>
              <a:rPr lang="en-US" altLang="zh-CN">
                <a:solidFill>
                  <a:srgbClr val="006600"/>
                </a:solidFill>
              </a:rPr>
              <a:t>254</a:t>
            </a:r>
            <a:r>
              <a:rPr lang="zh-CN" altLang="en-US">
                <a:solidFill>
                  <a:srgbClr val="006600"/>
                </a:solidFill>
              </a:rPr>
              <a:t>条</a:t>
            </a:r>
            <a:r>
              <a:rPr lang="zh-CN" altLang="en-US"/>
              <a:t>，其他不变，是否可以进行扩展操作码编码？</a:t>
            </a:r>
          </a:p>
        </p:txBody>
      </p:sp>
      <p:graphicFrame>
        <p:nvGraphicFramePr>
          <p:cNvPr id="1116164" name="Group 4"/>
          <p:cNvGraphicFramePr>
            <a:graphicFrameLocks noGrp="1"/>
          </p:cNvGraphicFramePr>
          <p:nvPr/>
        </p:nvGraphicFramePr>
        <p:xfrm>
          <a:off x="684213" y="3789363"/>
          <a:ext cx="7704137" cy="592138"/>
        </p:xfrm>
        <a:graphic>
          <a:graphicData uri="http://schemas.openxmlformats.org/drawingml/2006/table">
            <a:tbl>
              <a:tblPr/>
              <a:tblGrid>
                <a:gridCol w="1925637">
                  <a:extLst>
                    <a:ext uri="{9D8B030D-6E8A-4147-A177-3AD203B41FA5}">
                      <a16:colId xmlns:a16="http://schemas.microsoft.com/office/drawing/2014/main" val="20000"/>
                    </a:ext>
                  </a:extLst>
                </a:gridCol>
                <a:gridCol w="1927225">
                  <a:extLst>
                    <a:ext uri="{9D8B030D-6E8A-4147-A177-3AD203B41FA5}">
                      <a16:colId xmlns:a16="http://schemas.microsoft.com/office/drawing/2014/main" val="20001"/>
                    </a:ext>
                  </a:extLst>
                </a:gridCol>
                <a:gridCol w="1925638">
                  <a:extLst>
                    <a:ext uri="{9D8B030D-6E8A-4147-A177-3AD203B41FA5}">
                      <a16:colId xmlns:a16="http://schemas.microsoft.com/office/drawing/2014/main" val="20002"/>
                    </a:ext>
                  </a:extLst>
                </a:gridCol>
                <a:gridCol w="1925637">
                  <a:extLst>
                    <a:ext uri="{9D8B030D-6E8A-4147-A177-3AD203B41FA5}">
                      <a16:colId xmlns:a16="http://schemas.microsoft.com/office/drawing/2014/main" val="20003"/>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graphicFrame>
        <p:nvGraphicFramePr>
          <p:cNvPr id="1116176" name="Group 16"/>
          <p:cNvGraphicFramePr>
            <a:graphicFrameLocks noGrp="1"/>
          </p:cNvGraphicFramePr>
          <p:nvPr/>
        </p:nvGraphicFramePr>
        <p:xfrm>
          <a:off x="684213" y="4652963"/>
          <a:ext cx="7704137" cy="592138"/>
        </p:xfrm>
        <a:graphic>
          <a:graphicData uri="http://schemas.openxmlformats.org/drawingml/2006/table">
            <a:tbl>
              <a:tblPr/>
              <a:tblGrid>
                <a:gridCol w="5778500">
                  <a:extLst>
                    <a:ext uri="{9D8B030D-6E8A-4147-A177-3AD203B41FA5}">
                      <a16:colId xmlns:a16="http://schemas.microsoft.com/office/drawing/2014/main" val="20000"/>
                    </a:ext>
                  </a:extLst>
                </a:gridCol>
                <a:gridCol w="1925637">
                  <a:extLst>
                    <a:ext uri="{9D8B030D-6E8A-4147-A177-3AD203B41FA5}">
                      <a16:colId xmlns:a16="http://schemas.microsoft.com/office/drawing/2014/main" val="20001"/>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9bit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graphicFrame>
        <p:nvGraphicFramePr>
          <p:cNvPr id="1116184" name="Group 24"/>
          <p:cNvGraphicFramePr>
            <a:graphicFrameLocks noGrp="1"/>
          </p:cNvGraphicFramePr>
          <p:nvPr/>
        </p:nvGraphicFramePr>
        <p:xfrm>
          <a:off x="684213" y="5516563"/>
          <a:ext cx="7704137" cy="592138"/>
        </p:xfrm>
        <a:graphic>
          <a:graphicData uri="http://schemas.openxmlformats.org/drawingml/2006/table">
            <a:tbl>
              <a:tblPr/>
              <a:tblGrid>
                <a:gridCol w="7704137">
                  <a:extLst>
                    <a:ext uri="{9D8B030D-6E8A-4147-A177-3AD203B41FA5}">
                      <a16:colId xmlns:a16="http://schemas.microsoft.com/office/drawing/2014/main" val="20000"/>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6164"/>
                                        </p:tgtEl>
                                        <p:attrNameLst>
                                          <p:attrName>style.visibility</p:attrName>
                                        </p:attrNameLst>
                                      </p:cBhvr>
                                      <p:to>
                                        <p:strVal val="visible"/>
                                      </p:to>
                                    </p:set>
                                    <p:animEffect transition="in" filter="wipe(left)">
                                      <p:cBhvr>
                                        <p:cTn id="7" dur="500"/>
                                        <p:tgtEl>
                                          <p:spTgt spid="111616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16176"/>
                                        </p:tgtEl>
                                        <p:attrNameLst>
                                          <p:attrName>style.visibility</p:attrName>
                                        </p:attrNameLst>
                                      </p:cBhvr>
                                      <p:to>
                                        <p:strVal val="visible"/>
                                      </p:to>
                                    </p:set>
                                    <p:animEffect transition="in" filter="wipe(left)">
                                      <p:cBhvr>
                                        <p:cTn id="11" dur="500"/>
                                        <p:tgtEl>
                                          <p:spTgt spid="111617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16184"/>
                                        </p:tgtEl>
                                        <p:attrNameLst>
                                          <p:attrName>style.visibility</p:attrName>
                                        </p:attrNameLst>
                                      </p:cBhvr>
                                      <p:to>
                                        <p:strVal val="visible"/>
                                      </p:to>
                                    </p:set>
                                    <p:animEffect transition="in" filter="wipe(left)">
                                      <p:cBhvr>
                                        <p:cTn id="15" dur="500"/>
                                        <p:tgtEl>
                                          <p:spTgt spid="1116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4"/>
          <p:cNvSpPr>
            <a:spLocks noGrp="1"/>
          </p:cNvSpPr>
          <p:nvPr>
            <p:ph type="sldNum" sz="quarter" idx="11"/>
          </p:nvPr>
        </p:nvSpPr>
        <p:spPr/>
        <p:txBody>
          <a:bodyPr/>
          <a:lstStyle/>
          <a:p>
            <a:fld id="{4AA9189F-98C3-44F6-9A53-DD3104E36738}" type="slidenum">
              <a:rPr lang="zh-CN" altLang="en-US"/>
              <a:pPr/>
              <a:t>79</a:t>
            </a:fld>
            <a:endParaRPr lang="en-US" altLang="zh-CN"/>
          </a:p>
        </p:txBody>
      </p:sp>
      <p:sp>
        <p:nvSpPr>
          <p:cNvPr id="1115138" name="Rectangle 2"/>
          <p:cNvSpPr>
            <a:spLocks noGrp="1" noChangeArrowheads="1"/>
          </p:cNvSpPr>
          <p:nvPr>
            <p:ph type="title"/>
          </p:nvPr>
        </p:nvSpPr>
        <p:spPr>
          <a:xfrm>
            <a:off x="612775" y="44450"/>
            <a:ext cx="8351838" cy="549275"/>
          </a:xfrm>
        </p:spPr>
        <p:txBody>
          <a:bodyPr/>
          <a:lstStyle/>
          <a:p>
            <a:r>
              <a:rPr lang="en-US" altLang="zh-CN" dirty="0">
                <a:ea typeface="黑体" pitchFamily="2" charset="-122"/>
              </a:rPr>
              <a:t>Page 211</a:t>
            </a:r>
            <a:r>
              <a:rPr lang="zh-CN" altLang="en-US" dirty="0">
                <a:ea typeface="黑体" pitchFamily="2" charset="-122"/>
              </a:rPr>
              <a:t>～</a:t>
            </a:r>
            <a:r>
              <a:rPr lang="en-US" altLang="zh-CN" dirty="0">
                <a:ea typeface="黑体" pitchFamily="2" charset="-122"/>
              </a:rPr>
              <a:t>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5.10</a:t>
            </a:r>
            <a:endParaRPr lang="zh-CN" altLang="en-US" sz="2800" dirty="0">
              <a:ea typeface="黑体" pitchFamily="2" charset="-122"/>
            </a:endParaRPr>
          </a:p>
        </p:txBody>
      </p:sp>
      <p:sp>
        <p:nvSpPr>
          <p:cNvPr id="1115139" name="Rectangle 3"/>
          <p:cNvSpPr>
            <a:spLocks noGrp="1" noChangeArrowheads="1"/>
          </p:cNvSpPr>
          <p:nvPr>
            <p:ph type="body" idx="1"/>
          </p:nvPr>
        </p:nvSpPr>
        <p:spPr>
          <a:xfrm>
            <a:off x="250825" y="549275"/>
            <a:ext cx="8785225" cy="1871663"/>
          </a:xfrm>
        </p:spPr>
        <p:txBody>
          <a:bodyPr/>
          <a:lstStyle/>
          <a:p>
            <a:pPr marL="0" indent="0">
              <a:spcBef>
                <a:spcPct val="0"/>
              </a:spcBef>
              <a:buFont typeface="Wingdings" pitchFamily="2" charset="2"/>
              <a:buNone/>
            </a:pPr>
            <a:r>
              <a:rPr lang="zh-CN" altLang="en-US">
                <a:solidFill>
                  <a:srgbClr val="FF0000"/>
                </a:solidFill>
              </a:rPr>
              <a:t>三地址</a:t>
            </a:r>
            <a:r>
              <a:rPr lang="zh-CN" altLang="en-US"/>
              <a:t>指令</a:t>
            </a:r>
            <a:r>
              <a:rPr lang="en-US" altLang="zh-CN">
                <a:solidFill>
                  <a:srgbClr val="0000FF"/>
                </a:solidFill>
              </a:rPr>
              <a:t>4</a:t>
            </a:r>
            <a:r>
              <a:rPr lang="zh-CN" altLang="en-US">
                <a:solidFill>
                  <a:srgbClr val="0000FF"/>
                </a:solidFill>
              </a:rPr>
              <a:t>条</a:t>
            </a:r>
            <a:r>
              <a:rPr lang="zh-CN" altLang="en-US"/>
              <a:t>，</a:t>
            </a:r>
            <a:r>
              <a:rPr lang="zh-CN" altLang="en-US">
                <a:solidFill>
                  <a:srgbClr val="FF0000"/>
                </a:solidFill>
              </a:rPr>
              <a:t>单地址</a:t>
            </a:r>
            <a:r>
              <a:rPr lang="zh-CN" altLang="en-US"/>
              <a:t>指令</a:t>
            </a:r>
            <a:r>
              <a:rPr lang="en-US" altLang="zh-CN">
                <a:solidFill>
                  <a:srgbClr val="0000FF"/>
                </a:solidFill>
              </a:rPr>
              <a:t>255</a:t>
            </a:r>
            <a:r>
              <a:rPr lang="zh-CN" altLang="en-US">
                <a:solidFill>
                  <a:srgbClr val="0000FF"/>
                </a:solidFill>
              </a:rPr>
              <a:t>条</a:t>
            </a:r>
            <a:r>
              <a:rPr lang="zh-CN" altLang="en-US"/>
              <a:t>，</a:t>
            </a:r>
            <a:r>
              <a:rPr lang="zh-CN" altLang="en-US">
                <a:solidFill>
                  <a:srgbClr val="FF0000"/>
                </a:solidFill>
              </a:rPr>
              <a:t>零地址</a:t>
            </a:r>
            <a:r>
              <a:rPr lang="zh-CN" altLang="en-US"/>
              <a:t>指令</a:t>
            </a:r>
            <a:r>
              <a:rPr lang="en-US" altLang="zh-CN">
                <a:solidFill>
                  <a:srgbClr val="0000FF"/>
                </a:solidFill>
              </a:rPr>
              <a:t>16</a:t>
            </a:r>
            <a:r>
              <a:rPr lang="zh-CN" altLang="en-US">
                <a:solidFill>
                  <a:srgbClr val="0000FF"/>
                </a:solidFill>
              </a:rPr>
              <a:t>条</a:t>
            </a:r>
            <a:r>
              <a:rPr lang="zh-CN" altLang="en-US"/>
              <a:t>。</a:t>
            </a:r>
          </a:p>
          <a:p>
            <a:pPr marL="0" indent="0">
              <a:spcBef>
                <a:spcPct val="0"/>
              </a:spcBef>
              <a:buFont typeface="Wingdings" pitchFamily="2" charset="2"/>
              <a:buNone/>
            </a:pPr>
            <a:r>
              <a:rPr lang="en-US" altLang="zh-CN"/>
              <a:t>1. </a:t>
            </a:r>
            <a:r>
              <a:rPr lang="zh-CN" altLang="en-US"/>
              <a:t>能否以扩展操作码进行编码？</a:t>
            </a:r>
          </a:p>
          <a:p>
            <a:pPr marL="0" indent="0">
              <a:spcBef>
                <a:spcPct val="0"/>
              </a:spcBef>
              <a:buFont typeface="Wingdings" pitchFamily="2" charset="2"/>
              <a:buNone/>
            </a:pPr>
            <a:r>
              <a:rPr lang="en-US" altLang="zh-CN"/>
              <a:t>2. </a:t>
            </a:r>
            <a:r>
              <a:rPr lang="zh-CN" altLang="en-US"/>
              <a:t>如果单地址指令为</a:t>
            </a:r>
            <a:r>
              <a:rPr lang="en-US" altLang="zh-CN">
                <a:solidFill>
                  <a:srgbClr val="0000FF"/>
                </a:solidFill>
              </a:rPr>
              <a:t>254</a:t>
            </a:r>
            <a:r>
              <a:rPr lang="zh-CN" altLang="en-US">
                <a:solidFill>
                  <a:srgbClr val="0000FF"/>
                </a:solidFill>
              </a:rPr>
              <a:t>条</a:t>
            </a:r>
            <a:r>
              <a:rPr lang="zh-CN" altLang="en-US"/>
              <a:t>，其他不变，是否可以进行扩展操作码编码？</a:t>
            </a:r>
          </a:p>
        </p:txBody>
      </p:sp>
      <p:graphicFrame>
        <p:nvGraphicFramePr>
          <p:cNvPr id="1115167" name="Group 31"/>
          <p:cNvGraphicFramePr>
            <a:graphicFrameLocks noGrp="1"/>
          </p:cNvGraphicFramePr>
          <p:nvPr/>
        </p:nvGraphicFramePr>
        <p:xfrm>
          <a:off x="684213" y="2420938"/>
          <a:ext cx="7704137" cy="592138"/>
        </p:xfrm>
        <a:graphic>
          <a:graphicData uri="http://schemas.openxmlformats.org/drawingml/2006/table">
            <a:tbl>
              <a:tblPr/>
              <a:tblGrid>
                <a:gridCol w="1925637">
                  <a:extLst>
                    <a:ext uri="{9D8B030D-6E8A-4147-A177-3AD203B41FA5}">
                      <a16:colId xmlns:a16="http://schemas.microsoft.com/office/drawing/2014/main" val="20000"/>
                    </a:ext>
                  </a:extLst>
                </a:gridCol>
                <a:gridCol w="1927225">
                  <a:extLst>
                    <a:ext uri="{9D8B030D-6E8A-4147-A177-3AD203B41FA5}">
                      <a16:colId xmlns:a16="http://schemas.microsoft.com/office/drawing/2014/main" val="20001"/>
                    </a:ext>
                  </a:extLst>
                </a:gridCol>
                <a:gridCol w="1925638">
                  <a:extLst>
                    <a:ext uri="{9D8B030D-6E8A-4147-A177-3AD203B41FA5}">
                      <a16:colId xmlns:a16="http://schemas.microsoft.com/office/drawing/2014/main" val="20002"/>
                    </a:ext>
                  </a:extLst>
                </a:gridCol>
                <a:gridCol w="1925637">
                  <a:extLst>
                    <a:ext uri="{9D8B030D-6E8A-4147-A177-3AD203B41FA5}">
                      <a16:colId xmlns:a16="http://schemas.microsoft.com/office/drawing/2014/main" val="20003"/>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graphicFrame>
        <p:nvGraphicFramePr>
          <p:cNvPr id="1115182" name="Group 46"/>
          <p:cNvGraphicFramePr>
            <a:graphicFrameLocks noGrp="1"/>
          </p:cNvGraphicFramePr>
          <p:nvPr/>
        </p:nvGraphicFramePr>
        <p:xfrm>
          <a:off x="684213" y="3213100"/>
          <a:ext cx="7704137" cy="592138"/>
        </p:xfrm>
        <a:graphic>
          <a:graphicData uri="http://schemas.openxmlformats.org/drawingml/2006/table">
            <a:tbl>
              <a:tblPr/>
              <a:tblGrid>
                <a:gridCol w="5778500">
                  <a:extLst>
                    <a:ext uri="{9D8B030D-6E8A-4147-A177-3AD203B41FA5}">
                      <a16:colId xmlns:a16="http://schemas.microsoft.com/office/drawing/2014/main" val="20000"/>
                    </a:ext>
                  </a:extLst>
                </a:gridCol>
                <a:gridCol w="1925637">
                  <a:extLst>
                    <a:ext uri="{9D8B030D-6E8A-4147-A177-3AD203B41FA5}">
                      <a16:colId xmlns:a16="http://schemas.microsoft.com/office/drawing/2014/main" val="20001"/>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9bit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graphicFrame>
        <p:nvGraphicFramePr>
          <p:cNvPr id="1115191" name="Group 55"/>
          <p:cNvGraphicFramePr>
            <a:graphicFrameLocks noGrp="1"/>
          </p:cNvGraphicFramePr>
          <p:nvPr/>
        </p:nvGraphicFramePr>
        <p:xfrm>
          <a:off x="684213" y="4005263"/>
          <a:ext cx="7704137" cy="592138"/>
        </p:xfrm>
        <a:graphic>
          <a:graphicData uri="http://schemas.openxmlformats.org/drawingml/2006/table">
            <a:tbl>
              <a:tblPr/>
              <a:tblGrid>
                <a:gridCol w="7704137">
                  <a:extLst>
                    <a:ext uri="{9D8B030D-6E8A-4147-A177-3AD203B41FA5}">
                      <a16:colId xmlns:a16="http://schemas.microsoft.com/office/drawing/2014/main" val="20000"/>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1115193" name="Rectangle 57"/>
          <p:cNvSpPr>
            <a:spLocks noChangeArrowheads="1"/>
          </p:cNvSpPr>
          <p:nvPr/>
        </p:nvSpPr>
        <p:spPr bwMode="auto">
          <a:xfrm>
            <a:off x="250825" y="4725988"/>
            <a:ext cx="8785225" cy="1871662"/>
          </a:xfrm>
          <a:prstGeom prst="rect">
            <a:avLst/>
          </a:prstGeom>
          <a:noFill/>
          <a:ln w="9525">
            <a:noFill/>
            <a:miter lim="800000"/>
            <a:headEnd/>
            <a:tailEnd/>
          </a:ln>
          <a:effectLst/>
        </p:spPr>
        <p:txBody>
          <a:bodyPr/>
          <a:lstStyle/>
          <a:p>
            <a:pPr algn="l">
              <a:buClr>
                <a:schemeClr val="bg2"/>
              </a:buClr>
              <a:buSzPct val="75000"/>
              <a:buFont typeface="Wingdings" pitchFamily="2" charset="2"/>
              <a:buNone/>
            </a:pPr>
            <a:r>
              <a:rPr lang="zh-CN" altLang="en-US" sz="2800" dirty="0">
                <a:ea typeface="楷体" panose="02010609060101010101" pitchFamily="49" charset="-122"/>
              </a:rPr>
              <a:t>三地址指令：</a:t>
            </a:r>
            <a:r>
              <a:rPr lang="en-US" altLang="zh-CN" sz="2800" dirty="0">
                <a:ea typeface="楷体" panose="02010609060101010101" pitchFamily="49" charset="-122"/>
              </a:rPr>
              <a:t>0xx</a:t>
            </a:r>
            <a:r>
              <a:rPr lang="zh-CN" altLang="en-US" sz="2800" dirty="0">
                <a:ea typeface="楷体" panose="02010609060101010101" pitchFamily="49" charset="-122"/>
              </a:rPr>
              <a:t>，共</a:t>
            </a:r>
            <a:r>
              <a:rPr lang="en-US" altLang="zh-CN" sz="2800" dirty="0">
                <a:ea typeface="楷体" panose="02010609060101010101" pitchFamily="49" charset="-122"/>
              </a:rPr>
              <a:t>4</a:t>
            </a:r>
            <a:r>
              <a:rPr lang="zh-CN" altLang="en-US" sz="2800" dirty="0">
                <a:ea typeface="楷体" panose="02010609060101010101" pitchFamily="49" charset="-122"/>
              </a:rPr>
              <a:t>条；</a:t>
            </a:r>
          </a:p>
          <a:p>
            <a:pPr algn="l">
              <a:buClr>
                <a:schemeClr val="bg2"/>
              </a:buClr>
              <a:buSzPct val="75000"/>
              <a:buFont typeface="Wingdings" pitchFamily="2" charset="2"/>
              <a:buNone/>
            </a:pPr>
            <a:r>
              <a:rPr lang="zh-CN" altLang="en-US" sz="2800" dirty="0">
                <a:ea typeface="楷体" panose="02010609060101010101" pitchFamily="49" charset="-122"/>
              </a:rPr>
              <a:t>单地址指令：</a:t>
            </a:r>
            <a:r>
              <a:rPr lang="en-US" altLang="zh-CN" sz="2800" dirty="0">
                <a:ea typeface="楷体" panose="02010609060101010101" pitchFamily="49" charset="-122"/>
              </a:rPr>
              <a:t>1xx xxx </a:t>
            </a:r>
            <a:r>
              <a:rPr lang="en-US" altLang="zh-CN" sz="2800" dirty="0" err="1">
                <a:ea typeface="楷体" panose="02010609060101010101" pitchFamily="49" charset="-122"/>
              </a:rPr>
              <a:t>xxx</a:t>
            </a:r>
            <a:r>
              <a:rPr lang="zh-CN" altLang="en-US" sz="2800" dirty="0">
                <a:ea typeface="楷体" panose="02010609060101010101" pitchFamily="49" charset="-122"/>
              </a:rPr>
              <a:t>，</a:t>
            </a:r>
            <a:r>
              <a:rPr lang="en-US" altLang="zh-CN" sz="2800" dirty="0">
                <a:ea typeface="楷体" panose="02010609060101010101" pitchFamily="49" charset="-122"/>
              </a:rPr>
              <a:t>2</a:t>
            </a:r>
            <a:r>
              <a:rPr lang="en-US" altLang="zh-CN" sz="2800" baseline="30000" dirty="0">
                <a:ea typeface="楷体" panose="02010609060101010101" pitchFamily="49" charset="-122"/>
              </a:rPr>
              <a:t>8</a:t>
            </a:r>
            <a:r>
              <a:rPr lang="zh-CN" altLang="en-US" sz="2800" dirty="0">
                <a:ea typeface="楷体" panose="02010609060101010101" pitchFamily="49" charset="-122"/>
              </a:rPr>
              <a:t>共</a:t>
            </a:r>
            <a:r>
              <a:rPr lang="en-US" altLang="zh-CN" sz="2800" dirty="0">
                <a:ea typeface="楷体" panose="02010609060101010101" pitchFamily="49" charset="-122"/>
              </a:rPr>
              <a:t>256</a:t>
            </a:r>
            <a:r>
              <a:rPr lang="zh-CN" altLang="en-US" sz="2800" dirty="0">
                <a:ea typeface="楷体" panose="02010609060101010101" pitchFamily="49" charset="-122"/>
              </a:rPr>
              <a:t>种组合，减去零地址指令的</a:t>
            </a:r>
            <a:r>
              <a:rPr lang="en-US" altLang="zh-CN" sz="2800" dirty="0">
                <a:ea typeface="楷体" panose="02010609060101010101" pitchFamily="49" charset="-122"/>
              </a:rPr>
              <a:t>2</a:t>
            </a:r>
            <a:r>
              <a:rPr lang="zh-CN" altLang="en-US" sz="2800" dirty="0">
                <a:ea typeface="楷体" panose="02010609060101010101" pitchFamily="49" charset="-122"/>
              </a:rPr>
              <a:t>个前缀，共</a:t>
            </a:r>
            <a:r>
              <a:rPr lang="en-US" altLang="zh-CN" sz="2800" dirty="0">
                <a:ea typeface="楷体" panose="02010609060101010101" pitchFamily="49" charset="-122"/>
              </a:rPr>
              <a:t>254</a:t>
            </a:r>
            <a:r>
              <a:rPr lang="zh-CN" altLang="en-US" sz="2800" dirty="0">
                <a:ea typeface="楷体" panose="02010609060101010101" pitchFamily="49" charset="-122"/>
              </a:rPr>
              <a:t>种组合。因此，单地址指令最多</a:t>
            </a:r>
            <a:r>
              <a:rPr lang="en-US" altLang="zh-CN" sz="2800" dirty="0">
                <a:ea typeface="楷体" panose="02010609060101010101" pitchFamily="49" charset="-122"/>
              </a:rPr>
              <a:t>254</a:t>
            </a:r>
            <a:r>
              <a:rPr lang="zh-CN" altLang="en-US" sz="2800" dirty="0">
                <a:ea typeface="楷体" panose="02010609060101010101" pitchFamily="49" charset="-122"/>
              </a:rPr>
              <a:t>条。</a:t>
            </a:r>
          </a:p>
        </p:txBody>
      </p:sp>
      <p:sp>
        <p:nvSpPr>
          <p:cNvPr id="9" name="圆角矩形 8"/>
          <p:cNvSpPr/>
          <p:nvPr/>
        </p:nvSpPr>
        <p:spPr bwMode="auto">
          <a:xfrm>
            <a:off x="683568" y="3212976"/>
            <a:ext cx="1944216" cy="576064"/>
          </a:xfrm>
          <a:prstGeom prst="roundRect">
            <a:avLst/>
          </a:prstGeom>
          <a:solidFill>
            <a:srgbClr val="FFCCFF">
              <a:alpha val="80000"/>
            </a:srgbClr>
          </a:solidFill>
          <a:ln w="28575" cap="flat" cmpd="sng" algn="ctr">
            <a:solidFill>
              <a:srgbClr val="FF0066"/>
            </a:solidFill>
            <a:prstDash val="solid"/>
            <a:round/>
            <a:headEnd type="none" w="med" len="med"/>
            <a:tailEnd type="triangle" w="med" len="lg"/>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C00000"/>
                </a:solidFill>
                <a:effectLst/>
                <a:latin typeface="Times New Roman" pitchFamily="18" charset="0"/>
                <a:ea typeface="宋体" charset="-122"/>
              </a:rPr>
              <a:t>3bit</a:t>
            </a:r>
            <a:endParaRPr kumimoji="0" lang="zh-CN" altLang="en-US" sz="2400" b="1" i="0" u="none" strike="noStrike" cap="none" normalizeH="0" baseline="0">
              <a:ln>
                <a:noFill/>
              </a:ln>
              <a:solidFill>
                <a:srgbClr val="C00000"/>
              </a:solidFill>
              <a:effectLst/>
              <a:latin typeface="Times New Roman" pitchFamily="18" charset="0"/>
              <a:ea typeface="宋体" charset="-122"/>
            </a:endParaRPr>
          </a:p>
        </p:txBody>
      </p:sp>
      <p:sp>
        <p:nvSpPr>
          <p:cNvPr id="10" name="圆角矩形 9"/>
          <p:cNvSpPr/>
          <p:nvPr/>
        </p:nvSpPr>
        <p:spPr bwMode="auto">
          <a:xfrm>
            <a:off x="2627784" y="3212976"/>
            <a:ext cx="3888432" cy="576064"/>
          </a:xfrm>
          <a:prstGeom prst="roundRect">
            <a:avLst/>
          </a:prstGeom>
          <a:solidFill>
            <a:srgbClr val="66FF66">
              <a:alpha val="80000"/>
            </a:srgbClr>
          </a:solidFill>
          <a:ln w="28575" cap="flat" cmpd="sng" algn="ctr">
            <a:solidFill>
              <a:srgbClr val="009900"/>
            </a:solidFill>
            <a:prstDash val="solid"/>
            <a:round/>
            <a:headEnd type="none" w="med" len="med"/>
            <a:tailEnd type="triangle" w="med" len="lg"/>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C00000"/>
                </a:solidFill>
                <a:effectLst/>
                <a:latin typeface="Times New Roman" pitchFamily="18" charset="0"/>
                <a:ea typeface="宋体" charset="-122"/>
              </a:rPr>
              <a:t>6bit</a:t>
            </a:r>
            <a:endParaRPr kumimoji="0" lang="zh-CN" altLang="en-US" sz="2400" b="1" i="0" u="none" strike="noStrike" cap="none" normalizeH="0" baseline="0">
              <a:ln>
                <a:noFill/>
              </a:ln>
              <a:solidFill>
                <a:srgbClr val="C00000"/>
              </a:solidFill>
              <a:effectLst/>
              <a:latin typeface="Times New Roman" pitchFamily="18" charset="0"/>
              <a:ea typeface="宋体" charset="-122"/>
            </a:endParaRPr>
          </a:p>
        </p:txBody>
      </p:sp>
      <p:sp>
        <p:nvSpPr>
          <p:cNvPr id="11" name="圆角矩形 10"/>
          <p:cNvSpPr/>
          <p:nvPr/>
        </p:nvSpPr>
        <p:spPr bwMode="auto">
          <a:xfrm>
            <a:off x="683568" y="4005064"/>
            <a:ext cx="5832648" cy="576064"/>
          </a:xfrm>
          <a:prstGeom prst="roundRect">
            <a:avLst/>
          </a:prstGeom>
          <a:solidFill>
            <a:srgbClr val="66FF66">
              <a:alpha val="80000"/>
            </a:srgbClr>
          </a:solidFill>
          <a:ln w="28575" cap="flat" cmpd="sng" algn="ctr">
            <a:solidFill>
              <a:srgbClr val="009900"/>
            </a:solidFill>
            <a:prstDash val="solid"/>
            <a:round/>
            <a:headEnd type="none" w="med" len="med"/>
            <a:tailEnd type="triangle" w="med" len="lg"/>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C00000"/>
                </a:solidFill>
                <a:effectLst/>
                <a:latin typeface="Times New Roman" pitchFamily="18" charset="0"/>
                <a:ea typeface="宋体" charset="-122"/>
              </a:rPr>
              <a:t>9bit</a:t>
            </a:r>
            <a:endParaRPr kumimoji="0" lang="zh-CN" altLang="en-US" sz="2400" b="1" i="0" u="none" strike="noStrike" cap="none" normalizeH="0" baseline="0">
              <a:ln>
                <a:noFill/>
              </a:ln>
              <a:solidFill>
                <a:srgbClr val="C00000"/>
              </a:solidFill>
              <a:effectLst/>
              <a:latin typeface="Times New Roman" pitchFamily="18" charset="0"/>
              <a:ea typeface="宋体" charset="-122"/>
            </a:endParaRPr>
          </a:p>
        </p:txBody>
      </p:sp>
      <p:sp>
        <p:nvSpPr>
          <p:cNvPr id="12" name="圆角矩形 11"/>
          <p:cNvSpPr/>
          <p:nvPr/>
        </p:nvSpPr>
        <p:spPr bwMode="auto">
          <a:xfrm>
            <a:off x="6516216" y="4005064"/>
            <a:ext cx="1872208" cy="576064"/>
          </a:xfrm>
          <a:prstGeom prst="roundRect">
            <a:avLst/>
          </a:prstGeom>
          <a:solidFill>
            <a:srgbClr val="99CCFF">
              <a:alpha val="80000"/>
            </a:srgbClr>
          </a:solidFill>
          <a:ln w="28575" cap="flat" cmpd="sng" algn="ctr">
            <a:solidFill>
              <a:srgbClr val="0070C0"/>
            </a:solidFill>
            <a:prstDash val="solid"/>
            <a:round/>
            <a:headEnd type="none" w="med" len="med"/>
            <a:tailEnd type="triangle" w="med" len="lg"/>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C00000"/>
                </a:solidFill>
                <a:effectLst/>
                <a:latin typeface="Times New Roman" pitchFamily="18" charset="0"/>
                <a:ea typeface="宋体" charset="-122"/>
              </a:rPr>
              <a:t>3bit</a:t>
            </a:r>
            <a:endParaRPr kumimoji="0" lang="zh-CN" altLang="en-US" sz="2400" b="1" i="0" u="none" strike="noStrike" cap="none" normalizeH="0" baseline="0">
              <a:ln>
                <a:noFill/>
              </a:ln>
              <a:solidFill>
                <a:srgbClr val="C00000"/>
              </a:solidFill>
              <a:effectLst/>
              <a:latin typeface="Times New Roman" pitchFamily="18" charset="0"/>
              <a:ea typeface="宋体"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2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115193">
                                            <p:txEl>
                                              <p:pRg st="0" end="0"/>
                                            </p:txEl>
                                          </p:spTgt>
                                        </p:tgtEl>
                                        <p:attrNameLst>
                                          <p:attrName>style.visibility</p:attrName>
                                        </p:attrNameLst>
                                      </p:cBhvr>
                                      <p:to>
                                        <p:strVal val="visible"/>
                                      </p:to>
                                    </p:set>
                                    <p:animEffect transition="in" filter="slide(fromBottom)">
                                      <p:cBhvr>
                                        <p:cTn id="29" dur="500"/>
                                        <p:tgtEl>
                                          <p:spTgt spid="111519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115193">
                                            <p:txEl>
                                              <p:pRg st="1" end="1"/>
                                            </p:txEl>
                                          </p:spTgt>
                                        </p:tgtEl>
                                        <p:attrNameLst>
                                          <p:attrName>style.visibility</p:attrName>
                                        </p:attrNameLst>
                                      </p:cBhvr>
                                      <p:to>
                                        <p:strVal val="visible"/>
                                      </p:to>
                                    </p:set>
                                    <p:animEffect transition="in" filter="slide(fromBottom)">
                                      <p:cBhvr>
                                        <p:cTn id="34" dur="500"/>
                                        <p:tgtEl>
                                          <p:spTgt spid="11151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5.1 </a:t>
            </a:r>
            <a:r>
              <a:rPr lang="zh-CN" altLang="en-US"/>
              <a:t>指令系统概述</a:t>
            </a:r>
          </a:p>
        </p:txBody>
      </p:sp>
      <p:sp>
        <p:nvSpPr>
          <p:cNvPr id="3" name="内容占位符 2"/>
          <p:cNvSpPr>
            <a:spLocks noGrp="1"/>
          </p:cNvSpPr>
          <p:nvPr>
            <p:ph idx="1"/>
          </p:nvPr>
        </p:nvSpPr>
        <p:spPr>
          <a:xfrm>
            <a:off x="457200" y="548680"/>
            <a:ext cx="8578850" cy="576065"/>
          </a:xfrm>
        </p:spPr>
        <p:txBody>
          <a:bodyPr/>
          <a:lstStyle/>
          <a:p>
            <a:pPr marL="0" indent="0">
              <a:buNone/>
            </a:pPr>
            <a:r>
              <a:rPr lang="zh-CN" altLang="en-US">
                <a:solidFill>
                  <a:srgbClr val="FF0000"/>
                </a:solidFill>
              </a:rPr>
              <a:t>指令系统结构</a:t>
            </a:r>
            <a:r>
              <a:rPr lang="zh-CN" altLang="en-US"/>
              <a:t>层的作用：</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a:t>
            </a:fld>
            <a:endParaRPr lang="en-US" altLang="zh-CN"/>
          </a:p>
        </p:txBody>
      </p:sp>
      <p:grpSp>
        <p:nvGrpSpPr>
          <p:cNvPr id="42" name="组合 41"/>
          <p:cNvGrpSpPr/>
          <p:nvPr/>
        </p:nvGrpSpPr>
        <p:grpSpPr>
          <a:xfrm>
            <a:off x="467544" y="1556792"/>
            <a:ext cx="8280920" cy="4392488"/>
            <a:chOff x="467544" y="1268760"/>
            <a:chExt cx="8280920" cy="4392488"/>
          </a:xfrm>
        </p:grpSpPr>
        <p:sp>
          <p:nvSpPr>
            <p:cNvPr id="6" name="矩形 5"/>
            <p:cNvSpPr/>
            <p:nvPr/>
          </p:nvSpPr>
          <p:spPr bwMode="auto">
            <a:xfrm>
              <a:off x="2699792" y="5085184"/>
              <a:ext cx="4896544" cy="576064"/>
            </a:xfrm>
            <a:prstGeom prst="rect">
              <a:avLst/>
            </a:prstGeom>
            <a:solidFill>
              <a:srgbClr val="FFFF99"/>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微体系结构层</a:t>
              </a:r>
            </a:p>
          </p:txBody>
        </p:sp>
        <p:sp>
          <p:nvSpPr>
            <p:cNvPr id="7" name="矩形 6"/>
            <p:cNvSpPr/>
            <p:nvPr/>
          </p:nvSpPr>
          <p:spPr bwMode="auto">
            <a:xfrm>
              <a:off x="2699792" y="3933056"/>
              <a:ext cx="4896544" cy="576064"/>
            </a:xfrm>
            <a:prstGeom prst="rect">
              <a:avLst/>
            </a:prstGeom>
            <a:solidFill>
              <a:srgbClr val="FFFF99"/>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宋体" charset="-122"/>
                </a:rPr>
                <a:t>指令系统结构层</a:t>
              </a:r>
            </a:p>
          </p:txBody>
        </p:sp>
        <p:grpSp>
          <p:nvGrpSpPr>
            <p:cNvPr id="14" name="组合 13"/>
            <p:cNvGrpSpPr/>
            <p:nvPr/>
          </p:nvGrpSpPr>
          <p:grpSpPr>
            <a:xfrm>
              <a:off x="2699792" y="2780928"/>
              <a:ext cx="4896544" cy="576064"/>
              <a:chOff x="1979712" y="2276872"/>
              <a:chExt cx="4896544" cy="576064"/>
            </a:xfrm>
          </p:grpSpPr>
          <p:sp>
            <p:nvSpPr>
              <p:cNvPr id="8" name="矩形 7"/>
              <p:cNvSpPr/>
              <p:nvPr/>
            </p:nvSpPr>
            <p:spPr bwMode="auto">
              <a:xfrm>
                <a:off x="1979712" y="2276872"/>
                <a:ext cx="4896544" cy="576064"/>
              </a:xfrm>
              <a:prstGeom prst="rect">
                <a:avLst/>
              </a:prstGeom>
              <a:solidFill>
                <a:srgbClr val="FFFF99"/>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操作系统层</a:t>
                </a:r>
              </a:p>
            </p:txBody>
          </p:sp>
          <p:sp>
            <p:nvSpPr>
              <p:cNvPr id="9" name="TextBox 8"/>
              <p:cNvSpPr txBox="1"/>
              <p:nvPr/>
            </p:nvSpPr>
            <p:spPr>
              <a:xfrm>
                <a:off x="2051720" y="2327860"/>
                <a:ext cx="1944216" cy="461665"/>
              </a:xfrm>
              <a:prstGeom prst="rect">
                <a:avLst/>
              </a:prstGeom>
              <a:noFill/>
            </p:spPr>
            <p:txBody>
              <a:bodyPr wrap="square" rtlCol="0">
                <a:spAutoFit/>
              </a:bodyPr>
              <a:lstStyle/>
              <a:p>
                <a:pPr algn="l"/>
                <a:r>
                  <a:rPr lang="zh-CN" altLang="en-US"/>
                  <a:t>编译程序</a:t>
                </a:r>
              </a:p>
            </p:txBody>
          </p:sp>
          <p:sp>
            <p:nvSpPr>
              <p:cNvPr id="10" name="TextBox 9"/>
              <p:cNvSpPr txBox="1"/>
              <p:nvPr/>
            </p:nvSpPr>
            <p:spPr>
              <a:xfrm>
                <a:off x="4860032" y="2327860"/>
                <a:ext cx="1944216" cy="461665"/>
              </a:xfrm>
              <a:prstGeom prst="rect">
                <a:avLst/>
              </a:prstGeom>
              <a:noFill/>
            </p:spPr>
            <p:txBody>
              <a:bodyPr wrap="square" rtlCol="0">
                <a:spAutoFit/>
              </a:bodyPr>
              <a:lstStyle/>
              <a:p>
                <a:pPr algn="r"/>
                <a:r>
                  <a:rPr lang="zh-CN" altLang="en-US"/>
                  <a:t>汇编程序</a:t>
                </a:r>
              </a:p>
            </p:txBody>
          </p:sp>
          <p:cxnSp>
            <p:nvCxnSpPr>
              <p:cNvPr id="12" name="直接连接符 11"/>
              <p:cNvCxnSpPr/>
              <p:nvPr/>
            </p:nvCxnSpPr>
            <p:spPr bwMode="auto">
              <a:xfrm>
                <a:off x="3491880" y="2276872"/>
                <a:ext cx="0" cy="576064"/>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3" name="直接连接符 12"/>
              <p:cNvCxnSpPr/>
              <p:nvPr/>
            </p:nvCxnSpPr>
            <p:spPr bwMode="auto">
              <a:xfrm>
                <a:off x="5364088" y="2276872"/>
                <a:ext cx="0" cy="576064"/>
              </a:xfrm>
              <a:prstGeom prst="line">
                <a:avLst/>
              </a:prstGeom>
              <a:solidFill>
                <a:schemeClr val="accent1"/>
              </a:solidFill>
              <a:ln w="19050" cap="flat" cmpd="sng" algn="ctr">
                <a:solidFill>
                  <a:schemeClr val="tx1"/>
                </a:solidFill>
                <a:prstDash val="dash"/>
                <a:round/>
                <a:headEnd type="none" w="med" len="med"/>
                <a:tailEnd type="none" w="med" len="med"/>
              </a:ln>
              <a:effectLst/>
            </p:spPr>
          </p:cxnSp>
        </p:grpSp>
        <p:sp>
          <p:nvSpPr>
            <p:cNvPr id="15" name="矩形 14"/>
            <p:cNvSpPr/>
            <p:nvPr/>
          </p:nvSpPr>
          <p:spPr bwMode="auto">
            <a:xfrm>
              <a:off x="2699792" y="1268760"/>
              <a:ext cx="1512168" cy="936104"/>
            </a:xfrm>
            <a:prstGeom prst="rect">
              <a:avLst/>
            </a:prstGeom>
            <a:solidFill>
              <a:srgbClr val="FFFF99"/>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高级语言</a:t>
              </a:r>
              <a:br>
                <a:rPr kumimoji="0" lang="en-US" altLang="zh-CN" sz="2400" b="1" i="0" u="none" strike="noStrike" cap="none" normalizeH="0" baseline="0">
                  <a:ln>
                    <a:noFill/>
                  </a:ln>
                  <a:solidFill>
                    <a:schemeClr val="tx1"/>
                  </a:solidFill>
                  <a:effectLst/>
                  <a:latin typeface="Times New Roman" pitchFamily="18" charset="0"/>
                  <a:ea typeface="宋体" charset="-122"/>
                </a:rPr>
              </a:br>
              <a:r>
                <a:rPr kumimoji="0" lang="zh-CN" altLang="en-US" sz="2400" b="1" i="0" u="none" strike="noStrike" cap="none" normalizeH="0" baseline="0">
                  <a:ln>
                    <a:noFill/>
                  </a:ln>
                  <a:solidFill>
                    <a:schemeClr val="tx1"/>
                  </a:solidFill>
                  <a:effectLst/>
                  <a:latin typeface="Times New Roman" pitchFamily="18" charset="0"/>
                  <a:ea typeface="宋体" charset="-122"/>
                </a:rPr>
                <a:t>源程序</a:t>
              </a:r>
            </a:p>
          </p:txBody>
        </p:sp>
        <p:sp>
          <p:nvSpPr>
            <p:cNvPr id="16" name="矩形 15"/>
            <p:cNvSpPr/>
            <p:nvPr/>
          </p:nvSpPr>
          <p:spPr bwMode="auto">
            <a:xfrm>
              <a:off x="6084168" y="1268760"/>
              <a:ext cx="1512168" cy="936104"/>
            </a:xfrm>
            <a:prstGeom prst="rect">
              <a:avLst/>
            </a:prstGeom>
            <a:solidFill>
              <a:srgbClr val="FFFF99"/>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rPr>
                <a:t>汇编语言</a:t>
              </a:r>
              <a:br>
                <a:rPr kumimoji="0" lang="en-US" altLang="zh-CN" sz="2400" b="1" i="0" u="none" strike="noStrike" cap="none" normalizeH="0" baseline="0">
                  <a:ln>
                    <a:noFill/>
                  </a:ln>
                  <a:solidFill>
                    <a:schemeClr val="tx1"/>
                  </a:solidFill>
                  <a:effectLst/>
                  <a:latin typeface="Times New Roman" pitchFamily="18" charset="0"/>
                  <a:ea typeface="宋体" charset="-122"/>
                </a:rPr>
              </a:br>
              <a:r>
                <a:rPr kumimoji="0" lang="zh-CN" altLang="en-US" sz="2400" b="1" i="0" u="none" strike="noStrike" cap="none" normalizeH="0" baseline="0">
                  <a:ln>
                    <a:noFill/>
                  </a:ln>
                  <a:solidFill>
                    <a:schemeClr val="tx1"/>
                  </a:solidFill>
                  <a:effectLst/>
                  <a:latin typeface="Times New Roman" pitchFamily="18" charset="0"/>
                  <a:ea typeface="宋体" charset="-122"/>
                </a:rPr>
                <a:t>源程序</a:t>
              </a:r>
            </a:p>
          </p:txBody>
        </p:sp>
        <p:cxnSp>
          <p:nvCxnSpPr>
            <p:cNvPr id="18" name="直接箭头连接符 17"/>
            <p:cNvCxnSpPr>
              <a:stCxn id="7" idx="2"/>
            </p:cNvCxnSpPr>
            <p:nvPr/>
          </p:nvCxnSpPr>
          <p:spPr bwMode="auto">
            <a:xfrm>
              <a:off x="5148064" y="4509120"/>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0" name="直接箭头连接符 19"/>
            <p:cNvCxnSpPr/>
            <p:nvPr/>
          </p:nvCxnSpPr>
          <p:spPr bwMode="auto">
            <a:xfrm>
              <a:off x="5148064" y="3356992"/>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1" name="直接箭头连接符 20"/>
            <p:cNvCxnSpPr/>
            <p:nvPr/>
          </p:nvCxnSpPr>
          <p:spPr bwMode="auto">
            <a:xfrm>
              <a:off x="3491880" y="3356992"/>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2" name="直接箭头连接符 21"/>
            <p:cNvCxnSpPr/>
            <p:nvPr/>
          </p:nvCxnSpPr>
          <p:spPr bwMode="auto">
            <a:xfrm>
              <a:off x="6804248" y="3356992"/>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3" name="直接箭头连接符 22"/>
            <p:cNvCxnSpPr/>
            <p:nvPr/>
          </p:nvCxnSpPr>
          <p:spPr bwMode="auto">
            <a:xfrm>
              <a:off x="3491880" y="2204864"/>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4" name="直接箭头连接符 23"/>
            <p:cNvCxnSpPr/>
            <p:nvPr/>
          </p:nvCxnSpPr>
          <p:spPr bwMode="auto">
            <a:xfrm>
              <a:off x="6804248" y="2204864"/>
              <a:ext cx="0" cy="576064"/>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6" name="直接连接符 25"/>
            <p:cNvCxnSpPr/>
            <p:nvPr/>
          </p:nvCxnSpPr>
          <p:spPr bwMode="auto">
            <a:xfrm>
              <a:off x="7596336" y="4221088"/>
              <a:ext cx="100811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28" name="TextBox 27"/>
            <p:cNvSpPr txBox="1"/>
            <p:nvPr/>
          </p:nvSpPr>
          <p:spPr>
            <a:xfrm>
              <a:off x="7524328" y="3789040"/>
              <a:ext cx="1224136" cy="461665"/>
            </a:xfrm>
            <a:prstGeom prst="rect">
              <a:avLst/>
            </a:prstGeom>
            <a:noFill/>
          </p:spPr>
          <p:txBody>
            <a:bodyPr wrap="square" rtlCol="0">
              <a:spAutoFit/>
            </a:bodyPr>
            <a:lstStyle/>
            <a:p>
              <a:r>
                <a:rPr lang="zh-CN" altLang="en-US"/>
                <a:t>软件</a:t>
              </a:r>
            </a:p>
          </p:txBody>
        </p:sp>
        <p:sp>
          <p:nvSpPr>
            <p:cNvPr id="29" name="TextBox 28"/>
            <p:cNvSpPr txBox="1"/>
            <p:nvPr/>
          </p:nvSpPr>
          <p:spPr>
            <a:xfrm>
              <a:off x="7524328" y="4191471"/>
              <a:ext cx="1224136" cy="461665"/>
            </a:xfrm>
            <a:prstGeom prst="rect">
              <a:avLst/>
            </a:prstGeom>
            <a:noFill/>
          </p:spPr>
          <p:txBody>
            <a:bodyPr wrap="square" rtlCol="0">
              <a:spAutoFit/>
            </a:bodyPr>
            <a:lstStyle/>
            <a:p>
              <a:r>
                <a:rPr lang="zh-CN" altLang="en-US"/>
                <a:t>硬件</a:t>
              </a:r>
            </a:p>
          </p:txBody>
        </p:sp>
        <p:cxnSp>
          <p:nvCxnSpPr>
            <p:cNvPr id="32" name="直接箭头连接符 31"/>
            <p:cNvCxnSpPr/>
            <p:nvPr/>
          </p:nvCxnSpPr>
          <p:spPr bwMode="auto">
            <a:xfrm>
              <a:off x="2339752" y="4797152"/>
              <a:ext cx="2808312" cy="0"/>
            </a:xfrm>
            <a:prstGeom prst="straightConnector1">
              <a:avLst/>
            </a:prstGeom>
            <a:solidFill>
              <a:schemeClr val="accent1"/>
            </a:solidFill>
            <a:ln w="19050" cap="flat" cmpd="sng" algn="ctr">
              <a:solidFill>
                <a:srgbClr val="0000FF"/>
              </a:solidFill>
              <a:prstDash val="solid"/>
              <a:round/>
              <a:headEnd type="none" w="med" len="med"/>
              <a:tailEnd type="triangle" w="med" len="lg"/>
            </a:ln>
            <a:effectLst/>
          </p:spPr>
        </p:cxnSp>
        <p:sp>
          <p:nvSpPr>
            <p:cNvPr id="33" name="TextBox 32"/>
            <p:cNvSpPr txBox="1"/>
            <p:nvPr/>
          </p:nvSpPr>
          <p:spPr>
            <a:xfrm>
              <a:off x="467544" y="4221088"/>
              <a:ext cx="2160240" cy="1200329"/>
            </a:xfrm>
            <a:prstGeom prst="rect">
              <a:avLst/>
            </a:prstGeom>
            <a:noFill/>
          </p:spPr>
          <p:txBody>
            <a:bodyPr wrap="square" rtlCol="0">
              <a:spAutoFit/>
            </a:bodyPr>
            <a:lstStyle/>
            <a:p>
              <a:pPr algn="l"/>
              <a:r>
                <a:rPr lang="zh-CN" altLang="en-US" dirty="0">
                  <a:solidFill>
                    <a:srgbClr val="0000FF"/>
                  </a:solidFill>
                </a:rPr>
                <a:t>通过微程序</a:t>
              </a:r>
              <a:br>
                <a:rPr lang="en-US" altLang="zh-CN" dirty="0">
                  <a:solidFill>
                    <a:srgbClr val="0000FF"/>
                  </a:solidFill>
                </a:rPr>
              </a:br>
              <a:r>
                <a:rPr lang="zh-CN" altLang="en-US" dirty="0">
                  <a:solidFill>
                    <a:srgbClr val="0000FF"/>
                  </a:solidFill>
                </a:rPr>
                <a:t>或硬件执行</a:t>
              </a:r>
              <a:br>
                <a:rPr lang="en-US" altLang="zh-CN" dirty="0">
                  <a:solidFill>
                    <a:srgbClr val="0000FF"/>
                  </a:solidFill>
                </a:rPr>
              </a:br>
              <a:r>
                <a:rPr lang="zh-CN" altLang="en-US" dirty="0">
                  <a:solidFill>
                    <a:srgbClr val="0000FF"/>
                  </a:solidFill>
                </a:rPr>
                <a:t>机器指令程序</a:t>
              </a:r>
            </a:p>
          </p:txBody>
        </p:sp>
        <p:cxnSp>
          <p:nvCxnSpPr>
            <p:cNvPr id="35" name="直接箭头连接符 34"/>
            <p:cNvCxnSpPr/>
            <p:nvPr/>
          </p:nvCxnSpPr>
          <p:spPr bwMode="auto">
            <a:xfrm>
              <a:off x="2483768" y="3645024"/>
              <a:ext cx="1008112" cy="0"/>
            </a:xfrm>
            <a:prstGeom prst="straightConnector1">
              <a:avLst/>
            </a:prstGeom>
            <a:solidFill>
              <a:schemeClr val="accent1"/>
            </a:solidFill>
            <a:ln w="19050" cap="flat" cmpd="sng" algn="ctr">
              <a:solidFill>
                <a:srgbClr val="0000FF"/>
              </a:solidFill>
              <a:prstDash val="solid"/>
              <a:round/>
              <a:headEnd type="none" w="med" len="med"/>
              <a:tailEnd type="triangle" w="med" len="lg"/>
            </a:ln>
            <a:effectLst/>
          </p:spPr>
        </p:cxnSp>
        <p:sp>
          <p:nvSpPr>
            <p:cNvPr id="37" name="TextBox 36"/>
            <p:cNvSpPr txBox="1"/>
            <p:nvPr/>
          </p:nvSpPr>
          <p:spPr>
            <a:xfrm>
              <a:off x="467544" y="3399383"/>
              <a:ext cx="2160240" cy="461665"/>
            </a:xfrm>
            <a:prstGeom prst="rect">
              <a:avLst/>
            </a:prstGeom>
            <a:noFill/>
          </p:spPr>
          <p:txBody>
            <a:bodyPr wrap="square" rtlCol="0">
              <a:spAutoFit/>
            </a:bodyPr>
            <a:lstStyle/>
            <a:p>
              <a:pPr algn="l"/>
              <a:r>
                <a:rPr lang="zh-CN" altLang="en-US">
                  <a:solidFill>
                    <a:srgbClr val="0000FF"/>
                  </a:solidFill>
                </a:rPr>
                <a:t>机器指令程序</a:t>
              </a:r>
            </a:p>
          </p:txBody>
        </p:sp>
      </p:grpSp>
      <p:sp>
        <p:nvSpPr>
          <p:cNvPr id="43" name="内容占位符 2"/>
          <p:cNvSpPr txBox="1">
            <a:spLocks/>
          </p:cNvSpPr>
          <p:nvPr/>
        </p:nvSpPr>
        <p:spPr bwMode="auto">
          <a:xfrm>
            <a:off x="2483768" y="980728"/>
            <a:ext cx="6624736" cy="5760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rgbClr val="D60093"/>
                </a:solidFill>
                <a:effectLst/>
                <a:uLnTx/>
                <a:uFillTx/>
                <a:latin typeface="+mn-lt"/>
                <a:ea typeface="楷体" panose="02010609060101010101" pitchFamily="49" charset="-122"/>
                <a:cs typeface="+mn-cs"/>
              </a:rPr>
              <a:t>Instruction System Architecture</a:t>
            </a:r>
            <a:r>
              <a:rPr kumimoji="0" lang="zh-CN" altLang="en-US" sz="2800" b="1" i="0" u="none" strike="noStrike" kern="0" cap="none" spc="0" normalizeH="0" baseline="0" noProof="0" dirty="0">
                <a:ln>
                  <a:noFill/>
                </a:ln>
                <a:solidFill>
                  <a:srgbClr val="D60093"/>
                </a:solidFill>
                <a:effectLst/>
                <a:uLnTx/>
                <a:uFillTx/>
                <a:latin typeface="+mn-lt"/>
                <a:ea typeface="楷体" panose="02010609060101010101" pitchFamily="49" charset="-122"/>
                <a:cs typeface="+mn-cs"/>
              </a:rPr>
              <a:t>，</a:t>
            </a:r>
            <a:r>
              <a:rPr kumimoji="0" lang="en-US" altLang="zh-CN" sz="2800" b="1" i="0" u="none" strike="noStrike" kern="0" cap="none" spc="0" normalizeH="0" baseline="0" noProof="0" dirty="0">
                <a:ln>
                  <a:noFill/>
                </a:ln>
                <a:solidFill>
                  <a:srgbClr val="D60093"/>
                </a:solidFill>
                <a:effectLst/>
                <a:uLnTx/>
                <a:uFillTx/>
                <a:latin typeface="+mn-lt"/>
                <a:ea typeface="楷体" panose="02010609060101010101" pitchFamily="49" charset="-122"/>
                <a:cs typeface="+mn-cs"/>
              </a:rPr>
              <a:t>ISA</a:t>
            </a:r>
            <a:endParaRPr kumimoji="0" lang="zh-CN" altLang="en-US" sz="2800" b="1" i="0" u="none" strike="noStrike" kern="0" cap="none" spc="0" normalizeH="0" baseline="0" noProof="0" dirty="0">
              <a:ln>
                <a:noFill/>
              </a:ln>
              <a:solidFill>
                <a:srgbClr val="D60093"/>
              </a:solidFill>
              <a:effectLst/>
              <a:uLnTx/>
              <a:uFillTx/>
              <a:latin typeface="+mn-lt"/>
              <a:ea typeface="楷体" panose="02010609060101010101" pitchFamily="49" charset="-122"/>
              <a:cs typeface="+mn-cs"/>
            </a:endParaRPr>
          </a:p>
        </p:txBody>
      </p:sp>
      <p:sp>
        <p:nvSpPr>
          <p:cNvPr id="44" name="任意多边形 43"/>
          <p:cNvSpPr/>
          <p:nvPr/>
        </p:nvSpPr>
        <p:spPr bwMode="auto">
          <a:xfrm>
            <a:off x="1587062" y="1019503"/>
            <a:ext cx="896706" cy="249257"/>
          </a:xfrm>
          <a:custGeom>
            <a:avLst/>
            <a:gdLst>
              <a:gd name="connsiteX0" fmla="*/ 0 w 588579"/>
              <a:gd name="connsiteY0" fmla="*/ 0 h 339835"/>
              <a:gd name="connsiteX1" fmla="*/ 147145 w 588579"/>
              <a:gd name="connsiteY1" fmla="*/ 283780 h 339835"/>
              <a:gd name="connsiteX2" fmla="*/ 588579 w 588579"/>
              <a:gd name="connsiteY2" fmla="*/ 336331 h 339835"/>
            </a:gdLst>
            <a:ahLst/>
            <a:cxnLst>
              <a:cxn ang="0">
                <a:pos x="connsiteX0" y="connsiteY0"/>
              </a:cxn>
              <a:cxn ang="0">
                <a:pos x="connsiteX1" y="connsiteY1"/>
              </a:cxn>
              <a:cxn ang="0">
                <a:pos x="connsiteX2" y="connsiteY2"/>
              </a:cxn>
            </a:cxnLst>
            <a:rect l="l" t="t" r="r" b="b"/>
            <a:pathLst>
              <a:path w="588579" h="339835">
                <a:moveTo>
                  <a:pt x="0" y="0"/>
                </a:moveTo>
                <a:cubicBezTo>
                  <a:pt x="24524" y="113862"/>
                  <a:pt x="49048" y="227725"/>
                  <a:pt x="147145" y="283780"/>
                </a:cubicBezTo>
                <a:cubicBezTo>
                  <a:pt x="245242" y="339835"/>
                  <a:pt x="493986" y="320565"/>
                  <a:pt x="588579" y="336331"/>
                </a:cubicBezTo>
              </a:path>
            </a:pathLst>
          </a:custGeom>
          <a:noFill/>
          <a:ln w="28575" cap="flat" cmpd="sng" algn="ctr">
            <a:solidFill>
              <a:srgbClr val="FF66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5" name="矩形 4">
            <a:extLst>
              <a:ext uri="{FF2B5EF4-FFF2-40B4-BE49-F238E27FC236}">
                <a16:creationId xmlns:a16="http://schemas.microsoft.com/office/drawing/2014/main" id="{D51AF801-9B73-47C4-A776-3CE363C8A464}"/>
              </a:ext>
            </a:extLst>
          </p:cNvPr>
          <p:cNvSpPr/>
          <p:nvPr/>
        </p:nvSpPr>
        <p:spPr>
          <a:xfrm>
            <a:off x="2867538" y="6093296"/>
            <a:ext cx="4512774" cy="523220"/>
          </a:xfrm>
          <a:prstGeom prst="rect">
            <a:avLst/>
          </a:prstGeom>
        </p:spPr>
        <p:txBody>
          <a:bodyPr wrap="none">
            <a:spAutoFit/>
          </a:bodyPr>
          <a:lstStyle/>
          <a:p>
            <a:r>
              <a:rPr lang="zh-CN" altLang="en-US" sz="2800" dirty="0"/>
              <a:t>计算机系统的抽象分层结构</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0CCBF942-56A7-4991-8545-51DFFB11E463}" type="slidenum">
              <a:rPr lang="zh-CN" altLang="en-US"/>
              <a:pPr/>
              <a:t>80</a:t>
            </a:fld>
            <a:endParaRPr lang="en-US" altLang="zh-CN"/>
          </a:p>
        </p:txBody>
      </p:sp>
      <p:sp>
        <p:nvSpPr>
          <p:cNvPr id="1117186" name="Rectangle 2"/>
          <p:cNvSpPr>
            <a:spLocks noGrp="1" noChangeArrowheads="1"/>
          </p:cNvSpPr>
          <p:nvPr>
            <p:ph type="title"/>
          </p:nvPr>
        </p:nvSpPr>
        <p:spPr>
          <a:xfrm>
            <a:off x="612775" y="44450"/>
            <a:ext cx="8351838" cy="549275"/>
          </a:xfrm>
        </p:spPr>
        <p:txBody>
          <a:bodyPr/>
          <a:lstStyle/>
          <a:p>
            <a:r>
              <a:rPr lang="en-US" altLang="zh-CN" dirty="0">
                <a:ea typeface="黑体" pitchFamily="2" charset="-122"/>
              </a:rPr>
              <a:t>Page 211</a:t>
            </a:r>
            <a:r>
              <a:rPr lang="zh-CN" altLang="en-US" dirty="0">
                <a:ea typeface="黑体" pitchFamily="2" charset="-122"/>
              </a:rPr>
              <a:t>～</a:t>
            </a:r>
            <a:r>
              <a:rPr lang="en-US" altLang="zh-CN" dirty="0">
                <a:ea typeface="黑体" pitchFamily="2" charset="-122"/>
              </a:rPr>
              <a:t>212</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5.11</a:t>
            </a:r>
            <a:endParaRPr lang="zh-CN" altLang="en-US" sz="2800" dirty="0">
              <a:ea typeface="黑体" pitchFamily="2" charset="-122"/>
            </a:endParaRPr>
          </a:p>
        </p:txBody>
      </p:sp>
      <p:sp>
        <p:nvSpPr>
          <p:cNvPr id="1117187" name="Rectangle 3"/>
          <p:cNvSpPr>
            <a:spLocks noGrp="1" noChangeArrowheads="1"/>
          </p:cNvSpPr>
          <p:nvPr>
            <p:ph type="body" idx="1"/>
          </p:nvPr>
        </p:nvSpPr>
        <p:spPr>
          <a:xfrm>
            <a:off x="250825" y="549275"/>
            <a:ext cx="8785225" cy="5759450"/>
          </a:xfrm>
        </p:spPr>
        <p:txBody>
          <a:bodyPr/>
          <a:lstStyle/>
          <a:p>
            <a:pPr marL="0" indent="0">
              <a:buFont typeface="Wingdings" pitchFamily="2" charset="2"/>
              <a:buNone/>
            </a:pPr>
            <a:r>
              <a:rPr lang="zh-CN" altLang="en-US"/>
              <a:t>某计算机</a:t>
            </a:r>
            <a:r>
              <a:rPr lang="zh-CN" altLang="en-US">
                <a:solidFill>
                  <a:srgbClr val="0000FF"/>
                </a:solidFill>
              </a:rPr>
              <a:t>指令字长</a:t>
            </a:r>
            <a:r>
              <a:rPr lang="en-US" altLang="zh-CN">
                <a:solidFill>
                  <a:srgbClr val="0000FF"/>
                </a:solidFill>
              </a:rPr>
              <a:t>16</a:t>
            </a:r>
            <a:r>
              <a:rPr lang="zh-CN" altLang="en-US">
                <a:solidFill>
                  <a:srgbClr val="0000FF"/>
                </a:solidFill>
              </a:rPr>
              <a:t>位</a:t>
            </a:r>
            <a:r>
              <a:rPr lang="zh-CN" altLang="en-US"/>
              <a:t>，有</a:t>
            </a:r>
            <a:r>
              <a:rPr lang="zh-CN" altLang="en-US">
                <a:solidFill>
                  <a:srgbClr val="FF0000"/>
                </a:solidFill>
              </a:rPr>
              <a:t>单地址</a:t>
            </a:r>
            <a:r>
              <a:rPr lang="zh-CN" altLang="en-US"/>
              <a:t>指令和</a:t>
            </a:r>
            <a:r>
              <a:rPr lang="zh-CN" altLang="en-US">
                <a:solidFill>
                  <a:srgbClr val="FF0000"/>
                </a:solidFill>
              </a:rPr>
              <a:t>双地址</a:t>
            </a:r>
            <a:r>
              <a:rPr lang="zh-CN" altLang="en-US"/>
              <a:t>指令两类。若每个</a:t>
            </a:r>
            <a:r>
              <a:rPr lang="zh-CN" altLang="en-US">
                <a:solidFill>
                  <a:srgbClr val="FF0066"/>
                </a:solidFill>
              </a:rPr>
              <a:t>地址</a:t>
            </a:r>
            <a:r>
              <a:rPr lang="zh-CN" altLang="en-US"/>
              <a:t>字段均为</a:t>
            </a:r>
            <a:r>
              <a:rPr lang="en-US" altLang="zh-CN">
                <a:solidFill>
                  <a:srgbClr val="FF0066"/>
                </a:solidFill>
              </a:rPr>
              <a:t>6</a:t>
            </a:r>
            <a:r>
              <a:rPr lang="zh-CN" altLang="en-US">
                <a:solidFill>
                  <a:srgbClr val="FF0066"/>
                </a:solidFill>
              </a:rPr>
              <a:t>位</a:t>
            </a:r>
            <a:r>
              <a:rPr lang="zh-CN" altLang="en-US"/>
              <a:t>，且</a:t>
            </a:r>
            <a:r>
              <a:rPr lang="zh-CN" altLang="en-US">
                <a:solidFill>
                  <a:srgbClr val="FF0066"/>
                </a:solidFill>
              </a:rPr>
              <a:t>双地址</a:t>
            </a:r>
            <a:r>
              <a:rPr lang="zh-CN" altLang="en-US"/>
              <a:t>指令有</a:t>
            </a:r>
            <a:r>
              <a:rPr lang="en-US" altLang="zh-CN">
                <a:solidFill>
                  <a:srgbClr val="FF0066"/>
                </a:solidFill>
              </a:rPr>
              <a:t>m</a:t>
            </a:r>
            <a:r>
              <a:rPr lang="zh-CN" altLang="en-US">
                <a:solidFill>
                  <a:srgbClr val="FF0066"/>
                </a:solidFill>
              </a:rPr>
              <a:t>条</a:t>
            </a:r>
            <a:r>
              <a:rPr lang="zh-CN" altLang="en-US"/>
              <a:t>，那么</a:t>
            </a:r>
            <a:r>
              <a:rPr lang="zh-CN" altLang="en-US">
                <a:solidFill>
                  <a:srgbClr val="FF0066"/>
                </a:solidFill>
              </a:rPr>
              <a:t>单地址</a:t>
            </a:r>
            <a:r>
              <a:rPr lang="zh-CN" altLang="en-US"/>
              <a:t>指令最多可以有多少？</a:t>
            </a:r>
          </a:p>
          <a:p>
            <a:pPr marL="0" indent="0">
              <a:buFont typeface="Wingdings" pitchFamily="2" charset="2"/>
              <a:buNone/>
            </a:pPr>
            <a:endParaRPr lang="zh-CN" altLang="en-US"/>
          </a:p>
          <a:p>
            <a:pPr marL="0" indent="0">
              <a:buFont typeface="Wingdings" pitchFamily="2" charset="2"/>
              <a:buNone/>
            </a:pPr>
            <a:endParaRPr lang="zh-CN" altLang="en-US"/>
          </a:p>
          <a:p>
            <a:pPr marL="0" indent="0">
              <a:buFont typeface="Wingdings" pitchFamily="2" charset="2"/>
              <a:buNone/>
            </a:pPr>
            <a:endParaRPr lang="zh-CN" altLang="en-US"/>
          </a:p>
          <a:p>
            <a:pPr marL="0" indent="0">
              <a:buFont typeface="Wingdings" pitchFamily="2" charset="2"/>
              <a:buNone/>
            </a:pPr>
            <a:endParaRPr lang="zh-CN" altLang="en-US"/>
          </a:p>
          <a:p>
            <a:pPr marL="0" indent="0">
              <a:buFont typeface="Wingdings" pitchFamily="2" charset="2"/>
              <a:buNone/>
            </a:pPr>
            <a:r>
              <a:rPr lang="en-US" altLang="zh-CN">
                <a:ea typeface="宋体" charset="-122"/>
              </a:rPr>
              <a:t>【</a:t>
            </a:r>
            <a:r>
              <a:rPr lang="zh-CN" altLang="en-US">
                <a:ea typeface="宋体" charset="-122"/>
              </a:rPr>
              <a:t>解</a:t>
            </a:r>
            <a:r>
              <a:rPr lang="en-US" altLang="zh-CN">
                <a:ea typeface="宋体" charset="-122"/>
              </a:rPr>
              <a:t>】</a:t>
            </a:r>
          </a:p>
          <a:p>
            <a:pPr marL="0" indent="0">
              <a:buFont typeface="Wingdings" pitchFamily="2" charset="2"/>
              <a:buNone/>
            </a:pPr>
            <a:r>
              <a:rPr lang="en-US" altLang="zh-CN">
                <a:ea typeface="宋体" charset="-122"/>
              </a:rPr>
              <a:t>	</a:t>
            </a:r>
            <a:r>
              <a:rPr lang="zh-CN" altLang="en-US">
                <a:ea typeface="宋体" charset="-122"/>
              </a:rPr>
              <a:t>单地址指令最多 </a:t>
            </a:r>
            <a:r>
              <a:rPr lang="en-US" altLang="zh-CN">
                <a:ea typeface="宋体" charset="-122"/>
              </a:rPr>
              <a:t>(2</a:t>
            </a:r>
            <a:r>
              <a:rPr lang="en-US" altLang="zh-CN" baseline="30000">
                <a:ea typeface="宋体" charset="-122"/>
              </a:rPr>
              <a:t>4</a:t>
            </a:r>
            <a:r>
              <a:rPr lang="zh-CN" altLang="en-US">
                <a:ea typeface="宋体" charset="-122"/>
              </a:rPr>
              <a:t>－</a:t>
            </a:r>
            <a:r>
              <a:rPr lang="en-US" altLang="zh-CN">
                <a:ea typeface="宋体" charset="-122"/>
              </a:rPr>
              <a:t>m)×2</a:t>
            </a:r>
            <a:r>
              <a:rPr lang="en-US" altLang="zh-CN" baseline="30000">
                <a:ea typeface="宋体" charset="-122"/>
              </a:rPr>
              <a:t>6</a:t>
            </a:r>
            <a:r>
              <a:rPr lang="en-US" altLang="zh-CN">
                <a:ea typeface="宋体" charset="-122"/>
              </a:rPr>
              <a:t> </a:t>
            </a:r>
            <a:r>
              <a:rPr lang="zh-CN" altLang="en-US">
                <a:ea typeface="宋体" charset="-122"/>
              </a:rPr>
              <a:t>条。</a:t>
            </a:r>
          </a:p>
        </p:txBody>
      </p:sp>
      <p:graphicFrame>
        <p:nvGraphicFramePr>
          <p:cNvPr id="1117214" name="Group 30"/>
          <p:cNvGraphicFramePr>
            <a:graphicFrameLocks noGrp="1"/>
          </p:cNvGraphicFramePr>
          <p:nvPr/>
        </p:nvGraphicFramePr>
        <p:xfrm>
          <a:off x="2484438" y="2997200"/>
          <a:ext cx="5616575" cy="592138"/>
        </p:xfrm>
        <a:graphic>
          <a:graphicData uri="http://schemas.openxmlformats.org/drawingml/2006/table">
            <a:tbl>
              <a:tblPr/>
              <a:tblGrid>
                <a:gridCol w="3690937">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10bit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6bit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graphicFrame>
        <p:nvGraphicFramePr>
          <p:cNvPr id="1117231" name="Group 47"/>
          <p:cNvGraphicFramePr>
            <a:graphicFrameLocks noGrp="1"/>
          </p:cNvGraphicFramePr>
          <p:nvPr/>
        </p:nvGraphicFramePr>
        <p:xfrm>
          <a:off x="2484438" y="2133600"/>
          <a:ext cx="5616575" cy="592138"/>
        </p:xfrm>
        <a:graphic>
          <a:graphicData uri="http://schemas.openxmlformats.org/drawingml/2006/table">
            <a:tbl>
              <a:tblPr/>
              <a:tblGrid>
                <a:gridCol w="1728787">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925638">
                  <a:extLst>
                    <a:ext uri="{9D8B030D-6E8A-4147-A177-3AD203B41FA5}">
                      <a16:colId xmlns:a16="http://schemas.microsoft.com/office/drawing/2014/main" val="20002"/>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操作码</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6bit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6bit</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0"/>
                  </a:ext>
                </a:extLst>
              </a:tr>
            </a:tbl>
          </a:graphicData>
        </a:graphic>
      </p:graphicFrame>
      <p:sp>
        <p:nvSpPr>
          <p:cNvPr id="1117232" name="Text Box 48"/>
          <p:cNvSpPr txBox="1">
            <a:spLocks noChangeArrowheads="1"/>
          </p:cNvSpPr>
          <p:nvPr/>
        </p:nvSpPr>
        <p:spPr bwMode="auto">
          <a:xfrm>
            <a:off x="1187450" y="2133600"/>
            <a:ext cx="1223963" cy="519113"/>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sz="2800"/>
              <a:t>m</a:t>
            </a:r>
            <a:r>
              <a:rPr lang="zh-CN" altLang="en-US" sz="2800"/>
              <a:t>条</a:t>
            </a:r>
          </a:p>
        </p:txBody>
      </p:sp>
      <p:sp>
        <p:nvSpPr>
          <p:cNvPr id="1117233" name="Text Box 49"/>
          <p:cNvSpPr txBox="1">
            <a:spLocks noChangeArrowheads="1"/>
          </p:cNvSpPr>
          <p:nvPr/>
        </p:nvSpPr>
        <p:spPr bwMode="auto">
          <a:xfrm>
            <a:off x="1187450" y="3070225"/>
            <a:ext cx="1223963" cy="519113"/>
          </a:xfrm>
          <a:prstGeom prst="rect">
            <a:avLst/>
          </a:prstGeom>
          <a:noFill/>
          <a:ln w="28575" algn="ctr">
            <a:noFill/>
            <a:miter lim="800000"/>
            <a:headEnd/>
            <a:tailEnd type="none" w="med" len="lg"/>
          </a:ln>
          <a:effectLst/>
        </p:spPr>
        <p:txBody>
          <a:bodyPr>
            <a:spAutoFit/>
          </a:bodyPr>
          <a:lstStyle/>
          <a:p>
            <a:pPr algn="r">
              <a:spcBef>
                <a:spcPct val="50000"/>
              </a:spcBef>
            </a:pPr>
            <a:r>
              <a:rPr lang="en-US" altLang="zh-CN" sz="2800"/>
              <a:t>?</a:t>
            </a:r>
            <a:r>
              <a:rPr lang="zh-CN" altLang="en-US" sz="2800"/>
              <a:t>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7231"/>
                                        </p:tgtEl>
                                        <p:attrNameLst>
                                          <p:attrName>style.visibility</p:attrName>
                                        </p:attrNameLst>
                                      </p:cBhvr>
                                      <p:to>
                                        <p:strVal val="visible"/>
                                      </p:to>
                                    </p:set>
                                    <p:animEffect transition="in" filter="wipe(left)">
                                      <p:cBhvr>
                                        <p:cTn id="7" dur="500"/>
                                        <p:tgtEl>
                                          <p:spTgt spid="11172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17232"/>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17214"/>
                                        </p:tgtEl>
                                        <p:attrNameLst>
                                          <p:attrName>style.visibility</p:attrName>
                                        </p:attrNameLst>
                                      </p:cBhvr>
                                      <p:to>
                                        <p:strVal val="visible"/>
                                      </p:to>
                                    </p:set>
                                    <p:animEffect transition="in" filter="wipe(left)">
                                      <p:cBhvr>
                                        <p:cTn id="14" dur="500"/>
                                        <p:tgtEl>
                                          <p:spTgt spid="111721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11723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9" presetClass="entr" presetSubtype="0" accel="100000" fill="hold" nodeType="clickEffect">
                                  <p:stCondLst>
                                    <p:cond delay="0"/>
                                  </p:stCondLst>
                                  <p:childTnLst>
                                    <p:set>
                                      <p:cBhvr>
                                        <p:cTn id="21" dur="1" fill="hold">
                                          <p:stCondLst>
                                            <p:cond delay="0"/>
                                          </p:stCondLst>
                                        </p:cTn>
                                        <p:tgtEl>
                                          <p:spTgt spid="1117187">
                                            <p:txEl>
                                              <p:pRg st="5" end="5"/>
                                            </p:txEl>
                                          </p:spTgt>
                                        </p:tgtEl>
                                        <p:attrNameLst>
                                          <p:attrName>style.visibility</p:attrName>
                                        </p:attrNameLst>
                                      </p:cBhvr>
                                      <p:to>
                                        <p:strVal val="visible"/>
                                      </p:to>
                                    </p:set>
                                    <p:anim calcmode="lin" valueType="num">
                                      <p:cBhvr>
                                        <p:cTn id="22" dur="500" fill="hold"/>
                                        <p:tgtEl>
                                          <p:spTgt spid="1117187">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1117187">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1117187">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11171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117187">
                                            <p:txEl>
                                              <p:pRg st="6" end="6"/>
                                            </p:txEl>
                                          </p:spTgt>
                                        </p:tgtEl>
                                        <p:attrNameLst>
                                          <p:attrName>style.visibility</p:attrName>
                                        </p:attrNameLst>
                                      </p:cBhvr>
                                      <p:to>
                                        <p:strVal val="visible"/>
                                      </p:to>
                                    </p:set>
                                    <p:animEffect transition="in" filter="slide(fromBottom)">
                                      <p:cBhvr>
                                        <p:cTn id="30" dur="500"/>
                                        <p:tgtEl>
                                          <p:spTgt spid="1117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232" grpId="0"/>
      <p:bldP spid="111723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DC288-ECD9-485B-8B3F-1EE5124DF14E}"/>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3635896" y="4411216"/>
            <a:ext cx="5112568" cy="817984"/>
          </a:xfrm>
          <a:noFill/>
          <a:ln/>
        </p:spPr>
        <p:txBody>
          <a:bodyPr anchor="ctr"/>
          <a:lstStyle/>
          <a:p>
            <a:pPr>
              <a:spcBef>
                <a:spcPct val="10000"/>
              </a:spcBef>
              <a:buClrTx/>
            </a:pPr>
            <a:r>
              <a:rPr lang="en-US" altLang="zh-CN" dirty="0"/>
              <a:t>5.4  </a:t>
            </a:r>
            <a:r>
              <a:rPr lang="zh-CN" altLang="en-US" dirty="0"/>
              <a:t>寻址方式</a:t>
            </a:r>
            <a:endParaRPr lang="zh-CN" altLang="en-US" sz="3200" b="0" dirty="0">
              <a:solidFill>
                <a:srgbClr val="FFFFFF"/>
              </a:solidFill>
              <a:latin typeface="Arial" charset="0"/>
              <a:ea typeface="黑体" pitchFamily="2" charset="-122"/>
            </a:endParaRPr>
          </a:p>
        </p:txBody>
      </p:sp>
      <p:sp>
        <p:nvSpPr>
          <p:cNvPr id="4" name="动作按钮: 前进或下一项 3">
            <a:hlinkClick r:id="rId2" action="ppaction://hlinksldjump" highlightClick="1"/>
            <a:extLst>
              <a:ext uri="{FF2B5EF4-FFF2-40B4-BE49-F238E27FC236}">
                <a16:creationId xmlns:a16="http://schemas.microsoft.com/office/drawing/2014/main" id="{601C28B0-EB98-45D0-9BB8-2F3AE86226CA}"/>
              </a:ext>
            </a:extLst>
          </p:cNvPr>
          <p:cNvSpPr/>
          <p:nvPr/>
        </p:nvSpPr>
        <p:spPr bwMode="auto">
          <a:xfrm>
            <a:off x="8234064" y="6021288"/>
            <a:ext cx="730424" cy="432048"/>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基本寻址方式</a:t>
            </a:r>
          </a:p>
        </p:txBody>
      </p:sp>
      <p:sp>
        <p:nvSpPr>
          <p:cNvPr id="3" name="内容占位符 2"/>
          <p:cNvSpPr>
            <a:spLocks noGrp="1"/>
          </p:cNvSpPr>
          <p:nvPr>
            <p:ph idx="1"/>
          </p:nvPr>
        </p:nvSpPr>
        <p:spPr>
          <a:xfrm>
            <a:off x="457200" y="692695"/>
            <a:ext cx="8578850" cy="6049417"/>
          </a:xfrm>
        </p:spPr>
        <p:txBody>
          <a:bodyPr/>
          <a:lstStyle/>
          <a:p>
            <a:r>
              <a:rPr lang="zh-CN" altLang="en-US"/>
              <a:t>寻址方式：</a:t>
            </a:r>
            <a:endParaRPr lang="en-US" altLang="zh-CN"/>
          </a:p>
          <a:p>
            <a:pPr marL="714375" lvl="1" indent="-357188"/>
            <a:r>
              <a:rPr lang="zh-CN" altLang="en-US"/>
              <a:t>指令</a:t>
            </a:r>
            <a:r>
              <a:rPr lang="zh-CN" altLang="en-US">
                <a:solidFill>
                  <a:srgbClr val="FF0000"/>
                </a:solidFill>
              </a:rPr>
              <a:t>获取操作数</a:t>
            </a:r>
            <a:r>
              <a:rPr lang="zh-CN" altLang="en-US"/>
              <a:t>的方式。</a:t>
            </a:r>
            <a:endParaRPr lang="en-US" altLang="zh-CN"/>
          </a:p>
          <a:p>
            <a:pPr marL="714375" lvl="1" indent="-357188"/>
            <a:r>
              <a:rPr lang="zh-CN" altLang="en-US"/>
              <a:t>规定如何对</a:t>
            </a:r>
            <a:r>
              <a:rPr lang="zh-CN" altLang="en-US">
                <a:solidFill>
                  <a:srgbClr val="D60093"/>
                </a:solidFill>
              </a:rPr>
              <a:t>地址码</a:t>
            </a:r>
            <a:r>
              <a:rPr lang="zh-CN" altLang="en-US"/>
              <a:t>字段做出解释以找到所需</a:t>
            </a:r>
            <a:r>
              <a:rPr lang="zh-CN" altLang="en-US">
                <a:solidFill>
                  <a:srgbClr val="FF0000"/>
                </a:solidFill>
              </a:rPr>
              <a:t>操作数</a:t>
            </a:r>
            <a:r>
              <a:rPr lang="zh-CN" altLang="en-US"/>
              <a:t>的方式；或 程序转移时找到</a:t>
            </a:r>
            <a:r>
              <a:rPr lang="zh-CN" altLang="en-US">
                <a:solidFill>
                  <a:srgbClr val="FF0000"/>
                </a:solidFill>
              </a:rPr>
              <a:t>转移地址</a:t>
            </a:r>
            <a:r>
              <a:rPr lang="zh-CN" altLang="en-US"/>
              <a:t>的方式。</a:t>
            </a:r>
            <a:endParaRPr lang="en-US" altLang="zh-CN"/>
          </a:p>
          <a:p>
            <a:r>
              <a:rPr lang="zh-CN" altLang="en-US"/>
              <a:t>寻址方式设计要考虑：</a:t>
            </a:r>
            <a:endParaRPr lang="en-US" altLang="zh-CN"/>
          </a:p>
          <a:p>
            <a:pPr marL="715963" lvl="1"/>
            <a:r>
              <a:rPr lang="zh-CN" altLang="en-US"/>
              <a:t>能够有效压缩地址码字段的长度；</a:t>
            </a:r>
            <a:endParaRPr lang="en-US" altLang="zh-CN"/>
          </a:p>
          <a:p>
            <a:pPr marL="715963" lvl="1"/>
            <a:r>
              <a:rPr lang="zh-CN" altLang="en-US"/>
              <a:t>能够支持灵活的程序设计。</a:t>
            </a:r>
            <a:endParaRPr lang="en-US" altLang="zh-CN"/>
          </a:p>
          <a:p>
            <a:r>
              <a:rPr lang="zh-CN" altLang="en-US"/>
              <a:t>寻址方式在指令中的体现：</a:t>
            </a:r>
            <a:endParaRPr lang="en-US" altLang="zh-CN"/>
          </a:p>
          <a:p>
            <a:pPr marL="715963" lvl="1"/>
            <a:r>
              <a:rPr lang="zh-CN" altLang="en-US"/>
              <a:t>由操作码决定 </a:t>
            </a:r>
            <a:r>
              <a:rPr lang="en-US" altLang="zh-CN"/>
              <a:t>—— </a:t>
            </a:r>
            <a:r>
              <a:rPr lang="zh-CN" altLang="en-US">
                <a:solidFill>
                  <a:srgbClr val="FF0000"/>
                </a:solidFill>
              </a:rPr>
              <a:t>隐含</a:t>
            </a:r>
            <a:r>
              <a:rPr lang="zh-CN" altLang="en-US"/>
              <a:t>寻址；</a:t>
            </a:r>
            <a:endParaRPr lang="en-US" altLang="zh-CN"/>
          </a:p>
          <a:p>
            <a:pPr marL="715963" lvl="1"/>
            <a:r>
              <a:rPr lang="zh-CN" altLang="en-US"/>
              <a:t>指令中设置寻址方式字段 </a:t>
            </a:r>
            <a:r>
              <a:rPr lang="en-US" altLang="zh-CN"/>
              <a:t>—— </a:t>
            </a:r>
            <a:r>
              <a:rPr lang="zh-CN" altLang="en-US">
                <a:solidFill>
                  <a:srgbClr val="FF0000"/>
                </a:solidFill>
              </a:rPr>
              <a:t>显式</a:t>
            </a:r>
            <a:r>
              <a:rPr lang="zh-CN" altLang="en-US"/>
              <a:t>寻址。</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82</a:t>
            </a:fld>
            <a:endParaRPr lang="en-US" altLang="zh-CN"/>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a:t>
            </a:r>
            <a:r>
              <a:rPr lang="zh-CN" altLang="en-US" dirty="0">
                <a:solidFill>
                  <a:srgbClr val="FF0000"/>
                </a:solidFill>
              </a:rPr>
              <a:t>寻址方式</a:t>
            </a:r>
            <a:r>
              <a:rPr lang="zh-CN" altLang="en-US" dirty="0"/>
              <a:t>：</a:t>
            </a:r>
            <a:r>
              <a:rPr lang="zh-CN" altLang="en-US" dirty="0">
                <a:latin typeface="楷体" panose="02010609060101010101" pitchFamily="49" charset="-122"/>
                <a:ea typeface="楷体" panose="02010609060101010101" pitchFamily="49" charset="-122"/>
              </a:rPr>
              <a:t>指令</a:t>
            </a:r>
            <a:r>
              <a:rPr lang="zh-CN" altLang="en-US" dirty="0">
                <a:solidFill>
                  <a:srgbClr val="FF0000"/>
                </a:solidFill>
                <a:latin typeface="楷体" panose="02010609060101010101" pitchFamily="49" charset="-122"/>
                <a:ea typeface="楷体" panose="02010609060101010101" pitchFamily="49" charset="-122"/>
              </a:rPr>
              <a:t>获取操作数</a:t>
            </a:r>
            <a:r>
              <a:rPr lang="zh-CN" altLang="en-US" dirty="0">
                <a:latin typeface="楷体" panose="02010609060101010101" pitchFamily="49" charset="-122"/>
                <a:ea typeface="楷体" panose="02010609060101010101" pitchFamily="49" charset="-122"/>
              </a:rPr>
              <a:t>的方式</a:t>
            </a:r>
            <a:endParaRPr lang="zh-CN" altLang="en-US" dirty="0">
              <a:solidFill>
                <a:srgbClr val="FF0000"/>
              </a:solidFill>
            </a:endParaRPr>
          </a:p>
        </p:txBody>
      </p:sp>
      <p:sp>
        <p:nvSpPr>
          <p:cNvPr id="3" name="内容占位符 2"/>
          <p:cNvSpPr>
            <a:spLocks noGrp="1"/>
          </p:cNvSpPr>
          <p:nvPr>
            <p:ph idx="1"/>
          </p:nvPr>
        </p:nvSpPr>
        <p:spPr>
          <a:xfrm>
            <a:off x="611560" y="692695"/>
            <a:ext cx="8424490" cy="6049417"/>
          </a:xfrm>
        </p:spPr>
        <p:txBody>
          <a:bodyPr/>
          <a:lstStyle/>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隐含寻址</a:t>
            </a:r>
            <a:r>
              <a:rPr lang="zh-CN" altLang="en-US" dirty="0"/>
              <a:t>：</a:t>
            </a:r>
            <a:r>
              <a:rPr lang="en-US" altLang="zh-CN" dirty="0"/>
              <a:t>【</a:t>
            </a:r>
            <a:r>
              <a:rPr lang="zh-CN" altLang="en-US" dirty="0"/>
              <a:t>例</a:t>
            </a:r>
            <a:r>
              <a:rPr lang="en-US" altLang="zh-CN" dirty="0"/>
              <a:t>】Intel</a:t>
            </a:r>
            <a:r>
              <a:rPr lang="zh-CN" altLang="en-US" dirty="0"/>
              <a:t>指令“</a:t>
            </a:r>
            <a:r>
              <a:rPr lang="en-US" altLang="zh-CN" dirty="0">
                <a:solidFill>
                  <a:srgbClr val="0000FF"/>
                </a:solidFill>
              </a:rPr>
              <a:t>MUL  BL</a:t>
            </a:r>
            <a:r>
              <a:rPr lang="zh-CN" altLang="en-US" dirty="0"/>
              <a:t>”</a:t>
            </a:r>
            <a:endParaRPr lang="en-US" altLang="zh-CN" dirty="0"/>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立即寻址</a:t>
            </a:r>
            <a:r>
              <a:rPr lang="zh-CN" altLang="en-US" dirty="0"/>
              <a:t>：操作数在指令中。</a:t>
            </a:r>
            <a:endParaRPr lang="en-US" altLang="zh-CN" dirty="0"/>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寄存器寻址</a:t>
            </a:r>
            <a:r>
              <a:rPr lang="zh-CN" altLang="en-US" dirty="0"/>
              <a:t>：操作数在指令指定的寄存器中。</a:t>
            </a:r>
            <a:endParaRPr lang="en-US" altLang="zh-CN" dirty="0"/>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直接寻址</a:t>
            </a:r>
            <a:endParaRPr lang="en-US" altLang="zh-CN" dirty="0">
              <a:solidFill>
                <a:srgbClr val="008000"/>
              </a:solidFill>
              <a:latin typeface="黑体" panose="02010609060101010101" pitchFamily="49" charset="-122"/>
              <a:ea typeface="黑体" panose="02010609060101010101" pitchFamily="49" charset="-122"/>
            </a:endParaRPr>
          </a:p>
          <a:p>
            <a:pPr marL="514350" indent="-514350">
              <a:buClr>
                <a:srgbClr val="FF0066"/>
              </a:buClr>
              <a:buSzPct val="100000"/>
              <a:buFont typeface="+mj-lt"/>
              <a:buAutoNum type="arabicPeriod"/>
            </a:pPr>
            <a:r>
              <a:rPr lang="zh-CN" altLang="en-US" dirty="0">
                <a:solidFill>
                  <a:schemeClr val="bg1">
                    <a:lumMod val="50000"/>
                  </a:schemeClr>
                </a:solidFill>
                <a:latin typeface="黑体" panose="02010609060101010101" pitchFamily="49" charset="-122"/>
                <a:ea typeface="黑体" panose="02010609060101010101" pitchFamily="49" charset="-122"/>
              </a:rPr>
              <a:t>间接寻址</a:t>
            </a:r>
            <a:endParaRPr lang="en-US" altLang="zh-CN" dirty="0">
              <a:solidFill>
                <a:schemeClr val="bg1">
                  <a:lumMod val="50000"/>
                </a:schemeClr>
              </a:solidFill>
              <a:latin typeface="黑体" panose="02010609060101010101" pitchFamily="49" charset="-122"/>
              <a:ea typeface="黑体" panose="02010609060101010101" pitchFamily="49" charset="-122"/>
            </a:endParaRPr>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寄存器间接寻址</a:t>
            </a:r>
            <a:endParaRPr lang="en-US" altLang="zh-CN" dirty="0">
              <a:solidFill>
                <a:srgbClr val="008000"/>
              </a:solidFill>
              <a:latin typeface="黑体" panose="02010609060101010101" pitchFamily="49" charset="-122"/>
              <a:ea typeface="黑体" panose="02010609060101010101" pitchFamily="49" charset="-122"/>
            </a:endParaRPr>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相对寻址</a:t>
            </a:r>
            <a:r>
              <a:rPr lang="zh-CN" altLang="en-US" dirty="0"/>
              <a:t>：</a:t>
            </a:r>
            <a:r>
              <a:rPr lang="en-US" altLang="zh-CN" dirty="0"/>
              <a:t> EA</a:t>
            </a:r>
            <a:r>
              <a:rPr lang="zh-CN" altLang="en-US" dirty="0">
                <a:latin typeface="宋体" pitchFamily="2" charset="-122"/>
                <a:ea typeface="宋体" pitchFamily="2" charset="-122"/>
              </a:rPr>
              <a:t>＝</a:t>
            </a:r>
            <a:r>
              <a:rPr lang="en-US" altLang="zh-CN" dirty="0">
                <a:latin typeface="宋体" pitchFamily="2" charset="-122"/>
                <a:ea typeface="宋体" pitchFamily="2" charset="-122"/>
              </a:rPr>
              <a:t>(</a:t>
            </a:r>
            <a:r>
              <a:rPr lang="en-US" altLang="zh-CN" dirty="0"/>
              <a:t>PC</a:t>
            </a:r>
            <a:r>
              <a:rPr lang="en-US" altLang="zh-CN" dirty="0">
                <a:latin typeface="宋体" pitchFamily="2" charset="-122"/>
                <a:ea typeface="宋体" pitchFamily="2" charset="-122"/>
              </a:rPr>
              <a:t>)</a:t>
            </a:r>
            <a:r>
              <a:rPr lang="en-US" altLang="zh-CN" dirty="0"/>
              <a:t>+A</a:t>
            </a:r>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基址寻址</a:t>
            </a:r>
            <a:r>
              <a:rPr lang="zh-CN" altLang="en-US" dirty="0"/>
              <a:t>：</a:t>
            </a:r>
            <a:r>
              <a:rPr lang="en-US" altLang="zh-CN" dirty="0"/>
              <a:t> EA</a:t>
            </a:r>
            <a:r>
              <a:rPr lang="zh-CN" altLang="en-US" dirty="0">
                <a:latin typeface="宋体" pitchFamily="2" charset="-122"/>
                <a:ea typeface="宋体" pitchFamily="2" charset="-122"/>
              </a:rPr>
              <a:t>＝</a:t>
            </a:r>
            <a:r>
              <a:rPr lang="en-US" altLang="zh-CN" dirty="0">
                <a:latin typeface="宋体" pitchFamily="2" charset="-122"/>
                <a:ea typeface="宋体" pitchFamily="2" charset="-122"/>
              </a:rPr>
              <a:t>(</a:t>
            </a:r>
            <a:r>
              <a:rPr lang="zh-CN" altLang="en-US" dirty="0"/>
              <a:t>基址寄存器</a:t>
            </a:r>
            <a:r>
              <a:rPr lang="en-US" altLang="zh-CN" dirty="0">
                <a:latin typeface="宋体" pitchFamily="2" charset="-122"/>
                <a:ea typeface="宋体" pitchFamily="2" charset="-122"/>
              </a:rPr>
              <a:t>)</a:t>
            </a:r>
            <a:r>
              <a:rPr lang="en-US" altLang="zh-CN" dirty="0"/>
              <a:t>+A</a:t>
            </a:r>
          </a:p>
          <a:p>
            <a:pPr marL="514350" indent="-514350">
              <a:buClr>
                <a:srgbClr val="FF0066"/>
              </a:buClr>
              <a:buSzPct val="100000"/>
              <a:buFont typeface="+mj-lt"/>
              <a:buAutoNum type="arabicPeriod"/>
            </a:pPr>
            <a:r>
              <a:rPr lang="zh-CN" altLang="en-US" dirty="0">
                <a:solidFill>
                  <a:schemeClr val="bg1">
                    <a:lumMod val="50000"/>
                  </a:schemeClr>
                </a:solidFill>
                <a:latin typeface="黑体" panose="02010609060101010101" pitchFamily="49" charset="-122"/>
                <a:ea typeface="黑体" panose="02010609060101010101" pitchFamily="49" charset="-122"/>
              </a:rPr>
              <a:t>变址寻址</a:t>
            </a:r>
            <a:r>
              <a:rPr lang="zh-CN" altLang="en-US" dirty="0"/>
              <a:t>：</a:t>
            </a:r>
            <a:r>
              <a:rPr lang="en-US" altLang="zh-CN" dirty="0"/>
              <a:t> EA</a:t>
            </a:r>
            <a:r>
              <a:rPr lang="zh-CN" altLang="en-US" dirty="0">
                <a:latin typeface="宋体" pitchFamily="2" charset="-122"/>
                <a:ea typeface="宋体" pitchFamily="2" charset="-122"/>
              </a:rPr>
              <a:t>＝</a:t>
            </a:r>
            <a:r>
              <a:rPr lang="en-US" altLang="zh-CN" dirty="0">
                <a:latin typeface="宋体" pitchFamily="2" charset="-122"/>
                <a:ea typeface="宋体" pitchFamily="2" charset="-122"/>
              </a:rPr>
              <a:t>(</a:t>
            </a:r>
            <a:r>
              <a:rPr lang="zh-CN" altLang="en-US" dirty="0"/>
              <a:t>变址寄存器</a:t>
            </a:r>
            <a:r>
              <a:rPr lang="en-US" altLang="zh-CN" dirty="0">
                <a:latin typeface="宋体" pitchFamily="2" charset="-122"/>
                <a:ea typeface="宋体" pitchFamily="2" charset="-122"/>
              </a:rPr>
              <a:t>)</a:t>
            </a:r>
            <a:r>
              <a:rPr lang="en-US" altLang="zh-CN" dirty="0"/>
              <a:t>+A</a:t>
            </a:r>
          </a:p>
          <a:p>
            <a:pPr marL="514350" indent="-514350">
              <a:buClr>
                <a:srgbClr val="FF0066"/>
              </a:buClr>
              <a:buSzPct val="100000"/>
              <a:buFont typeface="+mj-lt"/>
              <a:buAutoNum type="arabicPeriod"/>
            </a:pPr>
            <a:r>
              <a:rPr lang="zh-CN" altLang="en-US" dirty="0">
                <a:solidFill>
                  <a:srgbClr val="008000"/>
                </a:solidFill>
                <a:latin typeface="黑体" panose="02010609060101010101" pitchFamily="49" charset="-122"/>
                <a:ea typeface="黑体" panose="02010609060101010101" pitchFamily="49" charset="-122"/>
              </a:rPr>
              <a:t>堆栈寻址</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83</a:t>
            </a:fld>
            <a:endParaRPr lang="en-US" altLang="zh-CN"/>
          </a:p>
        </p:txBody>
      </p:sp>
      <p:sp>
        <p:nvSpPr>
          <p:cNvPr id="5" name="TextBox 4"/>
          <p:cNvSpPr txBox="1"/>
          <p:nvPr/>
        </p:nvSpPr>
        <p:spPr>
          <a:xfrm>
            <a:off x="6804248" y="4293096"/>
            <a:ext cx="1152128" cy="523220"/>
          </a:xfrm>
          <a:prstGeom prst="rect">
            <a:avLst/>
          </a:prstGeom>
          <a:noFill/>
        </p:spPr>
        <p:txBody>
          <a:bodyPr wrap="square" rtlCol="0">
            <a:spAutoFit/>
          </a:bodyPr>
          <a:lstStyle/>
          <a:p>
            <a:pPr algn="l"/>
            <a:r>
              <a:rPr lang="zh-CN" altLang="en-US" sz="2800">
                <a:solidFill>
                  <a:srgbClr val="FF6600"/>
                </a:solidFill>
              </a:rPr>
              <a:t>分段</a:t>
            </a:r>
          </a:p>
        </p:txBody>
      </p:sp>
      <p:sp>
        <p:nvSpPr>
          <p:cNvPr id="6" name="TextBox 5"/>
          <p:cNvSpPr txBox="1"/>
          <p:nvPr/>
        </p:nvSpPr>
        <p:spPr>
          <a:xfrm>
            <a:off x="6804248" y="4777988"/>
            <a:ext cx="1152128" cy="523220"/>
          </a:xfrm>
          <a:prstGeom prst="rect">
            <a:avLst/>
          </a:prstGeom>
          <a:noFill/>
        </p:spPr>
        <p:txBody>
          <a:bodyPr wrap="square" rtlCol="0">
            <a:spAutoFit/>
          </a:bodyPr>
          <a:lstStyle/>
          <a:p>
            <a:pPr algn="l"/>
            <a:r>
              <a:rPr lang="zh-CN" altLang="en-US" sz="2800">
                <a:solidFill>
                  <a:srgbClr val="FF6600"/>
                </a:solidFill>
              </a:rPr>
              <a:t>数组</a:t>
            </a:r>
          </a:p>
        </p:txBody>
      </p:sp>
      <p:sp>
        <p:nvSpPr>
          <p:cNvPr id="7" name="TextBox 6"/>
          <p:cNvSpPr txBox="1"/>
          <p:nvPr/>
        </p:nvSpPr>
        <p:spPr>
          <a:xfrm>
            <a:off x="6156176" y="3573016"/>
            <a:ext cx="720080" cy="523220"/>
          </a:xfrm>
          <a:prstGeom prst="rect">
            <a:avLst/>
          </a:prstGeom>
          <a:noFill/>
        </p:spPr>
        <p:txBody>
          <a:bodyPr wrap="square" rtlCol="0">
            <a:spAutoFit/>
          </a:bodyPr>
          <a:lstStyle/>
          <a:p>
            <a:pPr algn="l"/>
            <a:r>
              <a:rPr lang="zh-CN" altLang="en-US" sz="2800">
                <a:solidFill>
                  <a:srgbClr val="FF0000"/>
                </a:solidFill>
              </a:rPr>
              <a:t>变</a:t>
            </a:r>
          </a:p>
        </p:txBody>
      </p:sp>
      <p:cxnSp>
        <p:nvCxnSpPr>
          <p:cNvPr id="8" name="直接箭头连接符 7"/>
          <p:cNvCxnSpPr/>
          <p:nvPr/>
        </p:nvCxnSpPr>
        <p:spPr bwMode="auto">
          <a:xfrm rot="5400000">
            <a:off x="6264188" y="4184290"/>
            <a:ext cx="360040" cy="1588"/>
          </a:xfrm>
          <a:prstGeom prst="straightConnector1">
            <a:avLst/>
          </a:prstGeom>
          <a:noFill/>
          <a:ln w="28575" cap="flat" cmpd="sng" algn="ctr">
            <a:solidFill>
              <a:srgbClr val="FF6600"/>
            </a:solidFill>
            <a:prstDash val="solid"/>
            <a:round/>
            <a:headEnd type="none" w="med" len="med"/>
            <a:tailEnd type="triangle" w="med" len="lg"/>
          </a:ln>
          <a:effectLst/>
        </p:spPr>
      </p:cxnSp>
      <p:sp>
        <p:nvSpPr>
          <p:cNvPr id="9" name="TextBox 8"/>
          <p:cNvSpPr txBox="1"/>
          <p:nvPr/>
        </p:nvSpPr>
        <p:spPr>
          <a:xfrm>
            <a:off x="5364089" y="5229200"/>
            <a:ext cx="720080" cy="523220"/>
          </a:xfrm>
          <a:prstGeom prst="rect">
            <a:avLst/>
          </a:prstGeom>
          <a:noFill/>
        </p:spPr>
        <p:txBody>
          <a:bodyPr wrap="square" rtlCol="0">
            <a:spAutoFit/>
          </a:bodyPr>
          <a:lstStyle/>
          <a:p>
            <a:pPr algn="l"/>
            <a:r>
              <a:rPr lang="zh-CN" altLang="en-US" sz="2800">
                <a:solidFill>
                  <a:srgbClr val="FF0000"/>
                </a:solidFill>
              </a:rPr>
              <a:t>变</a:t>
            </a:r>
          </a:p>
        </p:txBody>
      </p:sp>
      <p:sp>
        <p:nvSpPr>
          <p:cNvPr id="10" name="任意多边形 9"/>
          <p:cNvSpPr/>
          <p:nvPr/>
        </p:nvSpPr>
        <p:spPr bwMode="auto">
          <a:xfrm>
            <a:off x="4860032" y="5214325"/>
            <a:ext cx="567747" cy="306614"/>
          </a:xfrm>
          <a:custGeom>
            <a:avLst/>
            <a:gdLst>
              <a:gd name="connsiteX0" fmla="*/ 914400 w 914400"/>
              <a:gd name="connsiteY0" fmla="*/ 272142 h 306614"/>
              <a:gd name="connsiteX1" fmla="*/ 522515 w 914400"/>
              <a:gd name="connsiteY1" fmla="*/ 261257 h 306614"/>
              <a:gd name="connsiteX2" fmla="*/ 0 w 914400"/>
              <a:gd name="connsiteY2" fmla="*/ 0 h 306614"/>
            </a:gdLst>
            <a:ahLst/>
            <a:cxnLst>
              <a:cxn ang="0">
                <a:pos x="connsiteX0" y="connsiteY0"/>
              </a:cxn>
              <a:cxn ang="0">
                <a:pos x="connsiteX1" y="connsiteY1"/>
              </a:cxn>
              <a:cxn ang="0">
                <a:pos x="connsiteX2" y="connsiteY2"/>
              </a:cxn>
            </a:cxnLst>
            <a:rect l="l" t="t" r="r" b="b"/>
            <a:pathLst>
              <a:path w="914400" h="306614">
                <a:moveTo>
                  <a:pt x="914400" y="272142"/>
                </a:moveTo>
                <a:cubicBezTo>
                  <a:pt x="794657" y="289378"/>
                  <a:pt x="674915" y="306614"/>
                  <a:pt x="522515" y="261257"/>
                </a:cubicBezTo>
                <a:cubicBezTo>
                  <a:pt x="370115" y="215900"/>
                  <a:pt x="185057" y="107950"/>
                  <a:pt x="0" y="0"/>
                </a:cubicBezTo>
              </a:path>
            </a:pathLst>
          </a:custGeom>
          <a:noFill/>
          <a:ln w="28575" cap="flat" cmpd="sng" algn="ctr">
            <a:solidFill>
              <a:srgbClr val="FF6600"/>
            </a:solidFill>
            <a:prstDash val="solid"/>
            <a:round/>
            <a:headEnd type="none" w="med" len="med"/>
            <a:tailEnd type="triangle" w="med" len="lg"/>
          </a:ln>
          <a:effectLst/>
        </p:spPr>
        <p:txBody>
          <a:bodyPr rtlCol="0" anchor="ctr"/>
          <a:lstStyle/>
          <a:p>
            <a:pPr algn="ctr"/>
            <a:endParaRPr lang="zh-CN" altLang="en-US"/>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a:t>
            </a:r>
            <a:r>
              <a:rPr lang="zh-CN" altLang="en-US" dirty="0">
                <a:solidFill>
                  <a:srgbClr val="FF0000"/>
                </a:solidFill>
              </a:rPr>
              <a:t>寻址方式</a:t>
            </a:r>
            <a:r>
              <a:rPr lang="zh-CN" altLang="en-US" dirty="0"/>
              <a:t>：</a:t>
            </a:r>
            <a:r>
              <a:rPr lang="zh-CN" altLang="en-US" dirty="0">
                <a:latin typeface="楷体" panose="02010609060101010101" pitchFamily="49" charset="-122"/>
                <a:ea typeface="楷体" panose="02010609060101010101" pitchFamily="49" charset="-122"/>
              </a:rPr>
              <a:t>指令</a:t>
            </a:r>
            <a:r>
              <a:rPr lang="zh-CN" altLang="en-US" dirty="0">
                <a:solidFill>
                  <a:srgbClr val="FF0000"/>
                </a:solidFill>
                <a:latin typeface="楷体" panose="02010609060101010101" pitchFamily="49" charset="-122"/>
                <a:ea typeface="楷体" panose="02010609060101010101" pitchFamily="49" charset="-122"/>
              </a:rPr>
              <a:t>获取操作数</a:t>
            </a:r>
            <a:r>
              <a:rPr lang="zh-CN" altLang="en-US" dirty="0">
                <a:latin typeface="楷体" panose="02010609060101010101" pitchFamily="49" charset="-122"/>
                <a:ea typeface="楷体" panose="02010609060101010101" pitchFamily="49" charset="-122"/>
              </a:rPr>
              <a:t>的方式</a:t>
            </a:r>
            <a:endParaRPr lang="zh-CN" altLang="en-US" dirty="0">
              <a:solidFill>
                <a:srgbClr val="FF0000"/>
              </a:solidFill>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84</a:t>
            </a:fld>
            <a:endParaRPr lang="en-US" altLang="zh-CN"/>
          </a:p>
        </p:txBody>
      </p:sp>
      <p:sp>
        <p:nvSpPr>
          <p:cNvPr id="11" name="内容占位符 10"/>
          <p:cNvSpPr>
            <a:spLocks noGrp="1"/>
          </p:cNvSpPr>
          <p:nvPr>
            <p:ph idx="1"/>
          </p:nvPr>
        </p:nvSpPr>
        <p:spPr>
          <a:xfrm>
            <a:off x="4860157" y="3093417"/>
            <a:ext cx="2386608" cy="864096"/>
          </a:xfrm>
        </p:spPr>
        <p:txBody>
          <a:bodyPr/>
          <a:lstStyle/>
          <a:p>
            <a:pPr>
              <a:spcBef>
                <a:spcPts val="0"/>
              </a:spcBef>
            </a:pPr>
            <a:r>
              <a:rPr lang="zh-CN" altLang="en-US" sz="2400">
                <a:ea typeface="宋体" pitchFamily="2" charset="-122"/>
              </a:rPr>
              <a:t>速度快</a:t>
            </a:r>
            <a:endParaRPr lang="en-US" altLang="zh-CN" sz="2400">
              <a:ea typeface="宋体" pitchFamily="2" charset="-122"/>
            </a:endParaRPr>
          </a:p>
          <a:p>
            <a:pPr>
              <a:spcBef>
                <a:spcPts val="0"/>
              </a:spcBef>
            </a:pPr>
            <a:r>
              <a:rPr lang="zh-CN" altLang="en-US" sz="2400">
                <a:ea typeface="宋体" pitchFamily="2" charset="-122"/>
              </a:rPr>
              <a:t>指令长度短</a:t>
            </a:r>
          </a:p>
        </p:txBody>
      </p:sp>
      <p:sp>
        <p:nvSpPr>
          <p:cNvPr id="12" name="Text Box 11"/>
          <p:cNvSpPr txBox="1">
            <a:spLocks noChangeArrowheads="1"/>
          </p:cNvSpPr>
          <p:nvPr/>
        </p:nvSpPr>
        <p:spPr bwMode="auto">
          <a:xfrm>
            <a:off x="251520" y="2060848"/>
            <a:ext cx="2520379" cy="457200"/>
          </a:xfrm>
          <a:prstGeom prst="rect">
            <a:avLst/>
          </a:prstGeom>
          <a:noFill/>
          <a:ln w="28575" algn="ctr">
            <a:noFill/>
            <a:miter lim="800000"/>
            <a:headEnd/>
            <a:tailEnd type="none" w="med" len="lg"/>
          </a:ln>
          <a:effectLst/>
        </p:spPr>
        <p:txBody>
          <a:bodyPr wrap="square">
            <a:spAutoFit/>
          </a:bodyPr>
          <a:lstStyle/>
          <a:p>
            <a:pPr algn="l">
              <a:spcBef>
                <a:spcPct val="50000"/>
              </a:spcBef>
            </a:pPr>
            <a:r>
              <a:rPr lang="en-US" altLang="zh-CN" dirty="0"/>
              <a:t>2. </a:t>
            </a:r>
            <a:r>
              <a:rPr lang="zh-CN" altLang="en-US" dirty="0"/>
              <a:t>立即寻址</a:t>
            </a:r>
          </a:p>
        </p:txBody>
      </p:sp>
      <p:sp>
        <p:nvSpPr>
          <p:cNvPr id="13" name="Rectangle 12"/>
          <p:cNvSpPr>
            <a:spLocks noChangeArrowheads="1"/>
          </p:cNvSpPr>
          <p:nvPr/>
        </p:nvSpPr>
        <p:spPr bwMode="auto">
          <a:xfrm>
            <a:off x="539552" y="1339974"/>
            <a:ext cx="1081087"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14" name="Rectangle 13"/>
          <p:cNvSpPr>
            <a:spLocks noChangeArrowheads="1"/>
          </p:cNvSpPr>
          <p:nvPr/>
        </p:nvSpPr>
        <p:spPr bwMode="auto">
          <a:xfrm>
            <a:off x="1620639" y="1339974"/>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15" name="Text Box 14"/>
          <p:cNvSpPr txBox="1">
            <a:spLocks noChangeArrowheads="1"/>
          </p:cNvSpPr>
          <p:nvPr/>
        </p:nvSpPr>
        <p:spPr bwMode="auto">
          <a:xfrm>
            <a:off x="539552" y="836737"/>
            <a:ext cx="2520950"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16" name="Rectangle 2"/>
          <p:cNvSpPr>
            <a:spLocks noChangeArrowheads="1"/>
          </p:cNvSpPr>
          <p:nvPr/>
        </p:nvSpPr>
        <p:spPr bwMode="auto">
          <a:xfrm>
            <a:off x="7236593" y="1844353"/>
            <a:ext cx="1439863" cy="1944687"/>
          </a:xfrm>
          <a:prstGeom prst="rect">
            <a:avLst/>
          </a:prstGeom>
          <a:solidFill>
            <a:srgbClr val="E5F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17" name="Text Box 9"/>
          <p:cNvSpPr txBox="1">
            <a:spLocks noChangeArrowheads="1"/>
          </p:cNvSpPr>
          <p:nvPr/>
        </p:nvSpPr>
        <p:spPr bwMode="auto">
          <a:xfrm>
            <a:off x="4355976" y="2708920"/>
            <a:ext cx="259238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3. </a:t>
            </a:r>
            <a:r>
              <a:rPr lang="zh-CN" altLang="en-US"/>
              <a:t>寄存器寻址</a:t>
            </a:r>
          </a:p>
        </p:txBody>
      </p:sp>
      <p:sp>
        <p:nvSpPr>
          <p:cNvPr id="18" name="Rectangle 10"/>
          <p:cNvSpPr>
            <a:spLocks noChangeArrowheads="1"/>
          </p:cNvSpPr>
          <p:nvPr/>
        </p:nvSpPr>
        <p:spPr bwMode="auto">
          <a:xfrm>
            <a:off x="3852043" y="1339528"/>
            <a:ext cx="1081088"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19" name="Rectangle 11"/>
          <p:cNvSpPr>
            <a:spLocks noChangeArrowheads="1"/>
          </p:cNvSpPr>
          <p:nvPr/>
        </p:nvSpPr>
        <p:spPr bwMode="auto">
          <a:xfrm>
            <a:off x="4933131" y="1339528"/>
            <a:ext cx="1727200" cy="504825"/>
          </a:xfrm>
          <a:prstGeom prst="rect">
            <a:avLst/>
          </a:prstGeom>
          <a:solidFill>
            <a:srgbClr val="CCECFF"/>
          </a:solidFill>
          <a:ln w="28575" algn="ctr">
            <a:solidFill>
              <a:schemeClr val="tx1"/>
            </a:solidFill>
            <a:miter lim="800000"/>
            <a:headEnd/>
            <a:tailEnd type="none" w="med" len="lg"/>
          </a:ln>
          <a:effectLst/>
        </p:spPr>
        <p:txBody>
          <a:bodyPr wrap="none" anchor="ctr"/>
          <a:lstStyle/>
          <a:p>
            <a:r>
              <a:rPr lang="zh-CN" altLang="en-US"/>
              <a:t>寄存器编号</a:t>
            </a:r>
          </a:p>
        </p:txBody>
      </p:sp>
      <p:sp>
        <p:nvSpPr>
          <p:cNvPr id="20" name="Text Box 12"/>
          <p:cNvSpPr txBox="1">
            <a:spLocks noChangeArrowheads="1"/>
          </p:cNvSpPr>
          <p:nvPr/>
        </p:nvSpPr>
        <p:spPr bwMode="auto">
          <a:xfrm>
            <a:off x="3852043" y="836290"/>
            <a:ext cx="280828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21" name="Rectangle 13"/>
          <p:cNvSpPr>
            <a:spLocks noChangeArrowheads="1"/>
          </p:cNvSpPr>
          <p:nvPr/>
        </p:nvSpPr>
        <p:spPr bwMode="auto">
          <a:xfrm>
            <a:off x="7236593" y="2347590"/>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22" name="Text Box 14"/>
          <p:cNvSpPr txBox="1">
            <a:spLocks noChangeArrowheads="1"/>
          </p:cNvSpPr>
          <p:nvPr/>
        </p:nvSpPr>
        <p:spPr bwMode="auto">
          <a:xfrm>
            <a:off x="7236593" y="1341115"/>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寄存器组</a:t>
            </a:r>
          </a:p>
        </p:txBody>
      </p:sp>
      <p:sp>
        <p:nvSpPr>
          <p:cNvPr id="23" name="Line 15"/>
          <p:cNvSpPr>
            <a:spLocks noChangeShapeType="1"/>
          </p:cNvSpPr>
          <p:nvPr/>
        </p:nvSpPr>
        <p:spPr bwMode="auto">
          <a:xfrm>
            <a:off x="5795143" y="1844353"/>
            <a:ext cx="0" cy="792162"/>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4" name="Line 16"/>
          <p:cNvSpPr>
            <a:spLocks noChangeShapeType="1"/>
          </p:cNvSpPr>
          <p:nvPr/>
        </p:nvSpPr>
        <p:spPr bwMode="auto">
          <a:xfrm>
            <a:off x="5795143" y="2636515"/>
            <a:ext cx="144145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25" name="Rectangle 20"/>
          <p:cNvSpPr>
            <a:spLocks noChangeArrowheads="1"/>
          </p:cNvSpPr>
          <p:nvPr/>
        </p:nvSpPr>
        <p:spPr bwMode="auto">
          <a:xfrm>
            <a:off x="3924225" y="4508648"/>
            <a:ext cx="1439863" cy="1944688"/>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26" name="Text Box 15"/>
          <p:cNvSpPr txBox="1">
            <a:spLocks noChangeArrowheads="1"/>
          </p:cNvSpPr>
          <p:nvPr/>
        </p:nvSpPr>
        <p:spPr bwMode="auto">
          <a:xfrm>
            <a:off x="971475" y="5708798"/>
            <a:ext cx="259238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4. </a:t>
            </a:r>
            <a:r>
              <a:rPr lang="zh-CN" altLang="en-US"/>
              <a:t>直接寻址</a:t>
            </a:r>
          </a:p>
        </p:txBody>
      </p:sp>
      <p:sp>
        <p:nvSpPr>
          <p:cNvPr id="27" name="Rectangle 16"/>
          <p:cNvSpPr>
            <a:spLocks noChangeArrowheads="1"/>
          </p:cNvSpPr>
          <p:nvPr/>
        </p:nvSpPr>
        <p:spPr bwMode="auto">
          <a:xfrm>
            <a:off x="539675" y="4003823"/>
            <a:ext cx="1081088"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28" name="Rectangle 17"/>
          <p:cNvSpPr>
            <a:spLocks noChangeArrowheads="1"/>
          </p:cNvSpPr>
          <p:nvPr/>
        </p:nvSpPr>
        <p:spPr bwMode="auto">
          <a:xfrm>
            <a:off x="1620763" y="4003823"/>
            <a:ext cx="1727200"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dirty="0"/>
              <a:t>操作数地址</a:t>
            </a:r>
          </a:p>
        </p:txBody>
      </p:sp>
      <p:sp>
        <p:nvSpPr>
          <p:cNvPr id="29" name="Text Box 18"/>
          <p:cNvSpPr txBox="1">
            <a:spLocks noChangeArrowheads="1"/>
          </p:cNvSpPr>
          <p:nvPr/>
        </p:nvSpPr>
        <p:spPr bwMode="auto">
          <a:xfrm>
            <a:off x="539675" y="3500586"/>
            <a:ext cx="280828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30" name="Rectangle 19"/>
          <p:cNvSpPr>
            <a:spLocks noChangeArrowheads="1"/>
          </p:cNvSpPr>
          <p:nvPr/>
        </p:nvSpPr>
        <p:spPr bwMode="auto">
          <a:xfrm>
            <a:off x="3924225" y="5011886"/>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31" name="Text Box 21"/>
          <p:cNvSpPr txBox="1">
            <a:spLocks noChangeArrowheads="1"/>
          </p:cNvSpPr>
          <p:nvPr/>
        </p:nvSpPr>
        <p:spPr bwMode="auto">
          <a:xfrm>
            <a:off x="3924225" y="4005411"/>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32" name="Line 22"/>
          <p:cNvSpPr>
            <a:spLocks noChangeShapeType="1"/>
          </p:cNvSpPr>
          <p:nvPr/>
        </p:nvSpPr>
        <p:spPr bwMode="auto">
          <a:xfrm>
            <a:off x="2482775" y="4508648"/>
            <a:ext cx="0" cy="7921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33" name="Line 23"/>
          <p:cNvSpPr>
            <a:spLocks noChangeShapeType="1"/>
          </p:cNvSpPr>
          <p:nvPr/>
        </p:nvSpPr>
        <p:spPr bwMode="auto">
          <a:xfrm>
            <a:off x="2482775" y="5300811"/>
            <a:ext cx="144145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3" name="矩形 2"/>
          <p:cNvSpPr/>
          <p:nvPr/>
        </p:nvSpPr>
        <p:spPr>
          <a:xfrm>
            <a:off x="1423831" y="4473017"/>
            <a:ext cx="2117887" cy="461665"/>
          </a:xfrm>
          <a:prstGeom prst="rect">
            <a:avLst/>
          </a:prstGeom>
        </p:spPr>
        <p:txBody>
          <a:bodyPr wrap="none">
            <a:spAutoFit/>
          </a:bodyPr>
          <a:lstStyle/>
          <a:p>
            <a:r>
              <a:rPr lang="zh-CN" altLang="en-US" dirty="0">
                <a:solidFill>
                  <a:srgbClr val="FF0066"/>
                </a:solidFill>
              </a:rPr>
              <a:t>（主存 地址）</a:t>
            </a:r>
          </a:p>
        </p:txBody>
      </p:sp>
      <p:sp>
        <p:nvSpPr>
          <p:cNvPr id="5" name="矩形 4"/>
          <p:cNvSpPr/>
          <p:nvPr/>
        </p:nvSpPr>
        <p:spPr bwMode="auto">
          <a:xfrm>
            <a:off x="3707904" y="836290"/>
            <a:ext cx="5128365" cy="3125257"/>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4" name="矩形 33"/>
          <p:cNvSpPr/>
          <p:nvPr/>
        </p:nvSpPr>
        <p:spPr>
          <a:xfrm>
            <a:off x="6588224" y="445579"/>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
        <p:nvSpPr>
          <p:cNvPr id="35" name="矩形 34"/>
          <p:cNvSpPr/>
          <p:nvPr/>
        </p:nvSpPr>
        <p:spPr bwMode="auto">
          <a:xfrm>
            <a:off x="384986" y="3500139"/>
            <a:ext cx="3123138" cy="1945085"/>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6" name="矩形 35"/>
          <p:cNvSpPr/>
          <p:nvPr/>
        </p:nvSpPr>
        <p:spPr>
          <a:xfrm>
            <a:off x="323528" y="3095599"/>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
        <p:nvSpPr>
          <p:cNvPr id="37" name="矩形 36"/>
          <p:cNvSpPr/>
          <p:nvPr/>
        </p:nvSpPr>
        <p:spPr bwMode="auto">
          <a:xfrm>
            <a:off x="355293" y="841571"/>
            <a:ext cx="2920488" cy="1204012"/>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8" name="矩形 37"/>
          <p:cNvSpPr/>
          <p:nvPr/>
        </p:nvSpPr>
        <p:spPr>
          <a:xfrm>
            <a:off x="2555776" y="2019829"/>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a:t>
            </a:r>
            <a:r>
              <a:rPr lang="zh-CN" altLang="en-US" dirty="0">
                <a:solidFill>
                  <a:srgbClr val="FF0000"/>
                </a:solidFill>
              </a:rPr>
              <a:t>寻址方式</a:t>
            </a:r>
            <a:r>
              <a:rPr lang="zh-CN" altLang="en-US" dirty="0"/>
              <a:t>：</a:t>
            </a:r>
            <a:r>
              <a:rPr lang="zh-CN" altLang="en-US" dirty="0">
                <a:latin typeface="楷体" panose="02010609060101010101" pitchFamily="49" charset="-122"/>
                <a:ea typeface="楷体" panose="02010609060101010101" pitchFamily="49" charset="-122"/>
              </a:rPr>
              <a:t>指令</a:t>
            </a:r>
            <a:r>
              <a:rPr lang="zh-CN" altLang="en-US" dirty="0">
                <a:solidFill>
                  <a:srgbClr val="FF0000"/>
                </a:solidFill>
                <a:latin typeface="楷体" panose="02010609060101010101" pitchFamily="49" charset="-122"/>
                <a:ea typeface="楷体" panose="02010609060101010101" pitchFamily="49" charset="-122"/>
              </a:rPr>
              <a:t>获取操作数</a:t>
            </a:r>
            <a:r>
              <a:rPr lang="zh-CN" altLang="en-US" dirty="0">
                <a:latin typeface="楷体" panose="02010609060101010101" pitchFamily="49" charset="-122"/>
                <a:ea typeface="楷体" panose="02010609060101010101" pitchFamily="49" charset="-122"/>
              </a:rPr>
              <a:t>的方式</a:t>
            </a:r>
            <a:endParaRPr lang="zh-CN" altLang="en-US" dirty="0">
              <a:solidFill>
                <a:srgbClr val="FF0000"/>
              </a:solidFill>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85</a:t>
            </a:fld>
            <a:endParaRPr lang="en-US" altLang="zh-CN"/>
          </a:p>
        </p:txBody>
      </p:sp>
      <p:sp>
        <p:nvSpPr>
          <p:cNvPr id="5" name="Text Box 24"/>
          <p:cNvSpPr txBox="1">
            <a:spLocks noChangeArrowheads="1"/>
          </p:cNvSpPr>
          <p:nvPr/>
        </p:nvSpPr>
        <p:spPr bwMode="auto">
          <a:xfrm>
            <a:off x="1980332" y="2806080"/>
            <a:ext cx="2592387"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5. </a:t>
            </a:r>
            <a:r>
              <a:rPr lang="zh-CN" altLang="en-US"/>
              <a:t>间接寻址</a:t>
            </a:r>
          </a:p>
        </p:txBody>
      </p:sp>
      <p:sp>
        <p:nvSpPr>
          <p:cNvPr id="6" name="Rectangle 25"/>
          <p:cNvSpPr>
            <a:spLocks noChangeArrowheads="1"/>
          </p:cNvSpPr>
          <p:nvPr/>
        </p:nvSpPr>
        <p:spPr bwMode="auto">
          <a:xfrm>
            <a:off x="1618705" y="789038"/>
            <a:ext cx="1081087"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7" name="Text Box 27"/>
          <p:cNvSpPr txBox="1">
            <a:spLocks noChangeArrowheads="1"/>
          </p:cNvSpPr>
          <p:nvPr/>
        </p:nvSpPr>
        <p:spPr bwMode="auto">
          <a:xfrm>
            <a:off x="827187" y="786408"/>
            <a:ext cx="1224533" cy="457200"/>
          </a:xfrm>
          <a:prstGeom prst="rect">
            <a:avLst/>
          </a:prstGeom>
          <a:noFill/>
          <a:ln w="28575" algn="ctr">
            <a:noFill/>
            <a:miter lim="800000"/>
            <a:headEnd/>
            <a:tailEnd type="none" w="med" len="lg"/>
          </a:ln>
          <a:effectLst/>
        </p:spPr>
        <p:txBody>
          <a:bodyPr wrap="square">
            <a:spAutoFit/>
          </a:bodyPr>
          <a:lstStyle/>
          <a:p>
            <a:pPr algn="l">
              <a:spcBef>
                <a:spcPct val="50000"/>
              </a:spcBef>
            </a:pPr>
            <a:r>
              <a:rPr lang="zh-CN" altLang="en-US">
                <a:solidFill>
                  <a:srgbClr val="0000FF"/>
                </a:solidFill>
              </a:rPr>
              <a:t>指令</a:t>
            </a:r>
          </a:p>
        </p:txBody>
      </p:sp>
      <p:sp>
        <p:nvSpPr>
          <p:cNvPr id="8" name="Rectangle 28"/>
          <p:cNvSpPr>
            <a:spLocks noChangeArrowheads="1"/>
          </p:cNvSpPr>
          <p:nvPr/>
        </p:nvSpPr>
        <p:spPr bwMode="auto">
          <a:xfrm>
            <a:off x="2699792" y="789038"/>
            <a:ext cx="2304256" cy="504825"/>
          </a:xfrm>
          <a:prstGeom prst="rect">
            <a:avLst/>
          </a:prstGeom>
          <a:solidFill>
            <a:srgbClr val="CCFF99"/>
          </a:solidFill>
          <a:ln w="28575" algn="ctr">
            <a:solidFill>
              <a:schemeClr val="tx1"/>
            </a:solidFill>
            <a:miter lim="800000"/>
            <a:headEnd/>
            <a:tailEnd type="none" w="med" len="lg"/>
          </a:ln>
          <a:effectLst/>
        </p:spPr>
        <p:txBody>
          <a:bodyPr wrap="none" tIns="0" bIns="0" anchor="ctr" anchorCtr="0"/>
          <a:lstStyle/>
          <a:p>
            <a:r>
              <a:rPr lang="zh-CN" altLang="en-US" sz="2000"/>
              <a:t>操作数地址的地址</a:t>
            </a:r>
          </a:p>
        </p:txBody>
      </p:sp>
      <p:sp>
        <p:nvSpPr>
          <p:cNvPr id="9" name="Rectangle 30"/>
          <p:cNvSpPr>
            <a:spLocks noChangeArrowheads="1"/>
          </p:cNvSpPr>
          <p:nvPr/>
        </p:nvSpPr>
        <p:spPr bwMode="auto">
          <a:xfrm>
            <a:off x="5507757" y="1004938"/>
            <a:ext cx="1439862" cy="2232025"/>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10" name="Rectangle 31"/>
          <p:cNvSpPr>
            <a:spLocks noChangeArrowheads="1"/>
          </p:cNvSpPr>
          <p:nvPr/>
        </p:nvSpPr>
        <p:spPr bwMode="auto">
          <a:xfrm>
            <a:off x="5507757" y="1508175"/>
            <a:ext cx="1439862"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12" name="Text Box 32"/>
          <p:cNvSpPr txBox="1">
            <a:spLocks noChangeArrowheads="1"/>
          </p:cNvSpPr>
          <p:nvPr/>
        </p:nvSpPr>
        <p:spPr bwMode="auto">
          <a:xfrm>
            <a:off x="5507757" y="548680"/>
            <a:ext cx="143986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13" name="Rectangle 33"/>
          <p:cNvSpPr>
            <a:spLocks noChangeArrowheads="1"/>
          </p:cNvSpPr>
          <p:nvPr/>
        </p:nvSpPr>
        <p:spPr bwMode="auto">
          <a:xfrm>
            <a:off x="5507757" y="2443213"/>
            <a:ext cx="1439862"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sz="2000"/>
              <a:t>操作数地址</a:t>
            </a:r>
          </a:p>
        </p:txBody>
      </p:sp>
      <p:sp>
        <p:nvSpPr>
          <p:cNvPr id="14" name="Line 34"/>
          <p:cNvSpPr>
            <a:spLocks noChangeShapeType="1"/>
          </p:cNvSpPr>
          <p:nvPr/>
        </p:nvSpPr>
        <p:spPr bwMode="auto">
          <a:xfrm>
            <a:off x="3851994" y="1292275"/>
            <a:ext cx="0" cy="1368425"/>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5" name="Line 35"/>
          <p:cNvSpPr>
            <a:spLocks noChangeShapeType="1"/>
          </p:cNvSpPr>
          <p:nvPr/>
        </p:nvSpPr>
        <p:spPr bwMode="auto">
          <a:xfrm>
            <a:off x="3851994" y="2660700"/>
            <a:ext cx="1655763"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6" name="Line 36"/>
          <p:cNvSpPr>
            <a:spLocks noChangeShapeType="1"/>
          </p:cNvSpPr>
          <p:nvPr/>
        </p:nvSpPr>
        <p:spPr bwMode="auto">
          <a:xfrm>
            <a:off x="6947619" y="2660700"/>
            <a:ext cx="720725"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7" name="Line 37"/>
          <p:cNvSpPr>
            <a:spLocks noChangeShapeType="1"/>
          </p:cNvSpPr>
          <p:nvPr/>
        </p:nvSpPr>
        <p:spPr bwMode="auto">
          <a:xfrm flipV="1">
            <a:off x="7668344" y="1797100"/>
            <a:ext cx="0" cy="86360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8" name="Line 38"/>
          <p:cNvSpPr>
            <a:spLocks noChangeShapeType="1"/>
          </p:cNvSpPr>
          <p:nvPr/>
        </p:nvSpPr>
        <p:spPr bwMode="auto">
          <a:xfrm flipH="1">
            <a:off x="6947619" y="1797100"/>
            <a:ext cx="720725"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9" name="Rectangle 30"/>
          <p:cNvSpPr>
            <a:spLocks noChangeArrowheads="1"/>
          </p:cNvSpPr>
          <p:nvPr/>
        </p:nvSpPr>
        <p:spPr bwMode="auto">
          <a:xfrm>
            <a:off x="4140200" y="4317628"/>
            <a:ext cx="1439863" cy="1944688"/>
          </a:xfrm>
          <a:prstGeom prst="rect">
            <a:avLst/>
          </a:prstGeom>
          <a:solidFill>
            <a:srgbClr val="E5F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20" name="Text Box 31"/>
          <p:cNvSpPr txBox="1">
            <a:spLocks noChangeArrowheads="1"/>
          </p:cNvSpPr>
          <p:nvPr/>
        </p:nvSpPr>
        <p:spPr bwMode="auto">
          <a:xfrm>
            <a:off x="755650" y="5759078"/>
            <a:ext cx="302418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a:t>6. </a:t>
            </a:r>
            <a:r>
              <a:rPr lang="zh-CN" altLang="en-US"/>
              <a:t>寄存器间接寻址</a:t>
            </a:r>
          </a:p>
        </p:txBody>
      </p:sp>
      <p:sp>
        <p:nvSpPr>
          <p:cNvPr id="21" name="Rectangle 32"/>
          <p:cNvSpPr>
            <a:spLocks noChangeArrowheads="1"/>
          </p:cNvSpPr>
          <p:nvPr/>
        </p:nvSpPr>
        <p:spPr bwMode="auto">
          <a:xfrm>
            <a:off x="755650" y="3812803"/>
            <a:ext cx="1081088"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22" name="Rectangle 33"/>
          <p:cNvSpPr>
            <a:spLocks noChangeArrowheads="1"/>
          </p:cNvSpPr>
          <p:nvPr/>
        </p:nvSpPr>
        <p:spPr bwMode="auto">
          <a:xfrm>
            <a:off x="1836738" y="3812803"/>
            <a:ext cx="1727200" cy="504825"/>
          </a:xfrm>
          <a:prstGeom prst="rect">
            <a:avLst/>
          </a:prstGeom>
          <a:solidFill>
            <a:srgbClr val="CCECFF"/>
          </a:solidFill>
          <a:ln w="28575" algn="ctr">
            <a:solidFill>
              <a:schemeClr val="tx1"/>
            </a:solidFill>
            <a:miter lim="800000"/>
            <a:headEnd/>
            <a:tailEnd type="none" w="med" len="lg"/>
          </a:ln>
          <a:effectLst/>
        </p:spPr>
        <p:txBody>
          <a:bodyPr wrap="none" anchor="ctr"/>
          <a:lstStyle/>
          <a:p>
            <a:r>
              <a:rPr lang="zh-CN" altLang="en-US"/>
              <a:t>寄存器编号</a:t>
            </a:r>
          </a:p>
        </p:txBody>
      </p:sp>
      <p:sp>
        <p:nvSpPr>
          <p:cNvPr id="23" name="Text Box 34"/>
          <p:cNvSpPr txBox="1">
            <a:spLocks noChangeArrowheads="1"/>
          </p:cNvSpPr>
          <p:nvPr/>
        </p:nvSpPr>
        <p:spPr bwMode="auto">
          <a:xfrm>
            <a:off x="755650" y="3356992"/>
            <a:ext cx="280828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24" name="Rectangle 35"/>
          <p:cNvSpPr>
            <a:spLocks noChangeArrowheads="1"/>
          </p:cNvSpPr>
          <p:nvPr/>
        </p:nvSpPr>
        <p:spPr bwMode="auto">
          <a:xfrm>
            <a:off x="4140200" y="4820866"/>
            <a:ext cx="1439863"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sz="2000"/>
              <a:t>操作数地址</a:t>
            </a:r>
          </a:p>
        </p:txBody>
      </p:sp>
      <p:sp>
        <p:nvSpPr>
          <p:cNvPr id="25" name="Text Box 36"/>
          <p:cNvSpPr txBox="1">
            <a:spLocks noChangeArrowheads="1"/>
          </p:cNvSpPr>
          <p:nvPr/>
        </p:nvSpPr>
        <p:spPr bwMode="auto">
          <a:xfrm>
            <a:off x="4140200" y="3861048"/>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寄存器组</a:t>
            </a:r>
          </a:p>
        </p:txBody>
      </p:sp>
      <p:sp>
        <p:nvSpPr>
          <p:cNvPr id="26" name="Line 37"/>
          <p:cNvSpPr>
            <a:spLocks noChangeShapeType="1"/>
          </p:cNvSpPr>
          <p:nvPr/>
        </p:nvSpPr>
        <p:spPr bwMode="auto">
          <a:xfrm>
            <a:off x="2698750" y="4317628"/>
            <a:ext cx="0" cy="7921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7" name="Line 38"/>
          <p:cNvSpPr>
            <a:spLocks noChangeShapeType="1"/>
          </p:cNvSpPr>
          <p:nvPr/>
        </p:nvSpPr>
        <p:spPr bwMode="auto">
          <a:xfrm>
            <a:off x="2698750" y="5109791"/>
            <a:ext cx="144145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28" name="Rectangle 39"/>
          <p:cNvSpPr>
            <a:spLocks noChangeArrowheads="1"/>
          </p:cNvSpPr>
          <p:nvPr/>
        </p:nvSpPr>
        <p:spPr bwMode="auto">
          <a:xfrm>
            <a:off x="6661150" y="4316041"/>
            <a:ext cx="1439863" cy="1944687"/>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29" name="Rectangle 40"/>
          <p:cNvSpPr>
            <a:spLocks noChangeArrowheads="1"/>
          </p:cNvSpPr>
          <p:nvPr/>
        </p:nvSpPr>
        <p:spPr bwMode="auto">
          <a:xfrm>
            <a:off x="6661150" y="4819278"/>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30" name="Text Box 41"/>
          <p:cNvSpPr txBox="1">
            <a:spLocks noChangeArrowheads="1"/>
          </p:cNvSpPr>
          <p:nvPr/>
        </p:nvSpPr>
        <p:spPr bwMode="auto">
          <a:xfrm>
            <a:off x="6661150" y="3861048"/>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31" name="Line 42"/>
          <p:cNvSpPr>
            <a:spLocks noChangeShapeType="1"/>
          </p:cNvSpPr>
          <p:nvPr/>
        </p:nvSpPr>
        <p:spPr bwMode="auto">
          <a:xfrm>
            <a:off x="5580063" y="5109791"/>
            <a:ext cx="1081087"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32" name="矩形 31"/>
          <p:cNvSpPr/>
          <p:nvPr/>
        </p:nvSpPr>
        <p:spPr bwMode="auto">
          <a:xfrm>
            <a:off x="596953" y="3378252"/>
            <a:ext cx="5214762" cy="3119264"/>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3" name="矩形 32"/>
          <p:cNvSpPr/>
          <p:nvPr/>
        </p:nvSpPr>
        <p:spPr>
          <a:xfrm>
            <a:off x="578391" y="2954776"/>
            <a:ext cx="831631" cy="461665"/>
          </a:xfrm>
          <a:prstGeom prst="rect">
            <a:avLst/>
          </a:prstGeom>
        </p:spPr>
        <p:txBody>
          <a:bodyPr wrap="square">
            <a:spAutoFit/>
          </a:bodyPr>
          <a:lstStyle/>
          <a:p>
            <a:r>
              <a:rPr lang="en-US" altLang="zh-CN" dirty="0">
                <a:solidFill>
                  <a:schemeClr val="bg2"/>
                </a:solidFill>
              </a:rPr>
              <a:t>CPU</a:t>
            </a:r>
            <a:endParaRPr lang="zh-CN" altLang="en-US" dirty="0">
              <a:solidFill>
                <a:schemeClr val="bg2"/>
              </a:solidFill>
            </a:endParaRPr>
          </a:p>
        </p:txBody>
      </p:sp>
      <p:sp>
        <p:nvSpPr>
          <p:cNvPr id="34" name="矩形 33"/>
          <p:cNvSpPr/>
          <p:nvPr/>
        </p:nvSpPr>
        <p:spPr bwMode="auto">
          <a:xfrm>
            <a:off x="827187" y="635716"/>
            <a:ext cx="4320877" cy="2170363"/>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5" name="矩形 34"/>
          <p:cNvSpPr/>
          <p:nvPr/>
        </p:nvSpPr>
        <p:spPr>
          <a:xfrm>
            <a:off x="843791" y="2365299"/>
            <a:ext cx="831631" cy="461665"/>
          </a:xfrm>
          <a:prstGeom prst="rect">
            <a:avLst/>
          </a:prstGeom>
        </p:spPr>
        <p:txBody>
          <a:bodyPr wrap="square">
            <a:spAutoFit/>
          </a:bodyPr>
          <a:lstStyle/>
          <a:p>
            <a:r>
              <a:rPr lang="en-US" altLang="zh-CN" dirty="0">
                <a:solidFill>
                  <a:schemeClr val="bg2"/>
                </a:solidFill>
              </a:rPr>
              <a:t>CPU</a:t>
            </a:r>
            <a:endParaRPr lang="zh-CN" altLang="en-US" dirty="0">
              <a:solidFill>
                <a:schemeClr val="bg2"/>
              </a:solidFill>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a:t>
            </a:r>
            <a:r>
              <a:rPr lang="zh-CN" altLang="en-US" dirty="0">
                <a:solidFill>
                  <a:srgbClr val="FF0000"/>
                </a:solidFill>
              </a:rPr>
              <a:t>寻址方式</a:t>
            </a:r>
            <a:r>
              <a:rPr lang="zh-CN" altLang="en-US" dirty="0"/>
              <a:t>：</a:t>
            </a:r>
            <a:r>
              <a:rPr lang="zh-CN" altLang="en-US" dirty="0">
                <a:latin typeface="楷体" panose="02010609060101010101" pitchFamily="49" charset="-122"/>
                <a:ea typeface="楷体" panose="02010609060101010101" pitchFamily="49" charset="-122"/>
              </a:rPr>
              <a:t>指令</a:t>
            </a:r>
            <a:r>
              <a:rPr lang="zh-CN" altLang="en-US" dirty="0">
                <a:solidFill>
                  <a:srgbClr val="FF0000"/>
                </a:solidFill>
                <a:latin typeface="楷体" panose="02010609060101010101" pitchFamily="49" charset="-122"/>
                <a:ea typeface="楷体" panose="02010609060101010101" pitchFamily="49" charset="-122"/>
              </a:rPr>
              <a:t>获取操作数</a:t>
            </a:r>
            <a:r>
              <a:rPr lang="zh-CN" altLang="en-US" dirty="0">
                <a:latin typeface="楷体" panose="02010609060101010101" pitchFamily="49" charset="-122"/>
                <a:ea typeface="楷体" panose="02010609060101010101" pitchFamily="49" charset="-122"/>
              </a:rPr>
              <a:t>的方式</a:t>
            </a:r>
            <a:endParaRPr lang="zh-CN" altLang="en-US" dirty="0">
              <a:solidFill>
                <a:srgbClr val="FF0000"/>
              </a:solidFill>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86</a:t>
            </a:fld>
            <a:endParaRPr lang="en-US" altLang="zh-CN"/>
          </a:p>
        </p:txBody>
      </p:sp>
      <p:sp>
        <p:nvSpPr>
          <p:cNvPr id="5" name="Text Box 14"/>
          <p:cNvSpPr txBox="1">
            <a:spLocks noChangeArrowheads="1"/>
          </p:cNvSpPr>
          <p:nvPr/>
        </p:nvSpPr>
        <p:spPr bwMode="auto">
          <a:xfrm>
            <a:off x="2769617" y="5157192"/>
            <a:ext cx="3024188" cy="457200"/>
          </a:xfrm>
          <a:prstGeom prst="rect">
            <a:avLst/>
          </a:prstGeom>
          <a:noFill/>
          <a:ln w="28575" algn="ctr">
            <a:noFill/>
            <a:miter lim="800000"/>
            <a:headEnd/>
            <a:tailEnd type="none" w="med" len="lg"/>
          </a:ln>
          <a:effectLst/>
        </p:spPr>
        <p:txBody>
          <a:bodyPr>
            <a:spAutoFit/>
          </a:bodyPr>
          <a:lstStyle/>
          <a:p>
            <a:pPr>
              <a:spcBef>
                <a:spcPct val="50000"/>
              </a:spcBef>
            </a:pPr>
            <a:r>
              <a:rPr lang="en-US" altLang="zh-CN" dirty="0"/>
              <a:t>7.  PC</a:t>
            </a:r>
            <a:r>
              <a:rPr lang="zh-CN" altLang="en-US" dirty="0"/>
              <a:t>相对寻址</a:t>
            </a:r>
          </a:p>
        </p:txBody>
      </p:sp>
      <p:sp>
        <p:nvSpPr>
          <p:cNvPr id="6" name="Rectangle 15"/>
          <p:cNvSpPr>
            <a:spLocks noChangeArrowheads="1"/>
          </p:cNvSpPr>
          <p:nvPr/>
        </p:nvSpPr>
        <p:spPr bwMode="auto">
          <a:xfrm>
            <a:off x="969839" y="1657972"/>
            <a:ext cx="1081087"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7" name="Rectangle 16"/>
          <p:cNvSpPr>
            <a:spLocks noChangeArrowheads="1"/>
          </p:cNvSpPr>
          <p:nvPr/>
        </p:nvSpPr>
        <p:spPr bwMode="auto">
          <a:xfrm>
            <a:off x="2050926" y="1657972"/>
            <a:ext cx="2590800"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dirty="0"/>
              <a:t>地址偏移</a:t>
            </a:r>
            <a:r>
              <a:rPr lang="en-US" altLang="zh-CN" dirty="0"/>
              <a:t>D</a:t>
            </a:r>
            <a:r>
              <a:rPr lang="en-US" altLang="zh-CN" dirty="0">
                <a:latin typeface="宋体" panose="02010600030101010101" pitchFamily="2" charset="-122"/>
                <a:ea typeface="宋体" panose="02010600030101010101" pitchFamily="2" charset="-122"/>
              </a:rPr>
              <a:t>(</a:t>
            </a:r>
            <a:r>
              <a:rPr lang="zh-CN" altLang="en-US" dirty="0"/>
              <a:t>补码</a:t>
            </a:r>
            <a:r>
              <a:rPr lang="en-US" altLang="zh-CN" dirty="0">
                <a:latin typeface="宋体" panose="02010600030101010101" pitchFamily="2" charset="-122"/>
                <a:ea typeface="宋体" panose="02010600030101010101" pitchFamily="2" charset="-122"/>
              </a:rPr>
              <a:t>)</a:t>
            </a:r>
          </a:p>
        </p:txBody>
      </p:sp>
      <p:sp>
        <p:nvSpPr>
          <p:cNvPr id="8" name="Text Box 17"/>
          <p:cNvSpPr txBox="1">
            <a:spLocks noChangeArrowheads="1"/>
          </p:cNvSpPr>
          <p:nvPr/>
        </p:nvSpPr>
        <p:spPr bwMode="auto">
          <a:xfrm>
            <a:off x="969839" y="1243608"/>
            <a:ext cx="3671887" cy="457200"/>
          </a:xfrm>
          <a:prstGeom prst="rect">
            <a:avLst/>
          </a:prstGeom>
          <a:noFill/>
          <a:ln w="28575" algn="ctr">
            <a:noFill/>
            <a:miter lim="800000"/>
            <a:headEnd/>
            <a:tailEnd type="none" w="med" len="lg"/>
          </a:ln>
          <a:effectLst/>
        </p:spPr>
        <p:txBody>
          <a:bodyPr wrap="square">
            <a:spAutoFit/>
          </a:bodyPr>
          <a:lstStyle/>
          <a:p>
            <a:pPr>
              <a:spcBef>
                <a:spcPct val="50000"/>
              </a:spcBef>
            </a:pPr>
            <a:r>
              <a:rPr lang="zh-CN" altLang="en-US" dirty="0">
                <a:solidFill>
                  <a:srgbClr val="0000FF"/>
                </a:solidFill>
              </a:rPr>
              <a:t>指令</a:t>
            </a:r>
          </a:p>
        </p:txBody>
      </p:sp>
      <p:sp>
        <p:nvSpPr>
          <p:cNvPr id="9" name="Line 20"/>
          <p:cNvSpPr>
            <a:spLocks noChangeShapeType="1"/>
          </p:cNvSpPr>
          <p:nvPr/>
        </p:nvSpPr>
        <p:spPr bwMode="auto">
          <a:xfrm>
            <a:off x="3340832" y="2162797"/>
            <a:ext cx="0" cy="384733"/>
          </a:xfrm>
          <a:prstGeom prst="line">
            <a:avLst/>
          </a:prstGeom>
          <a:noFill/>
          <a:ln w="28575">
            <a:solidFill>
              <a:schemeClr val="tx1"/>
            </a:solidFill>
            <a:round/>
            <a:headEnd/>
            <a:tailEnd type="triangle" w="med" len="lg"/>
          </a:ln>
          <a:effectLst/>
        </p:spPr>
        <p:txBody>
          <a:bodyPr wrap="square">
            <a:spAutoFit/>
          </a:bodyPr>
          <a:lstStyle/>
          <a:p>
            <a:endParaRPr lang="zh-CN" altLang="en-US"/>
          </a:p>
        </p:txBody>
      </p:sp>
      <p:sp>
        <p:nvSpPr>
          <p:cNvPr id="12" name="Rectangle 22"/>
          <p:cNvSpPr>
            <a:spLocks noChangeArrowheads="1"/>
          </p:cNvSpPr>
          <p:nvPr/>
        </p:nvSpPr>
        <p:spPr bwMode="auto">
          <a:xfrm>
            <a:off x="6888692" y="3029396"/>
            <a:ext cx="1439862" cy="1944687"/>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13" name="Rectangle 23"/>
          <p:cNvSpPr>
            <a:spLocks noChangeArrowheads="1"/>
          </p:cNvSpPr>
          <p:nvPr/>
        </p:nvSpPr>
        <p:spPr bwMode="auto">
          <a:xfrm>
            <a:off x="6888692" y="3532633"/>
            <a:ext cx="1439862"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dirty="0"/>
              <a:t>指令</a:t>
            </a:r>
          </a:p>
        </p:txBody>
      </p:sp>
      <p:sp>
        <p:nvSpPr>
          <p:cNvPr id="14" name="Text Box 24"/>
          <p:cNvSpPr txBox="1">
            <a:spLocks noChangeArrowheads="1"/>
          </p:cNvSpPr>
          <p:nvPr/>
        </p:nvSpPr>
        <p:spPr bwMode="auto">
          <a:xfrm>
            <a:off x="6888692" y="2526158"/>
            <a:ext cx="1439862"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15" name="Line 25"/>
          <p:cNvSpPr>
            <a:spLocks noChangeShapeType="1"/>
          </p:cNvSpPr>
          <p:nvPr/>
        </p:nvSpPr>
        <p:spPr bwMode="auto">
          <a:xfrm>
            <a:off x="4473616" y="3789040"/>
            <a:ext cx="2415076" cy="0"/>
          </a:xfrm>
          <a:prstGeom prst="line">
            <a:avLst/>
          </a:prstGeom>
          <a:noFill/>
          <a:ln w="28575">
            <a:solidFill>
              <a:schemeClr val="tx1"/>
            </a:solidFill>
            <a:round/>
            <a:headEnd/>
            <a:tailEnd type="triangle" w="med" len="lg"/>
          </a:ln>
          <a:effectLst/>
        </p:spPr>
        <p:txBody>
          <a:bodyPr wrap="square">
            <a:spAutoFit/>
          </a:bodyPr>
          <a:lstStyle/>
          <a:p>
            <a:endParaRPr lang="zh-CN" altLang="en-US"/>
          </a:p>
        </p:txBody>
      </p:sp>
      <p:sp>
        <p:nvSpPr>
          <p:cNvPr id="16" name="Oval 26"/>
          <p:cNvSpPr>
            <a:spLocks noChangeArrowheads="1"/>
          </p:cNvSpPr>
          <p:nvPr/>
        </p:nvSpPr>
        <p:spPr bwMode="auto">
          <a:xfrm>
            <a:off x="3062980" y="2552183"/>
            <a:ext cx="576262" cy="576262"/>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17" name="Rectangle 27"/>
          <p:cNvSpPr>
            <a:spLocks noChangeArrowheads="1"/>
          </p:cNvSpPr>
          <p:nvPr/>
        </p:nvSpPr>
        <p:spPr bwMode="auto">
          <a:xfrm>
            <a:off x="1979712" y="3529635"/>
            <a:ext cx="2493904" cy="504825"/>
          </a:xfrm>
          <a:prstGeom prst="rect">
            <a:avLst/>
          </a:prstGeom>
          <a:solidFill>
            <a:srgbClr val="CCECFF"/>
          </a:solidFill>
          <a:ln w="28575" algn="ctr">
            <a:solidFill>
              <a:schemeClr val="tx1"/>
            </a:solidFill>
            <a:miter lim="800000"/>
            <a:headEnd/>
            <a:tailEnd type="none" w="med" len="lg"/>
          </a:ln>
          <a:effectLst>
            <a:outerShdw dist="53882" dir="2700000" algn="ctr" rotWithShape="0">
              <a:schemeClr val="bg2">
                <a:alpha val="50000"/>
              </a:schemeClr>
            </a:outerShdw>
          </a:effectLst>
        </p:spPr>
        <p:txBody>
          <a:bodyPr wrap="none" anchor="ctr"/>
          <a:lstStyle/>
          <a:p>
            <a:r>
              <a:rPr lang="en-US" altLang="zh-CN"/>
              <a:t>PC</a:t>
            </a:r>
          </a:p>
        </p:txBody>
      </p:sp>
      <p:sp>
        <p:nvSpPr>
          <p:cNvPr id="18" name="Line 28"/>
          <p:cNvSpPr>
            <a:spLocks noChangeShapeType="1"/>
          </p:cNvSpPr>
          <p:nvPr/>
        </p:nvSpPr>
        <p:spPr bwMode="auto">
          <a:xfrm>
            <a:off x="2771800" y="2839520"/>
            <a:ext cx="291179" cy="0"/>
          </a:xfrm>
          <a:prstGeom prst="line">
            <a:avLst/>
          </a:prstGeom>
          <a:noFill/>
          <a:ln w="28575" cap="rnd">
            <a:solidFill>
              <a:schemeClr val="tx1"/>
            </a:solidFill>
            <a:round/>
            <a:headEnd/>
            <a:tailEnd type="triangle" w="med" len="lg"/>
          </a:ln>
          <a:effectLst/>
        </p:spPr>
        <p:txBody>
          <a:bodyPr wrap="square">
            <a:spAutoFit/>
          </a:bodyPr>
          <a:lstStyle/>
          <a:p>
            <a:endParaRPr lang="zh-CN" altLang="en-US"/>
          </a:p>
        </p:txBody>
      </p:sp>
      <p:sp>
        <p:nvSpPr>
          <p:cNvPr id="20" name="Line 30"/>
          <p:cNvSpPr>
            <a:spLocks noChangeShapeType="1"/>
          </p:cNvSpPr>
          <p:nvPr/>
        </p:nvSpPr>
        <p:spPr bwMode="auto">
          <a:xfrm>
            <a:off x="2771800" y="2839521"/>
            <a:ext cx="0" cy="689445"/>
          </a:xfrm>
          <a:prstGeom prst="line">
            <a:avLst/>
          </a:prstGeom>
          <a:solidFill>
            <a:schemeClr val="accent1"/>
          </a:solidFill>
          <a:ln w="28575" cap="rnd" cmpd="sng" algn="ctr">
            <a:solidFill>
              <a:schemeClr val="tx1"/>
            </a:solidFill>
            <a:prstDash val="solid"/>
            <a:round/>
            <a:headEnd type="none" w="med" len="med"/>
            <a:tailEnd type="none" w="med" len="lg"/>
          </a:ln>
          <a:effectLst/>
        </p:spPr>
        <p:txBody>
          <a:bodyPr>
            <a:noAutofit/>
          </a:bodyPr>
          <a:lstStyle/>
          <a:p>
            <a:endParaRPr lang="zh-CN" altLang="en-US"/>
          </a:p>
        </p:txBody>
      </p:sp>
      <p:sp>
        <p:nvSpPr>
          <p:cNvPr id="21" name="内容占位符 10"/>
          <p:cNvSpPr>
            <a:spLocks noGrp="1"/>
          </p:cNvSpPr>
          <p:nvPr>
            <p:ph idx="1"/>
          </p:nvPr>
        </p:nvSpPr>
        <p:spPr>
          <a:xfrm>
            <a:off x="2339752" y="5615061"/>
            <a:ext cx="4248472" cy="504056"/>
          </a:xfrm>
        </p:spPr>
        <p:txBody>
          <a:bodyPr/>
          <a:lstStyle/>
          <a:p>
            <a:pPr marL="0" indent="0" algn="ctr">
              <a:spcBef>
                <a:spcPts val="0"/>
              </a:spcBef>
              <a:buNone/>
            </a:pPr>
            <a:r>
              <a:rPr lang="zh-CN" altLang="en-US" sz="2400">
                <a:ea typeface="宋体" pitchFamily="2" charset="-122"/>
              </a:rPr>
              <a:t>“与地址无关的程序设计”</a:t>
            </a:r>
          </a:p>
        </p:txBody>
      </p:sp>
      <p:sp>
        <p:nvSpPr>
          <p:cNvPr id="28" name="矩形 27"/>
          <p:cNvSpPr/>
          <p:nvPr/>
        </p:nvSpPr>
        <p:spPr bwMode="auto">
          <a:xfrm>
            <a:off x="755576" y="1154735"/>
            <a:ext cx="4090829" cy="3168352"/>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29" name="矩形 28"/>
          <p:cNvSpPr/>
          <p:nvPr/>
        </p:nvSpPr>
        <p:spPr>
          <a:xfrm>
            <a:off x="3635896" y="747120"/>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
        <p:nvSpPr>
          <p:cNvPr id="30" name="矩形 29"/>
          <p:cNvSpPr/>
          <p:nvPr/>
        </p:nvSpPr>
        <p:spPr>
          <a:xfrm>
            <a:off x="2727055" y="2316697"/>
            <a:ext cx="494046" cy="461665"/>
          </a:xfrm>
          <a:prstGeom prst="rect">
            <a:avLst/>
          </a:prstGeom>
        </p:spPr>
        <p:txBody>
          <a:bodyPr wrap="none">
            <a:spAutoFit/>
          </a:bodyPr>
          <a:lstStyle/>
          <a:p>
            <a:r>
              <a:rPr lang="zh-CN" altLang="en-US" dirty="0">
                <a:solidFill>
                  <a:srgbClr val="FF0066"/>
                </a:solidFill>
              </a:rPr>
              <a:t>①</a:t>
            </a:r>
          </a:p>
        </p:txBody>
      </p:sp>
      <p:sp>
        <p:nvSpPr>
          <p:cNvPr id="31" name="矩形 30"/>
          <p:cNvSpPr/>
          <p:nvPr/>
        </p:nvSpPr>
        <p:spPr>
          <a:xfrm>
            <a:off x="3629597" y="3118846"/>
            <a:ext cx="494046" cy="461665"/>
          </a:xfrm>
          <a:prstGeom prst="rect">
            <a:avLst/>
          </a:prstGeom>
        </p:spPr>
        <p:txBody>
          <a:bodyPr wrap="none">
            <a:spAutoFit/>
          </a:bodyPr>
          <a:lstStyle/>
          <a:p>
            <a:r>
              <a:rPr lang="zh-CN" altLang="en-US" dirty="0">
                <a:solidFill>
                  <a:srgbClr val="FF0066"/>
                </a:solidFill>
              </a:rPr>
              <a:t>②</a:t>
            </a:r>
          </a:p>
        </p:txBody>
      </p:sp>
      <p:sp>
        <p:nvSpPr>
          <p:cNvPr id="32" name="矩形 31"/>
          <p:cNvSpPr/>
          <p:nvPr/>
        </p:nvSpPr>
        <p:spPr>
          <a:xfrm>
            <a:off x="4872170" y="3377685"/>
            <a:ext cx="494046" cy="461665"/>
          </a:xfrm>
          <a:prstGeom prst="rect">
            <a:avLst/>
          </a:prstGeom>
        </p:spPr>
        <p:txBody>
          <a:bodyPr wrap="none">
            <a:spAutoFit/>
          </a:bodyPr>
          <a:lstStyle/>
          <a:p>
            <a:r>
              <a:rPr lang="zh-CN" altLang="en-US" dirty="0">
                <a:solidFill>
                  <a:srgbClr val="FF0066"/>
                </a:solidFill>
              </a:rPr>
              <a:t>③</a:t>
            </a:r>
          </a:p>
        </p:txBody>
      </p:sp>
      <p:sp>
        <p:nvSpPr>
          <p:cNvPr id="33" name="矩形 32"/>
          <p:cNvSpPr/>
          <p:nvPr/>
        </p:nvSpPr>
        <p:spPr>
          <a:xfrm>
            <a:off x="4824982" y="3764076"/>
            <a:ext cx="2040944" cy="461665"/>
          </a:xfrm>
          <a:prstGeom prst="rect">
            <a:avLst/>
          </a:prstGeom>
        </p:spPr>
        <p:txBody>
          <a:bodyPr wrap="none">
            <a:spAutoFit/>
          </a:bodyPr>
          <a:lstStyle/>
          <a:p>
            <a:r>
              <a:rPr lang="zh-CN" altLang="en-US" dirty="0">
                <a:solidFill>
                  <a:srgbClr val="FF0066"/>
                </a:solidFill>
              </a:rPr>
              <a:t>取下一条指令</a:t>
            </a:r>
          </a:p>
        </p:txBody>
      </p:sp>
      <p:sp>
        <p:nvSpPr>
          <p:cNvPr id="34" name="Line 20"/>
          <p:cNvSpPr>
            <a:spLocks noChangeShapeType="1"/>
          </p:cNvSpPr>
          <p:nvPr/>
        </p:nvSpPr>
        <p:spPr bwMode="auto">
          <a:xfrm>
            <a:off x="3671827" y="3144233"/>
            <a:ext cx="0" cy="384733"/>
          </a:xfrm>
          <a:prstGeom prst="line">
            <a:avLst/>
          </a:prstGeom>
          <a:noFill/>
          <a:ln w="28575" cap="rnd">
            <a:solidFill>
              <a:schemeClr val="tx1"/>
            </a:solidFill>
            <a:round/>
            <a:headEnd/>
            <a:tailEnd type="triangle" w="med" len="lg"/>
          </a:ln>
          <a:effectLst/>
        </p:spPr>
        <p:txBody>
          <a:bodyPr wrap="square">
            <a:spAutoFit/>
          </a:bodyPr>
          <a:lstStyle/>
          <a:p>
            <a:endParaRPr lang="zh-CN" altLang="en-US"/>
          </a:p>
        </p:txBody>
      </p:sp>
      <p:sp>
        <p:nvSpPr>
          <p:cNvPr id="35" name="动作按钮: 信息 34">
            <a:hlinkClick r:id="rId2" action="ppaction://hlinksldjump" highlightClick="1"/>
          </p:cNvPr>
          <p:cNvSpPr/>
          <p:nvPr/>
        </p:nvSpPr>
        <p:spPr bwMode="auto">
          <a:xfrm>
            <a:off x="7628582" y="616575"/>
            <a:ext cx="509181" cy="508962"/>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cxnSp>
        <p:nvCxnSpPr>
          <p:cNvPr id="11" name="直接连接符 10"/>
          <p:cNvCxnSpPr>
            <a:stCxn id="16" idx="5"/>
          </p:cNvCxnSpPr>
          <p:nvPr/>
        </p:nvCxnSpPr>
        <p:spPr bwMode="auto">
          <a:xfrm>
            <a:off x="3554850" y="3044053"/>
            <a:ext cx="116977" cy="100180"/>
          </a:xfrm>
          <a:prstGeom prst="line">
            <a:avLst/>
          </a:prstGeom>
          <a:solidFill>
            <a:schemeClr val="accent1"/>
          </a:solidFill>
          <a:ln w="28575" cap="rnd" cmpd="sng" algn="ctr">
            <a:solidFill>
              <a:schemeClr val="tx1"/>
            </a:solidFill>
            <a:prstDash val="solid"/>
            <a:round/>
            <a:headEnd type="none" w="med" len="med"/>
            <a:tailEnd type="none" w="med" len="lg"/>
          </a:ln>
          <a:effectLst/>
        </p:spPr>
      </p:cxnSp>
      <p:sp>
        <p:nvSpPr>
          <p:cNvPr id="27" name="动作按钮: 信息 34">
            <a:hlinkClick r:id="rId3" action="ppaction://hlinksldjump" highlightClick="1"/>
            <a:extLst>
              <a:ext uri="{FF2B5EF4-FFF2-40B4-BE49-F238E27FC236}">
                <a16:creationId xmlns:a16="http://schemas.microsoft.com/office/drawing/2014/main" id="{9CF5CB4E-05D1-4B4E-88EE-0B770BB48BD9}"/>
              </a:ext>
            </a:extLst>
          </p:cNvPr>
          <p:cNvSpPr/>
          <p:nvPr/>
        </p:nvSpPr>
        <p:spPr bwMode="auto">
          <a:xfrm>
            <a:off x="8312782" y="616575"/>
            <a:ext cx="509181" cy="508962"/>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基本</a:t>
            </a:r>
            <a:r>
              <a:rPr lang="zh-CN" altLang="en-US" dirty="0">
                <a:solidFill>
                  <a:srgbClr val="FF0000"/>
                </a:solidFill>
              </a:rPr>
              <a:t>寻址方式</a:t>
            </a:r>
            <a:r>
              <a:rPr lang="zh-CN" altLang="en-US" dirty="0"/>
              <a:t>：</a:t>
            </a:r>
            <a:r>
              <a:rPr lang="zh-CN" altLang="en-US" dirty="0">
                <a:latin typeface="楷体" panose="02010609060101010101" pitchFamily="49" charset="-122"/>
                <a:ea typeface="楷体" panose="02010609060101010101" pitchFamily="49" charset="-122"/>
              </a:rPr>
              <a:t>指令</a:t>
            </a:r>
            <a:r>
              <a:rPr lang="zh-CN" altLang="en-US" dirty="0">
                <a:solidFill>
                  <a:srgbClr val="FF0000"/>
                </a:solidFill>
                <a:latin typeface="楷体" panose="02010609060101010101" pitchFamily="49" charset="-122"/>
                <a:ea typeface="楷体" panose="02010609060101010101" pitchFamily="49" charset="-122"/>
              </a:rPr>
              <a:t>获取操作数</a:t>
            </a:r>
            <a:r>
              <a:rPr lang="zh-CN" altLang="en-US" dirty="0">
                <a:latin typeface="楷体" panose="02010609060101010101" pitchFamily="49" charset="-122"/>
                <a:ea typeface="楷体" panose="02010609060101010101" pitchFamily="49" charset="-122"/>
              </a:rPr>
              <a:t>的方式</a:t>
            </a:r>
            <a:endParaRPr lang="zh-CN" altLang="en-US" dirty="0">
              <a:solidFill>
                <a:srgbClr val="FF0000"/>
              </a:solidFill>
            </a:endParaRP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87</a:t>
            </a:fld>
            <a:endParaRPr lang="en-US" altLang="zh-CN"/>
          </a:p>
        </p:txBody>
      </p:sp>
      <p:sp>
        <p:nvSpPr>
          <p:cNvPr id="5" name="Text Box 4"/>
          <p:cNvSpPr txBox="1">
            <a:spLocks noChangeArrowheads="1"/>
          </p:cNvSpPr>
          <p:nvPr/>
        </p:nvSpPr>
        <p:spPr bwMode="auto">
          <a:xfrm>
            <a:off x="81351" y="549275"/>
            <a:ext cx="22320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dirty="0"/>
              <a:t>8. </a:t>
            </a:r>
            <a:r>
              <a:rPr lang="zh-CN" altLang="en-US" dirty="0"/>
              <a:t>基址寻址</a:t>
            </a:r>
          </a:p>
        </p:txBody>
      </p:sp>
      <p:sp>
        <p:nvSpPr>
          <p:cNvPr id="6" name="Rectangle 5"/>
          <p:cNvSpPr>
            <a:spLocks noChangeArrowheads="1"/>
          </p:cNvSpPr>
          <p:nvPr/>
        </p:nvSpPr>
        <p:spPr bwMode="auto">
          <a:xfrm>
            <a:off x="3061022" y="1196975"/>
            <a:ext cx="358775" cy="504825"/>
          </a:xfrm>
          <a:prstGeom prst="rect">
            <a:avLst/>
          </a:prstGeom>
          <a:solidFill>
            <a:srgbClr val="FFCC66"/>
          </a:solidFill>
          <a:ln w="28575" algn="ctr">
            <a:solidFill>
              <a:schemeClr val="tx1"/>
            </a:solidFill>
            <a:miter lim="800000"/>
            <a:headEnd/>
            <a:tailEnd type="none" w="med" len="lg"/>
          </a:ln>
          <a:effectLst/>
        </p:spPr>
        <p:txBody>
          <a:bodyPr wrap="none" anchor="ctr"/>
          <a:lstStyle/>
          <a:p>
            <a:r>
              <a:rPr lang="en-US" altLang="zh-CN"/>
              <a:t>B</a:t>
            </a:r>
          </a:p>
        </p:txBody>
      </p:sp>
      <p:sp>
        <p:nvSpPr>
          <p:cNvPr id="7" name="Rectangle 6"/>
          <p:cNvSpPr>
            <a:spLocks noChangeArrowheads="1"/>
          </p:cNvSpPr>
          <p:nvPr/>
        </p:nvSpPr>
        <p:spPr bwMode="auto">
          <a:xfrm>
            <a:off x="3419797" y="1196975"/>
            <a:ext cx="1727200"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a:t>地址偏移</a:t>
            </a:r>
            <a:r>
              <a:rPr lang="en-US" altLang="zh-CN"/>
              <a:t>D</a:t>
            </a:r>
          </a:p>
        </p:txBody>
      </p:sp>
      <p:sp>
        <p:nvSpPr>
          <p:cNvPr id="8" name="Text Box 7"/>
          <p:cNvSpPr txBox="1">
            <a:spLocks noChangeArrowheads="1"/>
          </p:cNvSpPr>
          <p:nvPr/>
        </p:nvSpPr>
        <p:spPr bwMode="auto">
          <a:xfrm>
            <a:off x="2338709" y="693738"/>
            <a:ext cx="280828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9" name="Line 8"/>
          <p:cNvSpPr>
            <a:spLocks noChangeShapeType="1"/>
          </p:cNvSpPr>
          <p:nvPr/>
        </p:nvSpPr>
        <p:spPr bwMode="auto">
          <a:xfrm>
            <a:off x="4281809" y="1701800"/>
            <a:ext cx="3175" cy="287338"/>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0" name="Line 9"/>
          <p:cNvSpPr>
            <a:spLocks noChangeShapeType="1"/>
          </p:cNvSpPr>
          <p:nvPr/>
        </p:nvSpPr>
        <p:spPr bwMode="auto">
          <a:xfrm>
            <a:off x="4281809" y="1990725"/>
            <a:ext cx="144145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2" name="Rectangle 10"/>
          <p:cNvSpPr>
            <a:spLocks noChangeArrowheads="1"/>
          </p:cNvSpPr>
          <p:nvPr/>
        </p:nvSpPr>
        <p:spPr bwMode="auto">
          <a:xfrm>
            <a:off x="7380609" y="1196975"/>
            <a:ext cx="1439863" cy="1944688"/>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13" name="Rectangle 11"/>
          <p:cNvSpPr>
            <a:spLocks noChangeArrowheads="1"/>
          </p:cNvSpPr>
          <p:nvPr/>
        </p:nvSpPr>
        <p:spPr bwMode="auto">
          <a:xfrm>
            <a:off x="7380609" y="1700213"/>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14" name="Text Box 12"/>
          <p:cNvSpPr txBox="1">
            <a:spLocks noChangeArrowheads="1"/>
          </p:cNvSpPr>
          <p:nvPr/>
        </p:nvSpPr>
        <p:spPr bwMode="auto">
          <a:xfrm>
            <a:off x="7380609" y="693738"/>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15" name="Line 13"/>
          <p:cNvSpPr>
            <a:spLocks noChangeShapeType="1"/>
          </p:cNvSpPr>
          <p:nvPr/>
        </p:nvSpPr>
        <p:spPr bwMode="auto">
          <a:xfrm>
            <a:off x="6299522" y="1990725"/>
            <a:ext cx="1081087"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16" name="Oval 14"/>
          <p:cNvSpPr>
            <a:spLocks noChangeArrowheads="1"/>
          </p:cNvSpPr>
          <p:nvPr/>
        </p:nvSpPr>
        <p:spPr bwMode="auto">
          <a:xfrm>
            <a:off x="5723259" y="1701800"/>
            <a:ext cx="576263" cy="576263"/>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17" name="Rectangle 15"/>
          <p:cNvSpPr>
            <a:spLocks noChangeArrowheads="1"/>
          </p:cNvSpPr>
          <p:nvPr/>
        </p:nvSpPr>
        <p:spPr bwMode="auto">
          <a:xfrm>
            <a:off x="2338709" y="2852738"/>
            <a:ext cx="2808288" cy="504825"/>
          </a:xfrm>
          <a:prstGeom prst="rect">
            <a:avLst/>
          </a:prstGeom>
          <a:solidFill>
            <a:srgbClr val="CCECFF"/>
          </a:solidFill>
          <a:ln w="28575" algn="ctr">
            <a:solidFill>
              <a:schemeClr val="tx1"/>
            </a:solidFill>
            <a:miter lim="800000"/>
            <a:headEnd/>
            <a:tailEnd type="none" w="med" len="lg"/>
          </a:ln>
          <a:effectLst>
            <a:outerShdw dist="53882" dir="2700000" algn="ctr" rotWithShape="0">
              <a:schemeClr val="bg2">
                <a:alpha val="50000"/>
              </a:schemeClr>
            </a:outerShdw>
          </a:effectLst>
        </p:spPr>
        <p:txBody>
          <a:bodyPr wrap="none" anchor="ctr"/>
          <a:lstStyle/>
          <a:p>
            <a:r>
              <a:rPr lang="zh-CN" altLang="en-US"/>
              <a:t>基址寄存器</a:t>
            </a:r>
          </a:p>
        </p:txBody>
      </p:sp>
      <p:sp>
        <p:nvSpPr>
          <p:cNvPr id="18" name="Line 16"/>
          <p:cNvSpPr>
            <a:spLocks noChangeShapeType="1"/>
          </p:cNvSpPr>
          <p:nvPr/>
        </p:nvSpPr>
        <p:spPr bwMode="auto">
          <a:xfrm>
            <a:off x="3707134" y="2565400"/>
            <a:ext cx="2303463"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19" name="Line 17"/>
          <p:cNvSpPr>
            <a:spLocks noChangeShapeType="1"/>
          </p:cNvSpPr>
          <p:nvPr/>
        </p:nvSpPr>
        <p:spPr bwMode="auto">
          <a:xfrm flipH="1" flipV="1">
            <a:off x="6010597" y="2276475"/>
            <a:ext cx="1587" cy="2889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20" name="Line 18"/>
          <p:cNvSpPr>
            <a:spLocks noChangeShapeType="1"/>
          </p:cNvSpPr>
          <p:nvPr/>
        </p:nvSpPr>
        <p:spPr bwMode="auto">
          <a:xfrm>
            <a:off x="3707134" y="2565400"/>
            <a:ext cx="0" cy="288925"/>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1" name="Rectangle 19"/>
          <p:cNvSpPr>
            <a:spLocks noChangeArrowheads="1"/>
          </p:cNvSpPr>
          <p:nvPr/>
        </p:nvSpPr>
        <p:spPr bwMode="auto">
          <a:xfrm>
            <a:off x="1979934" y="1198563"/>
            <a:ext cx="1081088"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22" name="Line 20"/>
          <p:cNvSpPr>
            <a:spLocks noChangeShapeType="1"/>
          </p:cNvSpPr>
          <p:nvPr/>
        </p:nvSpPr>
        <p:spPr bwMode="auto">
          <a:xfrm>
            <a:off x="3203897" y="1701800"/>
            <a:ext cx="0" cy="64770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3" name="Line 21"/>
          <p:cNvSpPr>
            <a:spLocks noChangeShapeType="1"/>
          </p:cNvSpPr>
          <p:nvPr/>
        </p:nvSpPr>
        <p:spPr bwMode="auto">
          <a:xfrm flipH="1">
            <a:off x="1908497" y="2349500"/>
            <a:ext cx="1295400"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4" name="Line 22"/>
          <p:cNvSpPr>
            <a:spLocks noChangeShapeType="1"/>
          </p:cNvSpPr>
          <p:nvPr/>
        </p:nvSpPr>
        <p:spPr bwMode="auto">
          <a:xfrm>
            <a:off x="1908497" y="2349500"/>
            <a:ext cx="0" cy="7921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25" name="Line 23"/>
          <p:cNvSpPr>
            <a:spLocks noChangeShapeType="1"/>
          </p:cNvSpPr>
          <p:nvPr/>
        </p:nvSpPr>
        <p:spPr bwMode="auto">
          <a:xfrm>
            <a:off x="1908497" y="3143250"/>
            <a:ext cx="43180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26" name="Text Box 24"/>
          <p:cNvSpPr txBox="1">
            <a:spLocks noChangeArrowheads="1"/>
          </p:cNvSpPr>
          <p:nvPr/>
        </p:nvSpPr>
        <p:spPr bwMode="auto">
          <a:xfrm>
            <a:off x="81351" y="3716338"/>
            <a:ext cx="2232025" cy="457200"/>
          </a:xfrm>
          <a:prstGeom prst="rect">
            <a:avLst/>
          </a:prstGeom>
          <a:noFill/>
          <a:ln w="28575" algn="ctr">
            <a:noFill/>
            <a:miter lim="800000"/>
            <a:headEnd/>
            <a:tailEnd type="none" w="med" len="lg"/>
          </a:ln>
          <a:effectLst/>
        </p:spPr>
        <p:txBody>
          <a:bodyPr>
            <a:spAutoFit/>
          </a:bodyPr>
          <a:lstStyle/>
          <a:p>
            <a:pPr algn="l">
              <a:spcBef>
                <a:spcPct val="50000"/>
              </a:spcBef>
            </a:pPr>
            <a:r>
              <a:rPr lang="en-US" altLang="zh-CN"/>
              <a:t>9. </a:t>
            </a:r>
            <a:r>
              <a:rPr lang="zh-CN" altLang="en-US"/>
              <a:t>变址寻址</a:t>
            </a:r>
          </a:p>
        </p:txBody>
      </p:sp>
      <p:sp>
        <p:nvSpPr>
          <p:cNvPr id="27" name="Rectangle 25"/>
          <p:cNvSpPr>
            <a:spLocks noChangeArrowheads="1"/>
          </p:cNvSpPr>
          <p:nvPr/>
        </p:nvSpPr>
        <p:spPr bwMode="auto">
          <a:xfrm>
            <a:off x="3061022" y="4292600"/>
            <a:ext cx="358775" cy="504825"/>
          </a:xfrm>
          <a:prstGeom prst="rect">
            <a:avLst/>
          </a:prstGeom>
          <a:solidFill>
            <a:srgbClr val="FFCC66"/>
          </a:solidFill>
          <a:ln w="28575" algn="ctr">
            <a:solidFill>
              <a:schemeClr val="tx1"/>
            </a:solidFill>
            <a:miter lim="800000"/>
            <a:headEnd/>
            <a:tailEnd type="none" w="med" len="lg"/>
          </a:ln>
          <a:effectLst/>
        </p:spPr>
        <p:txBody>
          <a:bodyPr wrap="none" anchor="ctr"/>
          <a:lstStyle/>
          <a:p>
            <a:r>
              <a:rPr lang="en-US" altLang="zh-CN"/>
              <a:t>I</a:t>
            </a:r>
          </a:p>
        </p:txBody>
      </p:sp>
      <p:sp>
        <p:nvSpPr>
          <p:cNvPr id="28" name="Rectangle 26"/>
          <p:cNvSpPr>
            <a:spLocks noChangeArrowheads="1"/>
          </p:cNvSpPr>
          <p:nvPr/>
        </p:nvSpPr>
        <p:spPr bwMode="auto">
          <a:xfrm>
            <a:off x="3419797" y="4292600"/>
            <a:ext cx="1727200" cy="504825"/>
          </a:xfrm>
          <a:prstGeom prst="rect">
            <a:avLst/>
          </a:prstGeom>
          <a:solidFill>
            <a:srgbClr val="CCFF99"/>
          </a:solidFill>
          <a:ln w="28575" algn="ctr">
            <a:solidFill>
              <a:schemeClr val="tx1"/>
            </a:solidFill>
            <a:miter lim="800000"/>
            <a:headEnd/>
            <a:tailEnd type="none" w="med" len="lg"/>
          </a:ln>
          <a:effectLst/>
        </p:spPr>
        <p:txBody>
          <a:bodyPr wrap="none" anchor="ctr"/>
          <a:lstStyle/>
          <a:p>
            <a:r>
              <a:rPr lang="zh-CN" altLang="en-US"/>
              <a:t>地址偏移</a:t>
            </a:r>
            <a:r>
              <a:rPr lang="en-US" altLang="zh-CN"/>
              <a:t>D</a:t>
            </a:r>
          </a:p>
        </p:txBody>
      </p:sp>
      <p:sp>
        <p:nvSpPr>
          <p:cNvPr id="29" name="Text Box 27"/>
          <p:cNvSpPr txBox="1">
            <a:spLocks noChangeArrowheads="1"/>
          </p:cNvSpPr>
          <p:nvPr/>
        </p:nvSpPr>
        <p:spPr bwMode="auto">
          <a:xfrm>
            <a:off x="2338709" y="3789363"/>
            <a:ext cx="2808288"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指令</a:t>
            </a:r>
          </a:p>
        </p:txBody>
      </p:sp>
      <p:sp>
        <p:nvSpPr>
          <p:cNvPr id="30" name="Line 28"/>
          <p:cNvSpPr>
            <a:spLocks noChangeShapeType="1"/>
          </p:cNvSpPr>
          <p:nvPr/>
        </p:nvSpPr>
        <p:spPr bwMode="auto">
          <a:xfrm>
            <a:off x="4281809" y="4797425"/>
            <a:ext cx="3175" cy="287338"/>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31" name="Line 29"/>
          <p:cNvSpPr>
            <a:spLocks noChangeShapeType="1"/>
          </p:cNvSpPr>
          <p:nvPr/>
        </p:nvSpPr>
        <p:spPr bwMode="auto">
          <a:xfrm>
            <a:off x="4281809" y="5086350"/>
            <a:ext cx="144145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32" name="Rectangle 30"/>
          <p:cNvSpPr>
            <a:spLocks noChangeArrowheads="1"/>
          </p:cNvSpPr>
          <p:nvPr/>
        </p:nvSpPr>
        <p:spPr bwMode="auto">
          <a:xfrm>
            <a:off x="7380609" y="4292600"/>
            <a:ext cx="1439863" cy="1944688"/>
          </a:xfrm>
          <a:prstGeom prst="rect">
            <a:avLst/>
          </a:prstGeom>
          <a:solidFill>
            <a:srgbClr val="FFE5FF"/>
          </a:solidFill>
          <a:ln w="28575"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p>
            <a:endParaRPr lang="zh-CN" altLang="en-US"/>
          </a:p>
        </p:txBody>
      </p:sp>
      <p:sp>
        <p:nvSpPr>
          <p:cNvPr id="33" name="Rectangle 31"/>
          <p:cNvSpPr>
            <a:spLocks noChangeArrowheads="1"/>
          </p:cNvSpPr>
          <p:nvPr/>
        </p:nvSpPr>
        <p:spPr bwMode="auto">
          <a:xfrm>
            <a:off x="7380609" y="4795838"/>
            <a:ext cx="1439863" cy="504825"/>
          </a:xfrm>
          <a:prstGeom prst="rect">
            <a:avLst/>
          </a:prstGeom>
          <a:solidFill>
            <a:srgbClr val="FFCCFF"/>
          </a:solidFill>
          <a:ln w="28575" algn="ctr">
            <a:solidFill>
              <a:schemeClr val="tx1"/>
            </a:solidFill>
            <a:miter lim="800000"/>
            <a:headEnd/>
            <a:tailEnd type="none" w="med" len="lg"/>
          </a:ln>
          <a:effectLst/>
        </p:spPr>
        <p:txBody>
          <a:bodyPr wrap="none" anchor="ctr"/>
          <a:lstStyle/>
          <a:p>
            <a:r>
              <a:rPr lang="zh-CN" altLang="en-US"/>
              <a:t>操作数</a:t>
            </a:r>
          </a:p>
        </p:txBody>
      </p:sp>
      <p:sp>
        <p:nvSpPr>
          <p:cNvPr id="34" name="Text Box 32"/>
          <p:cNvSpPr txBox="1">
            <a:spLocks noChangeArrowheads="1"/>
          </p:cNvSpPr>
          <p:nvPr/>
        </p:nvSpPr>
        <p:spPr bwMode="auto">
          <a:xfrm>
            <a:off x="7380609" y="3789363"/>
            <a:ext cx="1439863" cy="457200"/>
          </a:xfrm>
          <a:prstGeom prst="rect">
            <a:avLst/>
          </a:prstGeom>
          <a:noFill/>
          <a:ln w="28575" algn="ctr">
            <a:noFill/>
            <a:miter lim="800000"/>
            <a:headEnd/>
            <a:tailEnd type="none" w="med" len="lg"/>
          </a:ln>
          <a:effectLst/>
        </p:spPr>
        <p:txBody>
          <a:bodyPr>
            <a:spAutoFit/>
          </a:bodyPr>
          <a:lstStyle/>
          <a:p>
            <a:pPr>
              <a:spcBef>
                <a:spcPct val="50000"/>
              </a:spcBef>
            </a:pPr>
            <a:r>
              <a:rPr lang="zh-CN" altLang="en-US">
                <a:solidFill>
                  <a:srgbClr val="0000FF"/>
                </a:solidFill>
              </a:rPr>
              <a:t>主存</a:t>
            </a:r>
          </a:p>
        </p:txBody>
      </p:sp>
      <p:sp>
        <p:nvSpPr>
          <p:cNvPr id="35" name="Line 33"/>
          <p:cNvSpPr>
            <a:spLocks noChangeShapeType="1"/>
          </p:cNvSpPr>
          <p:nvPr/>
        </p:nvSpPr>
        <p:spPr bwMode="auto">
          <a:xfrm>
            <a:off x="6299522" y="5086350"/>
            <a:ext cx="1081087"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36" name="Oval 34"/>
          <p:cNvSpPr>
            <a:spLocks noChangeArrowheads="1"/>
          </p:cNvSpPr>
          <p:nvPr/>
        </p:nvSpPr>
        <p:spPr bwMode="auto">
          <a:xfrm>
            <a:off x="5723259" y="4797425"/>
            <a:ext cx="576263" cy="576263"/>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37" name="Rectangle 35"/>
          <p:cNvSpPr>
            <a:spLocks noChangeArrowheads="1"/>
          </p:cNvSpPr>
          <p:nvPr/>
        </p:nvSpPr>
        <p:spPr bwMode="auto">
          <a:xfrm>
            <a:off x="2338709" y="5948363"/>
            <a:ext cx="2808288" cy="504825"/>
          </a:xfrm>
          <a:prstGeom prst="rect">
            <a:avLst/>
          </a:prstGeom>
          <a:solidFill>
            <a:srgbClr val="CCECFF"/>
          </a:solidFill>
          <a:ln w="28575" algn="ctr">
            <a:solidFill>
              <a:schemeClr val="tx1"/>
            </a:solidFill>
            <a:miter lim="800000"/>
            <a:headEnd/>
            <a:tailEnd type="none" w="med" len="lg"/>
          </a:ln>
          <a:effectLst>
            <a:outerShdw dist="53882" dir="2700000" algn="ctr" rotWithShape="0">
              <a:schemeClr val="bg2">
                <a:alpha val="50000"/>
              </a:schemeClr>
            </a:outerShdw>
          </a:effectLst>
        </p:spPr>
        <p:txBody>
          <a:bodyPr wrap="none" anchor="ctr"/>
          <a:lstStyle/>
          <a:p>
            <a:r>
              <a:rPr lang="zh-CN" altLang="en-US"/>
              <a:t>变址寄存器</a:t>
            </a:r>
          </a:p>
        </p:txBody>
      </p:sp>
      <p:sp>
        <p:nvSpPr>
          <p:cNvPr id="38" name="Line 36"/>
          <p:cNvSpPr>
            <a:spLocks noChangeShapeType="1"/>
          </p:cNvSpPr>
          <p:nvPr/>
        </p:nvSpPr>
        <p:spPr bwMode="auto">
          <a:xfrm>
            <a:off x="3707134" y="5661025"/>
            <a:ext cx="2303463"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39" name="Line 37"/>
          <p:cNvSpPr>
            <a:spLocks noChangeShapeType="1"/>
          </p:cNvSpPr>
          <p:nvPr/>
        </p:nvSpPr>
        <p:spPr bwMode="auto">
          <a:xfrm flipH="1" flipV="1">
            <a:off x="6010597" y="5372100"/>
            <a:ext cx="1587" cy="2889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40" name="Line 38"/>
          <p:cNvSpPr>
            <a:spLocks noChangeShapeType="1"/>
          </p:cNvSpPr>
          <p:nvPr/>
        </p:nvSpPr>
        <p:spPr bwMode="auto">
          <a:xfrm>
            <a:off x="3707134" y="5661025"/>
            <a:ext cx="0" cy="288925"/>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41" name="Rectangle 39"/>
          <p:cNvSpPr>
            <a:spLocks noChangeArrowheads="1"/>
          </p:cNvSpPr>
          <p:nvPr/>
        </p:nvSpPr>
        <p:spPr bwMode="auto">
          <a:xfrm>
            <a:off x="1979934" y="4294188"/>
            <a:ext cx="1081088" cy="504825"/>
          </a:xfrm>
          <a:prstGeom prst="rect">
            <a:avLst/>
          </a:prstGeom>
          <a:solidFill>
            <a:srgbClr val="FFFF99"/>
          </a:solidFill>
          <a:ln w="28575" algn="ctr">
            <a:solidFill>
              <a:schemeClr val="tx1"/>
            </a:solidFill>
            <a:miter lim="800000"/>
            <a:headEnd/>
            <a:tailEnd type="none" w="med" len="lg"/>
          </a:ln>
          <a:effectLst/>
        </p:spPr>
        <p:txBody>
          <a:bodyPr wrap="none" anchor="ctr"/>
          <a:lstStyle/>
          <a:p>
            <a:r>
              <a:rPr lang="zh-CN" altLang="en-US"/>
              <a:t>操作码</a:t>
            </a:r>
          </a:p>
        </p:txBody>
      </p:sp>
      <p:sp>
        <p:nvSpPr>
          <p:cNvPr id="42" name="Line 40"/>
          <p:cNvSpPr>
            <a:spLocks noChangeShapeType="1"/>
          </p:cNvSpPr>
          <p:nvPr/>
        </p:nvSpPr>
        <p:spPr bwMode="auto">
          <a:xfrm>
            <a:off x="3203897" y="4797425"/>
            <a:ext cx="0" cy="64770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43" name="Line 41"/>
          <p:cNvSpPr>
            <a:spLocks noChangeShapeType="1"/>
          </p:cNvSpPr>
          <p:nvPr/>
        </p:nvSpPr>
        <p:spPr bwMode="auto">
          <a:xfrm flipH="1">
            <a:off x="1908497" y="5445125"/>
            <a:ext cx="1295400"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44" name="Line 42"/>
          <p:cNvSpPr>
            <a:spLocks noChangeShapeType="1"/>
          </p:cNvSpPr>
          <p:nvPr/>
        </p:nvSpPr>
        <p:spPr bwMode="auto">
          <a:xfrm>
            <a:off x="1908497" y="5445125"/>
            <a:ext cx="0" cy="7921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45" name="Line 43"/>
          <p:cNvSpPr>
            <a:spLocks noChangeShapeType="1"/>
          </p:cNvSpPr>
          <p:nvPr/>
        </p:nvSpPr>
        <p:spPr bwMode="auto">
          <a:xfrm>
            <a:off x="1908497" y="6238875"/>
            <a:ext cx="431800"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46" name="Rectangle 44"/>
          <p:cNvSpPr>
            <a:spLocks noChangeArrowheads="1"/>
          </p:cNvSpPr>
          <p:nvPr/>
        </p:nvSpPr>
        <p:spPr bwMode="auto">
          <a:xfrm>
            <a:off x="0" y="3573463"/>
            <a:ext cx="9144000" cy="71437"/>
          </a:xfrm>
          <a:prstGeom prst="rect">
            <a:avLst/>
          </a:prstGeom>
          <a:gradFill rotWithShape="1">
            <a:gsLst>
              <a:gs pos="0">
                <a:srgbClr val="FF0066">
                  <a:alpha val="70000"/>
                </a:srgbClr>
              </a:gs>
              <a:gs pos="100000">
                <a:srgbClr val="33CC33">
                  <a:alpha val="20000"/>
                </a:srgbClr>
              </a:gs>
            </a:gsLst>
            <a:lin ang="0" scaled="1"/>
          </a:gradFill>
          <a:ln w="28575" algn="ctr">
            <a:noFill/>
            <a:miter lim="800000"/>
            <a:headEnd/>
            <a:tailEnd/>
          </a:ln>
          <a:effectLst/>
        </p:spPr>
        <p:txBody>
          <a:bodyPr wrap="none" anchor="ctr"/>
          <a:lstStyle/>
          <a:p>
            <a:endParaRPr lang="zh-CN" altLang="en-US"/>
          </a:p>
        </p:txBody>
      </p:sp>
      <p:sp>
        <p:nvSpPr>
          <p:cNvPr id="47" name="矩形 46"/>
          <p:cNvSpPr/>
          <p:nvPr/>
        </p:nvSpPr>
        <p:spPr bwMode="auto">
          <a:xfrm>
            <a:off x="1764085" y="713847"/>
            <a:ext cx="4680519" cy="2776700"/>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48" name="矩形 47"/>
          <p:cNvSpPr/>
          <p:nvPr/>
        </p:nvSpPr>
        <p:spPr>
          <a:xfrm>
            <a:off x="5607497" y="691505"/>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
        <p:nvSpPr>
          <p:cNvPr id="49" name="矩形 48"/>
          <p:cNvSpPr/>
          <p:nvPr/>
        </p:nvSpPr>
        <p:spPr bwMode="auto">
          <a:xfrm>
            <a:off x="1764085" y="3811860"/>
            <a:ext cx="4680519" cy="2776700"/>
          </a:xfrm>
          <a:prstGeom prst="rect">
            <a:avLst/>
          </a:prstGeom>
          <a:noFill/>
          <a:ln w="28575" cap="flat" cmpd="sng" algn="ctr">
            <a:solidFill>
              <a:schemeClr val="accent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50" name="矩形 49"/>
          <p:cNvSpPr/>
          <p:nvPr/>
        </p:nvSpPr>
        <p:spPr>
          <a:xfrm>
            <a:off x="5607497" y="3789518"/>
            <a:ext cx="817853" cy="461665"/>
          </a:xfrm>
          <a:prstGeom prst="rect">
            <a:avLst/>
          </a:prstGeom>
        </p:spPr>
        <p:txBody>
          <a:bodyPr wrap="none">
            <a:spAutoFit/>
          </a:bodyPr>
          <a:lstStyle/>
          <a:p>
            <a:r>
              <a:rPr lang="en-US" altLang="zh-CN" dirty="0">
                <a:solidFill>
                  <a:schemeClr val="bg2"/>
                </a:solidFill>
              </a:rPr>
              <a:t>CPU</a:t>
            </a:r>
            <a:endParaRPr lang="zh-CN" altLang="en-US" dirty="0">
              <a:solidFill>
                <a:schemeClr val="bg2"/>
              </a:solidFill>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4"/>
          <p:cNvSpPr>
            <a:spLocks noGrp="1"/>
          </p:cNvSpPr>
          <p:nvPr>
            <p:ph type="sldNum" sz="quarter" idx="11"/>
          </p:nvPr>
        </p:nvSpPr>
        <p:spPr/>
        <p:txBody>
          <a:bodyPr/>
          <a:lstStyle/>
          <a:p>
            <a:fld id="{E29C743B-DC07-4416-89D9-54FED0FD2B2B}" type="slidenum">
              <a:rPr lang="zh-CN" altLang="en-US"/>
              <a:pPr/>
              <a:t>88</a:t>
            </a:fld>
            <a:endParaRPr lang="en-US" altLang="zh-CN"/>
          </a:p>
        </p:txBody>
      </p:sp>
      <p:sp>
        <p:nvSpPr>
          <p:cNvPr id="1122307" name="Rectangle 3"/>
          <p:cNvSpPr>
            <a:spLocks noGrp="1" noChangeArrowheads="1"/>
          </p:cNvSpPr>
          <p:nvPr>
            <p:ph type="body" idx="1"/>
          </p:nvPr>
        </p:nvSpPr>
        <p:spPr>
          <a:xfrm>
            <a:off x="323850" y="620688"/>
            <a:ext cx="4465638" cy="4176713"/>
          </a:xfrm>
        </p:spPr>
        <p:txBody>
          <a:bodyPr/>
          <a:lstStyle/>
          <a:p>
            <a:pPr marL="444500" indent="-444500">
              <a:spcBef>
                <a:spcPts val="300"/>
              </a:spcBef>
              <a:buFont typeface="Wingdings" pitchFamily="2" charset="2"/>
              <a:buNone/>
            </a:pPr>
            <a:r>
              <a:rPr lang="zh-CN" altLang="en-US" dirty="0"/>
              <a:t>说明下列指令执行后</a:t>
            </a:r>
            <a:r>
              <a:rPr lang="en-US" altLang="zh-CN" dirty="0"/>
              <a:t>R1</a:t>
            </a:r>
          </a:p>
          <a:p>
            <a:pPr marL="444500" indent="-444500">
              <a:spcBef>
                <a:spcPts val="300"/>
              </a:spcBef>
              <a:buFont typeface="Wingdings" pitchFamily="2" charset="2"/>
              <a:buNone/>
            </a:pPr>
            <a:r>
              <a:rPr lang="zh-CN" altLang="en-US" dirty="0"/>
              <a:t>的值。</a:t>
            </a:r>
            <a:r>
              <a:rPr lang="en-US" altLang="zh-CN" dirty="0"/>
              <a:t>R1</a:t>
            </a:r>
            <a:r>
              <a:rPr lang="zh-CN" altLang="en-US" dirty="0"/>
              <a:t>为</a:t>
            </a:r>
            <a:r>
              <a:rPr lang="en-US" altLang="zh-CN" dirty="0"/>
              <a:t>16</a:t>
            </a:r>
            <a:r>
              <a:rPr lang="zh-CN" altLang="en-US" dirty="0"/>
              <a:t>位寄存器。</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R1,#1200H</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R1,RB</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R1,(1200H)</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R1,(RB)</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R1,1100H(RB)</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R1,(RB)(RI)</a:t>
            </a:r>
          </a:p>
          <a:p>
            <a:pPr marL="358775" indent="-358775">
              <a:buClr>
                <a:srgbClr val="006600"/>
              </a:buClr>
              <a:buSzTx/>
              <a:buFont typeface="Wingdings" pitchFamily="2" charset="2"/>
              <a:buAutoNum type="circleNumDbPlain"/>
            </a:pPr>
            <a:r>
              <a:rPr lang="en-US" altLang="zh-CN" sz="2400" dirty="0">
                <a:solidFill>
                  <a:srgbClr val="0000FF"/>
                </a:solidFill>
              </a:rPr>
              <a:t> </a:t>
            </a:r>
            <a:r>
              <a:rPr lang="en-US" altLang="zh-CN" sz="2400" b="0" dirty="0">
                <a:solidFill>
                  <a:srgbClr val="0000FF"/>
                </a:solidFill>
                <a:latin typeface="Consolas" panose="020B0609020204030204" pitchFamily="49" charset="0"/>
              </a:rPr>
              <a:t>MOV R1,1100H(RB)(RI)</a:t>
            </a:r>
            <a:endParaRPr lang="zh-CN" altLang="en-US" sz="2400" b="0" dirty="0">
              <a:latin typeface="Consolas" panose="020B0609020204030204" pitchFamily="49" charset="0"/>
            </a:endParaRPr>
          </a:p>
        </p:txBody>
      </p:sp>
      <p:graphicFrame>
        <p:nvGraphicFramePr>
          <p:cNvPr id="1122413" name="Group 109"/>
          <p:cNvGraphicFramePr>
            <a:graphicFrameLocks noGrp="1"/>
          </p:cNvGraphicFramePr>
          <p:nvPr/>
        </p:nvGraphicFramePr>
        <p:xfrm>
          <a:off x="3923928" y="894928"/>
          <a:ext cx="2016125" cy="2743200"/>
        </p:xfrm>
        <a:graphic>
          <a:graphicData uri="http://schemas.openxmlformats.org/drawingml/2006/table">
            <a:tbl>
              <a:tblPr/>
              <a:tblGrid>
                <a:gridCol w="676275">
                  <a:extLst>
                    <a:ext uri="{9D8B030D-6E8A-4147-A177-3AD203B41FA5}">
                      <a16:colId xmlns:a16="http://schemas.microsoft.com/office/drawing/2014/main" val="20000"/>
                    </a:ext>
                  </a:extLst>
                </a:gridCol>
                <a:gridCol w="1339850">
                  <a:extLst>
                    <a:ext uri="{9D8B030D-6E8A-4147-A177-3AD203B41FA5}">
                      <a16:colId xmlns:a16="http://schemas.microsoft.com/office/drawing/2014/main" val="20001"/>
                    </a:ext>
                  </a:extLst>
                </a:gridCol>
              </a:tblGrid>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寄存器</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2"/>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RB</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0100H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3"/>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RI</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0002H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4"/>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122551" name="Group 247"/>
          <p:cNvGraphicFramePr>
            <a:graphicFrameLocks noGrp="1"/>
          </p:cNvGraphicFramePr>
          <p:nvPr/>
        </p:nvGraphicFramePr>
        <p:xfrm>
          <a:off x="6083300" y="894928"/>
          <a:ext cx="2592388" cy="5486400"/>
        </p:xfrm>
        <a:graphic>
          <a:graphicData uri="http://schemas.openxmlformats.org/drawingml/2006/table">
            <a:tbl>
              <a:tblPr/>
              <a:tblGrid>
                <a:gridCol w="1252538">
                  <a:extLst>
                    <a:ext uri="{9D8B030D-6E8A-4147-A177-3AD203B41FA5}">
                      <a16:colId xmlns:a16="http://schemas.microsoft.com/office/drawing/2014/main" val="20000"/>
                    </a:ext>
                  </a:extLst>
                </a:gridCol>
                <a:gridCol w="1339850">
                  <a:extLst>
                    <a:ext uri="{9D8B030D-6E8A-4147-A177-3AD203B41FA5}">
                      <a16:colId xmlns:a16="http://schemas.microsoft.com/office/drawing/2014/main" val="20001"/>
                    </a:ext>
                  </a:extLst>
                </a:gridCol>
              </a:tblGrid>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地址</a:t>
                      </a:r>
                    </a:p>
                  </a:txBody>
                  <a:tcPr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rPr>
                        <a:t>内存</a:t>
                      </a: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0100H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2"/>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0101H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34H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3"/>
                  </a:ext>
                </a:extLst>
              </a:tr>
              <a:tr h="26670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0102H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56H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4"/>
                  </a:ext>
                </a:extLst>
              </a:tr>
              <a:tr h="17145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0103H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78H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5"/>
                  </a:ext>
                </a:extLst>
              </a:tr>
              <a:tr h="2841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1200H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2AH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7"/>
                  </a:ext>
                </a:extLst>
              </a:tr>
              <a:tr h="21907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1201H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4CH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8"/>
                  </a:ext>
                </a:extLst>
              </a:tr>
              <a:tr h="0">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1202H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B7H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09"/>
                  </a:ext>
                </a:extLst>
              </a:tr>
              <a:tr h="33496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1203H</a:t>
                      </a: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 panose="02010609060101010101" pitchFamily="49" charset="-122"/>
                        </a:rPr>
                        <a:t>65H</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66"/>
                    </a:solidFill>
                  </a:tcPr>
                </a:tc>
                <a:extLst>
                  <a:ext uri="{0D108BD9-81ED-4DB2-BD59-A6C34878D82A}">
                    <a16:rowId xmlns:a16="http://schemas.microsoft.com/office/drawing/2014/main" val="10010"/>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 panose="02010609060101010101" pitchFamily="49" charset="-122"/>
                      </a:endParaRPr>
                    </a:p>
                  </a:txBody>
                  <a:tcPr anchor="ct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宋体"/>
                          <a:ea typeface="宋体" charset="-122"/>
                        </a:rPr>
                        <a:t>…</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122552" name="Rectangle 248"/>
          <p:cNvSpPr>
            <a:spLocks noChangeArrowheads="1"/>
          </p:cNvSpPr>
          <p:nvPr/>
        </p:nvSpPr>
        <p:spPr bwMode="auto">
          <a:xfrm>
            <a:off x="1619250" y="4739432"/>
            <a:ext cx="1765300" cy="1800225"/>
          </a:xfrm>
          <a:prstGeom prst="rect">
            <a:avLst/>
          </a:prstGeom>
          <a:noFill/>
          <a:ln w="9525">
            <a:noFill/>
            <a:miter lim="800000"/>
            <a:headEnd/>
            <a:tailEnd/>
          </a:ln>
          <a:effectLst/>
        </p:spPr>
        <p:txBody>
          <a:bodyPr/>
          <a:lstStyle/>
          <a:p>
            <a:pPr marL="452438" indent="-452438" algn="l">
              <a:spcBef>
                <a:spcPct val="20000"/>
              </a:spcBef>
              <a:buClr>
                <a:srgbClr val="990033"/>
              </a:buClr>
              <a:buFont typeface="Wingdings" pitchFamily="2" charset="2"/>
              <a:buAutoNum type="circleNumDbPlain"/>
            </a:pPr>
            <a:r>
              <a:rPr lang="en-US" altLang="zh-CN">
                <a:latin typeface="Arial" charset="0"/>
              </a:rPr>
              <a:t>1200H</a:t>
            </a:r>
          </a:p>
          <a:p>
            <a:pPr marL="452438" indent="-452438" algn="l">
              <a:spcBef>
                <a:spcPct val="20000"/>
              </a:spcBef>
              <a:buClr>
                <a:srgbClr val="990033"/>
              </a:buClr>
              <a:buFont typeface="Wingdings" pitchFamily="2" charset="2"/>
              <a:buAutoNum type="circleNumDbPlain"/>
            </a:pPr>
            <a:r>
              <a:rPr lang="en-US" altLang="zh-CN">
                <a:latin typeface="Arial" charset="0"/>
              </a:rPr>
              <a:t>0100H</a:t>
            </a:r>
          </a:p>
          <a:p>
            <a:pPr marL="452438" indent="-452438" algn="l">
              <a:spcBef>
                <a:spcPct val="20000"/>
              </a:spcBef>
              <a:buClr>
                <a:srgbClr val="990033"/>
              </a:buClr>
              <a:buFont typeface="Wingdings" pitchFamily="2" charset="2"/>
              <a:buAutoNum type="circleNumDbPlain"/>
            </a:pPr>
            <a:r>
              <a:rPr lang="en-US" altLang="zh-CN">
                <a:latin typeface="Arial" charset="0"/>
              </a:rPr>
              <a:t>4C2AH</a:t>
            </a:r>
          </a:p>
          <a:p>
            <a:pPr marL="452438" indent="-452438" algn="l">
              <a:spcBef>
                <a:spcPct val="20000"/>
              </a:spcBef>
              <a:buClr>
                <a:srgbClr val="990033"/>
              </a:buClr>
              <a:buFont typeface="Wingdings" pitchFamily="2" charset="2"/>
              <a:buAutoNum type="circleNumDbPlain"/>
            </a:pPr>
            <a:r>
              <a:rPr lang="en-US" altLang="zh-CN">
                <a:latin typeface="Arial" charset="0"/>
              </a:rPr>
              <a:t>3412H</a:t>
            </a:r>
          </a:p>
        </p:txBody>
      </p:sp>
      <p:sp>
        <p:nvSpPr>
          <p:cNvPr id="1122553" name="Rectangle 249"/>
          <p:cNvSpPr>
            <a:spLocks noChangeArrowheads="1"/>
          </p:cNvSpPr>
          <p:nvPr/>
        </p:nvSpPr>
        <p:spPr bwMode="auto">
          <a:xfrm>
            <a:off x="3419475" y="4739432"/>
            <a:ext cx="1765300" cy="1800225"/>
          </a:xfrm>
          <a:prstGeom prst="rect">
            <a:avLst/>
          </a:prstGeom>
          <a:noFill/>
          <a:ln w="9525">
            <a:noFill/>
            <a:miter lim="800000"/>
            <a:headEnd/>
            <a:tailEnd/>
          </a:ln>
          <a:effectLst/>
        </p:spPr>
        <p:txBody>
          <a:bodyPr/>
          <a:lstStyle/>
          <a:p>
            <a:pPr marL="452438" indent="-452438" algn="l">
              <a:spcBef>
                <a:spcPct val="20000"/>
              </a:spcBef>
              <a:buClr>
                <a:srgbClr val="990033"/>
              </a:buClr>
              <a:buFont typeface="Wingdings" pitchFamily="2" charset="2"/>
              <a:buAutoNum type="circleNumDbPlain" startAt="5"/>
            </a:pPr>
            <a:r>
              <a:rPr lang="en-US" altLang="zh-CN">
                <a:latin typeface="Arial" charset="0"/>
              </a:rPr>
              <a:t>4C2AH</a:t>
            </a:r>
          </a:p>
          <a:p>
            <a:pPr marL="452438" indent="-452438" algn="l">
              <a:spcBef>
                <a:spcPct val="20000"/>
              </a:spcBef>
              <a:buClr>
                <a:srgbClr val="990033"/>
              </a:buClr>
              <a:buFont typeface="Wingdings" pitchFamily="2" charset="2"/>
              <a:buAutoNum type="circleNumDbPlain" startAt="5"/>
            </a:pPr>
            <a:r>
              <a:rPr lang="en-US" altLang="zh-CN">
                <a:latin typeface="Arial" charset="0"/>
              </a:rPr>
              <a:t>7856H</a:t>
            </a:r>
          </a:p>
          <a:p>
            <a:pPr marL="452438" indent="-452438" algn="l">
              <a:spcBef>
                <a:spcPct val="20000"/>
              </a:spcBef>
              <a:buClr>
                <a:srgbClr val="990033"/>
              </a:buClr>
              <a:buFont typeface="Wingdings" pitchFamily="2" charset="2"/>
              <a:buAutoNum type="circleNumDbPlain" startAt="5"/>
            </a:pPr>
            <a:r>
              <a:rPr lang="en-US" altLang="zh-CN">
                <a:latin typeface="Arial" charset="0"/>
              </a:rPr>
              <a:t>65B7H</a:t>
            </a:r>
          </a:p>
        </p:txBody>
      </p:sp>
      <p:sp>
        <p:nvSpPr>
          <p:cNvPr id="1122554" name="Text Box 250"/>
          <p:cNvSpPr txBox="1">
            <a:spLocks noChangeArrowheads="1"/>
          </p:cNvSpPr>
          <p:nvPr/>
        </p:nvSpPr>
        <p:spPr bwMode="auto">
          <a:xfrm>
            <a:off x="250825" y="4725144"/>
            <a:ext cx="1512888" cy="954107"/>
          </a:xfrm>
          <a:prstGeom prst="rect">
            <a:avLst/>
          </a:prstGeom>
          <a:noFill/>
          <a:ln w="28575" algn="ctr">
            <a:noFill/>
            <a:miter lim="800000"/>
            <a:headEnd/>
            <a:tailEnd type="none" w="med" len="lg"/>
          </a:ln>
          <a:effectLst/>
        </p:spPr>
        <p:txBody>
          <a:bodyPr>
            <a:spAutoFit/>
          </a:bodyPr>
          <a:lstStyle/>
          <a:p>
            <a:pPr algn="l"/>
            <a:r>
              <a:rPr lang="en-US" altLang="zh-CN" sz="2800">
                <a:solidFill>
                  <a:srgbClr val="990033"/>
                </a:solidFill>
              </a:rPr>
              <a:t>【</a:t>
            </a:r>
            <a:r>
              <a:rPr lang="zh-CN" altLang="en-US" sz="2800">
                <a:solidFill>
                  <a:srgbClr val="990033"/>
                </a:solidFill>
              </a:rPr>
              <a:t>解</a:t>
            </a:r>
            <a:r>
              <a:rPr lang="en-US" altLang="zh-CN" sz="2800">
                <a:solidFill>
                  <a:srgbClr val="990033"/>
                </a:solidFill>
              </a:rPr>
              <a:t>】</a:t>
            </a:r>
          </a:p>
          <a:p>
            <a:pPr algn="l"/>
            <a:r>
              <a:rPr lang="en-US" altLang="zh-CN" sz="2800">
                <a:solidFill>
                  <a:srgbClr val="990033"/>
                </a:solidFill>
              </a:rPr>
              <a:t>   R1</a:t>
            </a:r>
            <a:r>
              <a:rPr lang="zh-CN" altLang="en-US" sz="2800">
                <a:solidFill>
                  <a:srgbClr val="990033"/>
                </a:solidFill>
              </a:rPr>
              <a:t>＝</a:t>
            </a:r>
          </a:p>
        </p:txBody>
      </p:sp>
      <p:sp>
        <p:nvSpPr>
          <p:cNvPr id="10" name="矩形 9"/>
          <p:cNvSpPr/>
          <p:nvPr/>
        </p:nvSpPr>
        <p:spPr>
          <a:xfrm>
            <a:off x="6660232" y="548680"/>
            <a:ext cx="2307628" cy="461665"/>
          </a:xfrm>
          <a:prstGeom prst="rect">
            <a:avLst/>
          </a:prstGeom>
        </p:spPr>
        <p:txBody>
          <a:bodyPr wrap="square">
            <a:spAutoFit/>
          </a:bodyPr>
          <a:lstStyle/>
          <a:p>
            <a:pPr algn="r"/>
            <a:r>
              <a:rPr lang="zh-CN" altLang="en-US" kern="0">
                <a:solidFill>
                  <a:srgbClr val="FF0000"/>
                </a:solidFill>
              </a:rPr>
              <a:t>（小端存储）</a:t>
            </a:r>
            <a:endParaRPr lang="zh-CN" altLang="en-US"/>
          </a:p>
        </p:txBody>
      </p:sp>
      <p:sp>
        <p:nvSpPr>
          <p:cNvPr id="11" name="矩形 10"/>
          <p:cNvSpPr/>
          <p:nvPr/>
        </p:nvSpPr>
        <p:spPr>
          <a:xfrm>
            <a:off x="6372200" y="188640"/>
            <a:ext cx="2592288" cy="461665"/>
          </a:xfrm>
          <a:prstGeom prst="rect">
            <a:avLst/>
          </a:prstGeom>
        </p:spPr>
        <p:txBody>
          <a:bodyPr wrap="square">
            <a:spAutoFit/>
          </a:bodyPr>
          <a:lstStyle/>
          <a:p>
            <a:pPr algn="r"/>
            <a:r>
              <a:rPr lang="zh-CN" altLang="en-US" kern="0">
                <a:solidFill>
                  <a:srgbClr val="FF0000"/>
                </a:solidFill>
              </a:rPr>
              <a:t>（按字节编址）</a:t>
            </a:r>
            <a:endParaRPr lang="zh-CN" altLang="en-US"/>
          </a:p>
        </p:txBody>
      </p:sp>
      <p:sp>
        <p:nvSpPr>
          <p:cNvPr id="3" name="标题 2">
            <a:extLst>
              <a:ext uri="{FF2B5EF4-FFF2-40B4-BE49-F238E27FC236}">
                <a16:creationId xmlns:a16="http://schemas.microsoft.com/office/drawing/2014/main" id="{C3717904-8004-4F2D-9D3D-BCD6F78200AC}"/>
              </a:ext>
            </a:extLst>
          </p:cNvPr>
          <p:cNvSpPr>
            <a:spLocks noGrp="1"/>
          </p:cNvSpPr>
          <p:nvPr>
            <p:ph type="title"/>
          </p:nvPr>
        </p:nvSpPr>
        <p:spPr/>
        <p:txBody>
          <a:bodyPr/>
          <a:lstStyle/>
          <a:p>
            <a:r>
              <a:rPr lang="en-US" altLang="zh-CN" dirty="0">
                <a:ea typeface="黑体" pitchFamily="2" charset="-122"/>
              </a:rPr>
              <a:t>Page 213</a:t>
            </a:r>
            <a:r>
              <a:rPr lang="zh-CN" altLang="en-US" dirty="0">
                <a:ea typeface="黑体" pitchFamily="2" charset="-122"/>
              </a:rPr>
              <a:t>～</a:t>
            </a:r>
            <a:r>
              <a:rPr lang="en-US" altLang="zh-CN" dirty="0">
                <a:ea typeface="黑体" pitchFamily="2" charset="-122"/>
              </a:rPr>
              <a:t>214</a:t>
            </a:r>
            <a:r>
              <a:rPr lang="zh-CN" altLang="en-US" dirty="0">
                <a:latin typeface="宋体" panose="02010600030101010101" pitchFamily="2" charset="-122"/>
                <a:ea typeface="宋体" panose="02010600030101010101" pitchFamily="2" charset="-122"/>
              </a:rPr>
              <a:t>，</a:t>
            </a:r>
            <a:r>
              <a:rPr lang="zh-CN" altLang="en-US" dirty="0">
                <a:ea typeface="黑体" pitchFamily="2" charset="-122"/>
              </a:rPr>
              <a:t>习题 </a:t>
            </a:r>
            <a:r>
              <a:rPr lang="en-US" altLang="zh-CN" dirty="0">
                <a:ea typeface="黑体" pitchFamily="2" charset="-122"/>
              </a:rPr>
              <a:t>5.20</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22552">
                                            <p:txEl>
                                              <p:pRg st="0" end="0"/>
                                            </p:txEl>
                                          </p:spTgt>
                                        </p:tgtEl>
                                        <p:attrNameLst>
                                          <p:attrName>style.visibility</p:attrName>
                                        </p:attrNameLst>
                                      </p:cBhvr>
                                      <p:to>
                                        <p:strVal val="visible"/>
                                      </p:to>
                                    </p:set>
                                    <p:animEffect transition="in" filter="slide(fromBottom)">
                                      <p:cBhvr>
                                        <p:cTn id="7" dur="500"/>
                                        <p:tgtEl>
                                          <p:spTgt spid="11225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22552">
                                            <p:txEl>
                                              <p:pRg st="1" end="1"/>
                                            </p:txEl>
                                          </p:spTgt>
                                        </p:tgtEl>
                                        <p:attrNameLst>
                                          <p:attrName>style.visibility</p:attrName>
                                        </p:attrNameLst>
                                      </p:cBhvr>
                                      <p:to>
                                        <p:strVal val="visible"/>
                                      </p:to>
                                    </p:set>
                                    <p:animEffect transition="in" filter="slide(fromBottom)">
                                      <p:cBhvr>
                                        <p:cTn id="12" dur="500"/>
                                        <p:tgtEl>
                                          <p:spTgt spid="11225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22552">
                                            <p:txEl>
                                              <p:pRg st="2" end="2"/>
                                            </p:txEl>
                                          </p:spTgt>
                                        </p:tgtEl>
                                        <p:attrNameLst>
                                          <p:attrName>style.visibility</p:attrName>
                                        </p:attrNameLst>
                                      </p:cBhvr>
                                      <p:to>
                                        <p:strVal val="visible"/>
                                      </p:to>
                                    </p:set>
                                    <p:animEffect transition="in" filter="slide(fromBottom)">
                                      <p:cBhvr>
                                        <p:cTn id="17" dur="500"/>
                                        <p:tgtEl>
                                          <p:spTgt spid="11225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122552">
                                            <p:txEl>
                                              <p:pRg st="3" end="3"/>
                                            </p:txEl>
                                          </p:spTgt>
                                        </p:tgtEl>
                                        <p:attrNameLst>
                                          <p:attrName>style.visibility</p:attrName>
                                        </p:attrNameLst>
                                      </p:cBhvr>
                                      <p:to>
                                        <p:strVal val="visible"/>
                                      </p:to>
                                    </p:set>
                                    <p:animEffect transition="in" filter="slide(fromBottom)">
                                      <p:cBhvr>
                                        <p:cTn id="22" dur="500"/>
                                        <p:tgtEl>
                                          <p:spTgt spid="11225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22553">
                                            <p:txEl>
                                              <p:pRg st="0" end="0"/>
                                            </p:txEl>
                                          </p:spTgt>
                                        </p:tgtEl>
                                        <p:attrNameLst>
                                          <p:attrName>style.visibility</p:attrName>
                                        </p:attrNameLst>
                                      </p:cBhvr>
                                      <p:to>
                                        <p:strVal val="visible"/>
                                      </p:to>
                                    </p:set>
                                    <p:animEffect transition="in" filter="slide(fromBottom)">
                                      <p:cBhvr>
                                        <p:cTn id="27" dur="500"/>
                                        <p:tgtEl>
                                          <p:spTgt spid="112255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22553">
                                            <p:txEl>
                                              <p:pRg st="1" end="1"/>
                                            </p:txEl>
                                          </p:spTgt>
                                        </p:tgtEl>
                                        <p:attrNameLst>
                                          <p:attrName>style.visibility</p:attrName>
                                        </p:attrNameLst>
                                      </p:cBhvr>
                                      <p:to>
                                        <p:strVal val="visible"/>
                                      </p:to>
                                    </p:set>
                                    <p:animEffect transition="in" filter="slide(fromBottom)">
                                      <p:cBhvr>
                                        <p:cTn id="32" dur="500"/>
                                        <p:tgtEl>
                                          <p:spTgt spid="112255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122553">
                                            <p:txEl>
                                              <p:pRg st="2" end="2"/>
                                            </p:txEl>
                                          </p:spTgt>
                                        </p:tgtEl>
                                        <p:attrNameLst>
                                          <p:attrName>style.visibility</p:attrName>
                                        </p:attrNameLst>
                                      </p:cBhvr>
                                      <p:to>
                                        <p:strVal val="visible"/>
                                      </p:to>
                                    </p:set>
                                    <p:animEffect transition="in" filter="slide(fromBottom)">
                                      <p:cBhvr>
                                        <p:cTn id="37" dur="500"/>
                                        <p:tgtEl>
                                          <p:spTgt spid="11225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CD5D9-D7E1-4A79-BE9D-5930AF25AC0F}"/>
              </a:ext>
            </a:extLst>
          </p:cNvPr>
          <p:cNvSpPr>
            <a:spLocks noGrp="1"/>
          </p:cNvSpPr>
          <p:nvPr>
            <p:ph type="title"/>
          </p:nvPr>
        </p:nvSpPr>
        <p:spPr/>
        <p:txBody>
          <a:bodyPr/>
          <a:lstStyle/>
          <a:p>
            <a:r>
              <a:rPr lang="en-US" altLang="zh-CN" dirty="0"/>
              <a:t>5.4.2  RISC-V </a:t>
            </a:r>
            <a:r>
              <a:rPr lang="zh-CN" altLang="en-US" dirty="0"/>
              <a:t>和 </a:t>
            </a:r>
            <a:r>
              <a:rPr lang="en-US" altLang="zh-CN" dirty="0"/>
              <a:t>x86 </a:t>
            </a:r>
            <a:r>
              <a:rPr lang="zh-CN" altLang="en-US" dirty="0"/>
              <a:t>寻址方式</a:t>
            </a:r>
          </a:p>
        </p:txBody>
      </p:sp>
      <p:sp>
        <p:nvSpPr>
          <p:cNvPr id="3" name="内容占位符 2">
            <a:extLst>
              <a:ext uri="{FF2B5EF4-FFF2-40B4-BE49-F238E27FC236}">
                <a16:creationId xmlns:a16="http://schemas.microsoft.com/office/drawing/2014/main" id="{64BBB6BF-ED49-419C-A168-217CC7FC32A1}"/>
              </a:ext>
            </a:extLst>
          </p:cNvPr>
          <p:cNvSpPr>
            <a:spLocks noGrp="1"/>
          </p:cNvSpPr>
          <p:nvPr>
            <p:ph idx="1"/>
          </p:nvPr>
        </p:nvSpPr>
        <p:spPr>
          <a:xfrm>
            <a:off x="827584" y="1196753"/>
            <a:ext cx="8208466" cy="5545360"/>
          </a:xfrm>
        </p:spPr>
        <p:txBody>
          <a:bodyPr/>
          <a:lstStyle/>
          <a:p>
            <a:pPr marL="0" indent="0">
              <a:buNone/>
            </a:pPr>
            <a:r>
              <a:rPr lang="en-US" altLang="zh-CN" dirty="0"/>
              <a:t>RV32/64I</a:t>
            </a:r>
            <a:r>
              <a:rPr lang="zh-CN" altLang="en-US" dirty="0"/>
              <a:t>：</a:t>
            </a:r>
            <a:endParaRPr lang="en-US" altLang="zh-CN" dirty="0"/>
          </a:p>
          <a:p>
            <a:r>
              <a:rPr lang="zh-CN" altLang="en-US" dirty="0"/>
              <a:t>立即寻址</a:t>
            </a:r>
            <a:endParaRPr lang="en-US" altLang="zh-CN" dirty="0"/>
          </a:p>
          <a:p>
            <a:r>
              <a:rPr lang="zh-CN" altLang="en-US" dirty="0"/>
              <a:t>寄存器寻址</a:t>
            </a:r>
            <a:endParaRPr lang="en-US" altLang="zh-CN" dirty="0"/>
          </a:p>
          <a:p>
            <a:r>
              <a:rPr lang="zh-CN" altLang="en-US" dirty="0"/>
              <a:t>基址寻址</a:t>
            </a:r>
            <a:endParaRPr lang="en-US" altLang="zh-CN" dirty="0"/>
          </a:p>
          <a:p>
            <a:r>
              <a:rPr lang="zh-CN" altLang="en-US" dirty="0"/>
              <a:t>相对寻址</a:t>
            </a:r>
          </a:p>
        </p:txBody>
      </p:sp>
      <p:sp>
        <p:nvSpPr>
          <p:cNvPr id="4" name="灯片编号占位符 3">
            <a:extLst>
              <a:ext uri="{FF2B5EF4-FFF2-40B4-BE49-F238E27FC236}">
                <a16:creationId xmlns:a16="http://schemas.microsoft.com/office/drawing/2014/main" id="{C5685210-0780-4AD3-BA62-63A30BCFB76D}"/>
              </a:ext>
            </a:extLst>
          </p:cNvPr>
          <p:cNvSpPr>
            <a:spLocks noGrp="1"/>
          </p:cNvSpPr>
          <p:nvPr>
            <p:ph type="sldNum" sz="quarter" idx="11"/>
          </p:nvPr>
        </p:nvSpPr>
        <p:spPr/>
        <p:txBody>
          <a:bodyPr/>
          <a:lstStyle/>
          <a:p>
            <a:fld id="{591B6738-5A60-468E-A237-4E46B15B9A6B}" type="slidenum">
              <a:rPr lang="zh-CN" altLang="en-US" smtClean="0"/>
              <a:pPr/>
              <a:t>89</a:t>
            </a:fld>
            <a:endParaRPr lang="en-US" altLang="zh-CN"/>
          </a:p>
        </p:txBody>
      </p:sp>
      <p:sp>
        <p:nvSpPr>
          <p:cNvPr id="5" name="标题 1">
            <a:extLst>
              <a:ext uri="{FF2B5EF4-FFF2-40B4-BE49-F238E27FC236}">
                <a16:creationId xmlns:a16="http://schemas.microsoft.com/office/drawing/2014/main" id="{D07E9183-C234-45D2-B336-F1173B8EAD5A}"/>
              </a:ext>
            </a:extLst>
          </p:cNvPr>
          <p:cNvSpPr txBox="1">
            <a:spLocks/>
          </p:cNvSpPr>
          <p:nvPr/>
        </p:nvSpPr>
        <p:spPr bwMode="auto">
          <a:xfrm>
            <a:off x="755576" y="534304"/>
            <a:ext cx="8280473" cy="520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1.  RISC-V </a:t>
            </a:r>
            <a:r>
              <a:rPr lang="zh-CN" altLang="en-US" kern="0" dirty="0">
                <a:solidFill>
                  <a:srgbClr val="FF6600"/>
                </a:solidFill>
              </a:rPr>
              <a:t>寻址方式</a:t>
            </a:r>
          </a:p>
        </p:txBody>
      </p:sp>
    </p:spTree>
    <p:extLst>
      <p:ext uri="{BB962C8B-B14F-4D97-AF65-F5344CB8AC3E}">
        <p14:creationId xmlns:p14="http://schemas.microsoft.com/office/powerpoint/2010/main" val="1217005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指令系统概述</a:t>
            </a:r>
          </a:p>
        </p:txBody>
      </p:sp>
      <p:sp>
        <p:nvSpPr>
          <p:cNvPr id="3" name="内容占位符 2"/>
          <p:cNvSpPr>
            <a:spLocks noGrp="1"/>
          </p:cNvSpPr>
          <p:nvPr>
            <p:ph idx="1"/>
          </p:nvPr>
        </p:nvSpPr>
        <p:spPr>
          <a:xfrm>
            <a:off x="611560" y="1052735"/>
            <a:ext cx="8424490" cy="5689377"/>
          </a:xfrm>
        </p:spPr>
        <p:txBody>
          <a:bodyPr/>
          <a:lstStyle/>
          <a:p>
            <a:pPr>
              <a:buNone/>
            </a:pPr>
            <a:r>
              <a:rPr lang="zh-CN" altLang="en-US"/>
              <a:t>设计、评价指令系统需考虑的问题：</a:t>
            </a:r>
            <a:endParaRPr lang="en-US" altLang="zh-CN"/>
          </a:p>
          <a:p>
            <a:r>
              <a:rPr lang="zh-CN" altLang="en-US">
                <a:solidFill>
                  <a:srgbClr val="FF0000"/>
                </a:solidFill>
              </a:rPr>
              <a:t>完备</a:t>
            </a:r>
            <a:r>
              <a:rPr lang="zh-CN" altLang="en-US"/>
              <a:t>性：指令齐全、编程方便</a:t>
            </a:r>
            <a:endParaRPr lang="en-US" altLang="zh-CN"/>
          </a:p>
          <a:p>
            <a:r>
              <a:rPr lang="zh-CN" altLang="en-US">
                <a:solidFill>
                  <a:srgbClr val="FF0000"/>
                </a:solidFill>
              </a:rPr>
              <a:t>高效</a:t>
            </a:r>
            <a:r>
              <a:rPr lang="zh-CN" altLang="en-US"/>
              <a:t>性：占主存空间小，运行速度快</a:t>
            </a:r>
            <a:endParaRPr lang="en-US" altLang="zh-CN"/>
          </a:p>
          <a:p>
            <a:r>
              <a:rPr lang="zh-CN" altLang="en-US">
                <a:solidFill>
                  <a:srgbClr val="FF0000"/>
                </a:solidFill>
              </a:rPr>
              <a:t>规整</a:t>
            </a:r>
            <a:r>
              <a:rPr lang="zh-CN" altLang="en-US"/>
              <a:t>性</a:t>
            </a:r>
            <a:endParaRPr lang="en-US" altLang="zh-CN"/>
          </a:p>
          <a:p>
            <a:r>
              <a:rPr lang="zh-CN" altLang="en-US">
                <a:solidFill>
                  <a:srgbClr val="FF0000"/>
                </a:solidFill>
              </a:rPr>
              <a:t>兼容</a:t>
            </a:r>
            <a:r>
              <a:rPr lang="zh-CN" altLang="en-US"/>
              <a:t>性：向后兼容</a:t>
            </a:r>
          </a:p>
        </p:txBody>
      </p:sp>
      <p:sp>
        <p:nvSpPr>
          <p:cNvPr id="4" name="灯片编号占位符 3"/>
          <p:cNvSpPr>
            <a:spLocks noGrp="1"/>
          </p:cNvSpPr>
          <p:nvPr>
            <p:ph type="sldNum" sz="quarter" idx="11"/>
          </p:nvPr>
        </p:nvSpPr>
        <p:spPr/>
        <p:txBody>
          <a:bodyPr/>
          <a:lstStyle/>
          <a:p>
            <a:fld id="{591B6738-5A60-468E-A237-4E46B15B9A6B}" type="slidenum">
              <a:rPr lang="zh-CN" altLang="en-US" smtClean="0"/>
              <a:pPr/>
              <a:t>9</a:t>
            </a:fld>
            <a:endParaRPr lang="en-US" altLang="zh-CN"/>
          </a:p>
        </p:txBody>
      </p:sp>
      <p:sp>
        <p:nvSpPr>
          <p:cNvPr id="5" name="动作按钮: 前进或下一项 4">
            <a:hlinkClick r:id="rId2" action="ppaction://hlinksldjump" highlightClick="1"/>
            <a:extLst>
              <a:ext uri="{FF2B5EF4-FFF2-40B4-BE49-F238E27FC236}">
                <a16:creationId xmlns:a16="http://schemas.microsoft.com/office/drawing/2014/main" id="{BB8D0C4D-5CB0-4874-B800-DE9FA74399F2}"/>
              </a:ext>
            </a:extLst>
          </p:cNvPr>
          <p:cNvSpPr/>
          <p:nvPr/>
        </p:nvSpPr>
        <p:spPr bwMode="auto">
          <a:xfrm>
            <a:off x="7020272" y="5653614"/>
            <a:ext cx="1440689" cy="727714"/>
          </a:xfrm>
          <a:prstGeom prst="actionButtonForwardNext">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dirty="0">
              <a:ea typeface="楷体" panose="02010609060101010101" pitchFamily="49" charset="-122"/>
            </a:endParaRPr>
          </a:p>
        </p:txBody>
      </p:sp>
      <p:sp>
        <p:nvSpPr>
          <p:cNvPr id="6" name="矩形 5">
            <a:extLst>
              <a:ext uri="{FF2B5EF4-FFF2-40B4-BE49-F238E27FC236}">
                <a16:creationId xmlns:a16="http://schemas.microsoft.com/office/drawing/2014/main" id="{38778A55-8CF5-470B-ABC7-F809663265E3}"/>
              </a:ext>
            </a:extLst>
          </p:cNvPr>
          <p:cNvSpPr/>
          <p:nvPr/>
        </p:nvSpPr>
        <p:spPr>
          <a:xfrm>
            <a:off x="6831143" y="5284345"/>
            <a:ext cx="1723549" cy="400110"/>
          </a:xfrm>
          <a:prstGeom prst="rect">
            <a:avLst/>
          </a:prstGeom>
        </p:spPr>
        <p:txBody>
          <a:bodyPr wrap="none">
            <a:spAutoFit/>
          </a:bodyPr>
          <a:lstStyle/>
          <a:p>
            <a:pPr algn="r"/>
            <a:r>
              <a:rPr lang="zh-CN" altLang="en-US" sz="2000" b="0" i="1" dirty="0">
                <a:solidFill>
                  <a:schemeClr val="bg2"/>
                </a:solidFill>
                <a:latin typeface="微软雅黑" panose="020B0503020204020204" pitchFamily="34" charset="-122"/>
                <a:ea typeface="微软雅黑" panose="020B0503020204020204" pitchFamily="34" charset="-122"/>
              </a:rPr>
              <a:t>数据存储顺序</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CD5D9-D7E1-4A79-BE9D-5930AF25AC0F}"/>
              </a:ext>
            </a:extLst>
          </p:cNvPr>
          <p:cNvSpPr>
            <a:spLocks noGrp="1"/>
          </p:cNvSpPr>
          <p:nvPr>
            <p:ph type="title"/>
          </p:nvPr>
        </p:nvSpPr>
        <p:spPr/>
        <p:txBody>
          <a:bodyPr/>
          <a:lstStyle/>
          <a:p>
            <a:r>
              <a:rPr lang="en-US" altLang="zh-CN" dirty="0"/>
              <a:t>5.4.2  RISC-V </a:t>
            </a:r>
            <a:r>
              <a:rPr lang="zh-CN" altLang="en-US" dirty="0"/>
              <a:t>和 </a:t>
            </a:r>
            <a:r>
              <a:rPr lang="en-US" altLang="zh-CN" dirty="0"/>
              <a:t>x86 </a:t>
            </a:r>
            <a:r>
              <a:rPr lang="zh-CN" altLang="en-US" dirty="0"/>
              <a:t>寻址方式</a:t>
            </a:r>
          </a:p>
        </p:txBody>
      </p:sp>
      <p:sp>
        <p:nvSpPr>
          <p:cNvPr id="4" name="灯片编号占位符 3">
            <a:extLst>
              <a:ext uri="{FF2B5EF4-FFF2-40B4-BE49-F238E27FC236}">
                <a16:creationId xmlns:a16="http://schemas.microsoft.com/office/drawing/2014/main" id="{C5685210-0780-4AD3-BA62-63A30BCFB76D}"/>
              </a:ext>
            </a:extLst>
          </p:cNvPr>
          <p:cNvSpPr>
            <a:spLocks noGrp="1"/>
          </p:cNvSpPr>
          <p:nvPr>
            <p:ph type="sldNum" sz="quarter" idx="11"/>
          </p:nvPr>
        </p:nvSpPr>
        <p:spPr/>
        <p:txBody>
          <a:bodyPr/>
          <a:lstStyle/>
          <a:p>
            <a:fld id="{591B6738-5A60-468E-A237-4E46B15B9A6B}" type="slidenum">
              <a:rPr lang="zh-CN" altLang="en-US" smtClean="0"/>
              <a:pPr/>
              <a:t>90</a:t>
            </a:fld>
            <a:endParaRPr lang="en-US" altLang="zh-CN"/>
          </a:p>
        </p:txBody>
      </p:sp>
      <p:sp>
        <p:nvSpPr>
          <p:cNvPr id="5" name="标题 1">
            <a:extLst>
              <a:ext uri="{FF2B5EF4-FFF2-40B4-BE49-F238E27FC236}">
                <a16:creationId xmlns:a16="http://schemas.microsoft.com/office/drawing/2014/main" id="{D07E9183-C234-45D2-B336-F1173B8EAD5A}"/>
              </a:ext>
            </a:extLst>
          </p:cNvPr>
          <p:cNvSpPr txBox="1">
            <a:spLocks/>
          </p:cNvSpPr>
          <p:nvPr/>
        </p:nvSpPr>
        <p:spPr bwMode="auto">
          <a:xfrm>
            <a:off x="755576" y="534304"/>
            <a:ext cx="8280473" cy="5207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黑体" panose="02010609060101010101" pitchFamily="49" charset="-122"/>
                <a:cs typeface="+mj-cs"/>
              </a:defRPr>
            </a:lvl1pPr>
            <a:lvl2pPr algn="l" rtl="0" fontAlgn="base">
              <a:spcBef>
                <a:spcPct val="0"/>
              </a:spcBef>
              <a:spcAft>
                <a:spcPct val="0"/>
              </a:spcAft>
              <a:defRPr sz="3600" b="1">
                <a:solidFill>
                  <a:schemeClr val="bg2"/>
                </a:solidFill>
                <a:latin typeface="Arial" charset="0"/>
                <a:ea typeface="隶书" pitchFamily="49" charset="-122"/>
              </a:defRPr>
            </a:lvl2pPr>
            <a:lvl3pPr algn="l" rtl="0" fontAlgn="base">
              <a:spcBef>
                <a:spcPct val="0"/>
              </a:spcBef>
              <a:spcAft>
                <a:spcPct val="0"/>
              </a:spcAft>
              <a:defRPr sz="3600" b="1">
                <a:solidFill>
                  <a:schemeClr val="bg2"/>
                </a:solidFill>
                <a:latin typeface="Arial" charset="0"/>
                <a:ea typeface="隶书" pitchFamily="49" charset="-122"/>
              </a:defRPr>
            </a:lvl3pPr>
            <a:lvl4pPr algn="l" rtl="0" fontAlgn="base">
              <a:spcBef>
                <a:spcPct val="0"/>
              </a:spcBef>
              <a:spcAft>
                <a:spcPct val="0"/>
              </a:spcAft>
              <a:defRPr sz="3600" b="1">
                <a:solidFill>
                  <a:schemeClr val="bg2"/>
                </a:solidFill>
                <a:latin typeface="Arial" charset="0"/>
                <a:ea typeface="隶书" pitchFamily="49" charset="-122"/>
              </a:defRPr>
            </a:lvl4pPr>
            <a:lvl5pPr algn="l" rtl="0" fontAlgn="base">
              <a:spcBef>
                <a:spcPct val="0"/>
              </a:spcBef>
              <a:spcAft>
                <a:spcPct val="0"/>
              </a:spcAft>
              <a:defRPr sz="3600" b="1">
                <a:solidFill>
                  <a:schemeClr val="bg2"/>
                </a:solidFill>
                <a:latin typeface="Arial" charset="0"/>
                <a:ea typeface="隶书" pitchFamily="49" charset="-122"/>
              </a:defRPr>
            </a:lvl5pPr>
            <a:lvl6pPr marL="457200" algn="l" rtl="0" fontAlgn="base">
              <a:spcBef>
                <a:spcPct val="0"/>
              </a:spcBef>
              <a:spcAft>
                <a:spcPct val="0"/>
              </a:spcAft>
              <a:defRPr sz="3600" b="1">
                <a:solidFill>
                  <a:schemeClr val="bg2"/>
                </a:solidFill>
                <a:latin typeface="Arial" charset="0"/>
                <a:ea typeface="隶书" pitchFamily="49" charset="-122"/>
              </a:defRPr>
            </a:lvl6pPr>
            <a:lvl7pPr marL="914400" algn="l" rtl="0" fontAlgn="base">
              <a:spcBef>
                <a:spcPct val="0"/>
              </a:spcBef>
              <a:spcAft>
                <a:spcPct val="0"/>
              </a:spcAft>
              <a:defRPr sz="3600" b="1">
                <a:solidFill>
                  <a:schemeClr val="bg2"/>
                </a:solidFill>
                <a:latin typeface="Arial" charset="0"/>
                <a:ea typeface="隶书" pitchFamily="49" charset="-122"/>
              </a:defRPr>
            </a:lvl7pPr>
            <a:lvl8pPr marL="1371600" algn="l" rtl="0" fontAlgn="base">
              <a:spcBef>
                <a:spcPct val="0"/>
              </a:spcBef>
              <a:spcAft>
                <a:spcPct val="0"/>
              </a:spcAft>
              <a:defRPr sz="3600" b="1">
                <a:solidFill>
                  <a:schemeClr val="bg2"/>
                </a:solidFill>
                <a:latin typeface="Arial" charset="0"/>
                <a:ea typeface="隶书" pitchFamily="49" charset="-122"/>
              </a:defRPr>
            </a:lvl8pPr>
            <a:lvl9pPr marL="1828800" algn="l" rtl="0" fontAlgn="base">
              <a:spcBef>
                <a:spcPct val="0"/>
              </a:spcBef>
              <a:spcAft>
                <a:spcPct val="0"/>
              </a:spcAft>
              <a:defRPr sz="3600" b="1">
                <a:solidFill>
                  <a:schemeClr val="bg2"/>
                </a:solidFill>
                <a:latin typeface="Arial" charset="0"/>
                <a:ea typeface="隶书" pitchFamily="49" charset="-122"/>
              </a:defRPr>
            </a:lvl9pPr>
          </a:lstStyle>
          <a:p>
            <a:r>
              <a:rPr lang="en-US" altLang="zh-CN" kern="0" dirty="0">
                <a:solidFill>
                  <a:srgbClr val="FF6600"/>
                </a:solidFill>
              </a:rPr>
              <a:t>2.  x86 </a:t>
            </a:r>
            <a:r>
              <a:rPr lang="zh-CN" altLang="en-US" kern="0" dirty="0">
                <a:solidFill>
                  <a:srgbClr val="FF6600"/>
                </a:solidFill>
              </a:rPr>
              <a:t>寻址方式</a:t>
            </a:r>
          </a:p>
        </p:txBody>
      </p:sp>
      <p:sp>
        <p:nvSpPr>
          <p:cNvPr id="7" name="内容占位符 6">
            <a:extLst>
              <a:ext uri="{FF2B5EF4-FFF2-40B4-BE49-F238E27FC236}">
                <a16:creationId xmlns:a16="http://schemas.microsoft.com/office/drawing/2014/main" id="{64275C83-6121-4684-BC3C-0F50FB5D5A2C}"/>
              </a:ext>
            </a:extLst>
          </p:cNvPr>
          <p:cNvSpPr>
            <a:spLocks noGrp="1"/>
          </p:cNvSpPr>
          <p:nvPr>
            <p:ph idx="1"/>
          </p:nvPr>
        </p:nvSpPr>
        <p:spPr>
          <a:xfrm>
            <a:off x="457200" y="1055003"/>
            <a:ext cx="8578850" cy="5687109"/>
          </a:xfrm>
        </p:spPr>
        <p:txBody>
          <a:bodyPr/>
          <a:lstStyle/>
          <a:p>
            <a:r>
              <a:rPr lang="zh-CN" altLang="en-US" dirty="0"/>
              <a:t>立即寻址：</a:t>
            </a:r>
            <a:r>
              <a:rPr lang="en-US" altLang="zh-CN" dirty="0"/>
              <a:t>64/32/16/8 </a:t>
            </a:r>
            <a:r>
              <a:rPr lang="zh-CN" altLang="en-US" dirty="0"/>
              <a:t>位 立即数</a:t>
            </a:r>
            <a:endParaRPr lang="en-US" altLang="zh-CN" dirty="0"/>
          </a:p>
          <a:p>
            <a:r>
              <a:rPr lang="zh-CN" altLang="en-US" dirty="0"/>
              <a:t>寄存器寻址：</a:t>
            </a:r>
            <a:r>
              <a:rPr lang="en-US" altLang="zh-CN" dirty="0"/>
              <a:t>64/32/16/8 </a:t>
            </a:r>
            <a:r>
              <a:rPr lang="zh-CN" altLang="en-US" dirty="0"/>
              <a:t>位 通用寄存器</a:t>
            </a:r>
            <a:endParaRPr lang="en-US" altLang="zh-CN" dirty="0"/>
          </a:p>
          <a:p>
            <a:r>
              <a:rPr lang="zh-CN" altLang="en-US" dirty="0"/>
              <a:t>主存储器寻址：</a:t>
            </a:r>
          </a:p>
        </p:txBody>
      </p:sp>
      <p:pic>
        <p:nvPicPr>
          <p:cNvPr id="8" name="图片 7">
            <a:extLst>
              <a:ext uri="{FF2B5EF4-FFF2-40B4-BE49-F238E27FC236}">
                <a16:creationId xmlns:a16="http://schemas.microsoft.com/office/drawing/2014/main" id="{6C4C122E-3F20-4616-803E-0EC04257D48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6248" y="2636912"/>
            <a:ext cx="6446071" cy="3960440"/>
          </a:xfrm>
          <a:prstGeom prst="rect">
            <a:avLst/>
          </a:prstGeom>
        </p:spPr>
      </p:pic>
      <p:sp>
        <p:nvSpPr>
          <p:cNvPr id="10" name="动作按钮: 获取信息 9">
            <a:hlinkClick r:id="rId3" action="ppaction://hlinksldjump" highlightClick="1"/>
            <a:extLst>
              <a:ext uri="{FF2B5EF4-FFF2-40B4-BE49-F238E27FC236}">
                <a16:creationId xmlns:a16="http://schemas.microsoft.com/office/drawing/2014/main" id="{E33E2966-3F44-46B3-A58D-6E0A80922759}"/>
              </a:ext>
            </a:extLst>
          </p:cNvPr>
          <p:cNvSpPr>
            <a:spLocks noChangeAspect="1"/>
          </p:cNvSpPr>
          <p:nvPr/>
        </p:nvSpPr>
        <p:spPr bwMode="auto">
          <a:xfrm>
            <a:off x="8028384" y="422293"/>
            <a:ext cx="720000" cy="720080"/>
          </a:xfrm>
          <a:prstGeom prst="actionButtonInformatio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Tree>
    <p:extLst>
      <p:ext uri="{BB962C8B-B14F-4D97-AF65-F5344CB8AC3E}">
        <p14:creationId xmlns:p14="http://schemas.microsoft.com/office/powerpoint/2010/main" val="364509223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5685210-0780-4AD3-BA62-63A30BCFB76D}"/>
              </a:ext>
            </a:extLst>
          </p:cNvPr>
          <p:cNvSpPr>
            <a:spLocks noGrp="1"/>
          </p:cNvSpPr>
          <p:nvPr>
            <p:ph type="sldNum" sz="quarter" idx="11"/>
          </p:nvPr>
        </p:nvSpPr>
        <p:spPr/>
        <p:txBody>
          <a:bodyPr/>
          <a:lstStyle/>
          <a:p>
            <a:fld id="{591B6738-5A60-468E-A237-4E46B15B9A6B}" type="slidenum">
              <a:rPr lang="zh-CN" altLang="en-US" smtClean="0"/>
              <a:pPr/>
              <a:t>91</a:t>
            </a:fld>
            <a:endParaRPr lang="en-US" altLang="zh-CN"/>
          </a:p>
        </p:txBody>
      </p:sp>
      <p:sp>
        <p:nvSpPr>
          <p:cNvPr id="12" name="动作按钮: 上一张 11">
            <a:hlinkClick r:id="" action="ppaction://hlinkshowjump?jump=lastslideviewed" highlightClick="1"/>
            <a:extLst>
              <a:ext uri="{FF2B5EF4-FFF2-40B4-BE49-F238E27FC236}">
                <a16:creationId xmlns:a16="http://schemas.microsoft.com/office/drawing/2014/main" id="{DAA2B5B0-4FDF-4820-A561-973A83FEB1D2}"/>
              </a:ext>
            </a:extLst>
          </p:cNvPr>
          <p:cNvSpPr/>
          <p:nvPr/>
        </p:nvSpPr>
        <p:spPr bwMode="auto">
          <a:xfrm>
            <a:off x="524877" y="885937"/>
            <a:ext cx="720000" cy="720080"/>
          </a:xfrm>
          <a:prstGeom prst="actionButtonReturn">
            <a:avLst/>
          </a:prstGeom>
          <a:ln>
            <a:headEnd type="none" w="med" len="med"/>
            <a:tailEnd type="none" w="med" len="lg"/>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endParaRPr lang="zh-CN" altLang="en-US"/>
          </a:p>
        </p:txBody>
      </p:sp>
      <p:sp>
        <p:nvSpPr>
          <p:cNvPr id="14" name="标题 13">
            <a:extLst>
              <a:ext uri="{FF2B5EF4-FFF2-40B4-BE49-F238E27FC236}">
                <a16:creationId xmlns:a16="http://schemas.microsoft.com/office/drawing/2014/main" id="{3D8287F5-1FCB-4BF7-8339-005E8FE750B9}"/>
              </a:ext>
            </a:extLst>
          </p:cNvPr>
          <p:cNvSpPr>
            <a:spLocks noGrp="1"/>
          </p:cNvSpPr>
          <p:nvPr>
            <p:ph type="title"/>
          </p:nvPr>
        </p:nvSpPr>
        <p:spPr/>
        <p:txBody>
          <a:bodyPr/>
          <a:lstStyle/>
          <a:p>
            <a:r>
              <a:rPr kumimoji="1" lang="en-US" altLang="zh-CN" dirty="0"/>
              <a:t>Intel 64 </a:t>
            </a:r>
            <a:r>
              <a:rPr kumimoji="1" lang="zh-CN" altLang="en-US" dirty="0"/>
              <a:t>和 </a:t>
            </a:r>
            <a:r>
              <a:rPr kumimoji="1" lang="en-US" altLang="zh-CN" dirty="0"/>
              <a:t>IA-32 </a:t>
            </a:r>
            <a:r>
              <a:rPr kumimoji="1" lang="zh-CN" altLang="en-US" dirty="0"/>
              <a:t>寻址方式</a:t>
            </a:r>
            <a:endParaRPr lang="zh-CN" altLang="en-US" dirty="0"/>
          </a:p>
        </p:txBody>
      </p:sp>
      <p:sp>
        <p:nvSpPr>
          <p:cNvPr id="15" name="Rectangle 5">
            <a:extLst>
              <a:ext uri="{FF2B5EF4-FFF2-40B4-BE49-F238E27FC236}">
                <a16:creationId xmlns:a16="http://schemas.microsoft.com/office/drawing/2014/main" id="{7E2CC50F-53A7-481C-B041-7D5A4B348C74}"/>
              </a:ext>
            </a:extLst>
          </p:cNvPr>
          <p:cNvSpPr>
            <a:spLocks noChangeArrowheads="1"/>
          </p:cNvSpPr>
          <p:nvPr/>
        </p:nvSpPr>
        <p:spPr bwMode="auto">
          <a:xfrm>
            <a:off x="754063" y="3427413"/>
            <a:ext cx="1008062"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6" name="Rectangle 6">
            <a:extLst>
              <a:ext uri="{FF2B5EF4-FFF2-40B4-BE49-F238E27FC236}">
                <a16:creationId xmlns:a16="http://schemas.microsoft.com/office/drawing/2014/main" id="{BBC98EA2-EF53-4613-886D-4F3C363B4B9B}"/>
              </a:ext>
            </a:extLst>
          </p:cNvPr>
          <p:cNvSpPr>
            <a:spLocks noChangeArrowheads="1"/>
          </p:cNvSpPr>
          <p:nvPr/>
        </p:nvSpPr>
        <p:spPr bwMode="auto">
          <a:xfrm>
            <a:off x="106363" y="3427413"/>
            <a:ext cx="647700" cy="503237"/>
          </a:xfrm>
          <a:prstGeom prst="rect">
            <a:avLst/>
          </a:prstGeom>
          <a:noFill/>
          <a:ln w="28575" algn="ctr">
            <a:noFill/>
            <a:miter lim="800000"/>
            <a:headEnd/>
            <a:tailEnd type="none" w="med" len="lg"/>
          </a:ln>
          <a:effectLst/>
        </p:spPr>
        <p:txBody>
          <a:bodyPr wrap="none" anchor="ctr"/>
          <a:lstStyle/>
          <a:p>
            <a:pPr algn="r"/>
            <a:r>
              <a:rPr lang="en-US" altLang="zh-CN"/>
              <a:t>SS</a:t>
            </a:r>
          </a:p>
        </p:txBody>
      </p:sp>
      <p:sp>
        <p:nvSpPr>
          <p:cNvPr id="17" name="Rectangle 7">
            <a:extLst>
              <a:ext uri="{FF2B5EF4-FFF2-40B4-BE49-F238E27FC236}">
                <a16:creationId xmlns:a16="http://schemas.microsoft.com/office/drawing/2014/main" id="{4A97B473-9ADB-4C86-999B-44375CE5D855}"/>
              </a:ext>
            </a:extLst>
          </p:cNvPr>
          <p:cNvSpPr>
            <a:spLocks noChangeArrowheads="1"/>
          </p:cNvSpPr>
          <p:nvPr/>
        </p:nvSpPr>
        <p:spPr bwMode="auto">
          <a:xfrm>
            <a:off x="898525" y="3860800"/>
            <a:ext cx="1008063"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18" name="Rectangle 8">
            <a:extLst>
              <a:ext uri="{FF2B5EF4-FFF2-40B4-BE49-F238E27FC236}">
                <a16:creationId xmlns:a16="http://schemas.microsoft.com/office/drawing/2014/main" id="{D4D4637D-5542-4E01-946D-2AA2BDB655CF}"/>
              </a:ext>
            </a:extLst>
          </p:cNvPr>
          <p:cNvSpPr>
            <a:spLocks noChangeArrowheads="1"/>
          </p:cNvSpPr>
          <p:nvPr/>
        </p:nvSpPr>
        <p:spPr bwMode="auto">
          <a:xfrm>
            <a:off x="250825" y="3860800"/>
            <a:ext cx="647700" cy="503238"/>
          </a:xfrm>
          <a:prstGeom prst="rect">
            <a:avLst/>
          </a:prstGeom>
          <a:noFill/>
          <a:ln w="28575" algn="ctr">
            <a:noFill/>
            <a:miter lim="800000"/>
            <a:headEnd/>
            <a:tailEnd type="none" w="med" len="lg"/>
          </a:ln>
          <a:effectLst/>
        </p:spPr>
        <p:txBody>
          <a:bodyPr wrap="none" anchor="ctr"/>
          <a:lstStyle/>
          <a:p>
            <a:pPr algn="r"/>
            <a:r>
              <a:rPr lang="en-US" altLang="zh-CN"/>
              <a:t>GS</a:t>
            </a:r>
          </a:p>
        </p:txBody>
      </p:sp>
      <p:sp>
        <p:nvSpPr>
          <p:cNvPr id="19" name="Rectangle 9">
            <a:extLst>
              <a:ext uri="{FF2B5EF4-FFF2-40B4-BE49-F238E27FC236}">
                <a16:creationId xmlns:a16="http://schemas.microsoft.com/office/drawing/2014/main" id="{FABE51A9-505D-43F2-914D-61251842F4A8}"/>
              </a:ext>
            </a:extLst>
          </p:cNvPr>
          <p:cNvSpPr>
            <a:spLocks noChangeArrowheads="1"/>
          </p:cNvSpPr>
          <p:nvPr/>
        </p:nvSpPr>
        <p:spPr bwMode="auto">
          <a:xfrm>
            <a:off x="1042988" y="4292600"/>
            <a:ext cx="1008062"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20" name="Rectangle 10">
            <a:extLst>
              <a:ext uri="{FF2B5EF4-FFF2-40B4-BE49-F238E27FC236}">
                <a16:creationId xmlns:a16="http://schemas.microsoft.com/office/drawing/2014/main" id="{53642633-70E5-48EF-8B2D-8753382DC30F}"/>
              </a:ext>
            </a:extLst>
          </p:cNvPr>
          <p:cNvSpPr>
            <a:spLocks noChangeArrowheads="1"/>
          </p:cNvSpPr>
          <p:nvPr/>
        </p:nvSpPr>
        <p:spPr bwMode="auto">
          <a:xfrm>
            <a:off x="395288" y="4292600"/>
            <a:ext cx="647700" cy="503238"/>
          </a:xfrm>
          <a:prstGeom prst="rect">
            <a:avLst/>
          </a:prstGeom>
          <a:noFill/>
          <a:ln w="28575" algn="ctr">
            <a:noFill/>
            <a:miter lim="800000"/>
            <a:headEnd/>
            <a:tailEnd type="none" w="med" len="lg"/>
          </a:ln>
          <a:effectLst/>
        </p:spPr>
        <p:txBody>
          <a:bodyPr wrap="none" anchor="ctr"/>
          <a:lstStyle/>
          <a:p>
            <a:pPr algn="r"/>
            <a:r>
              <a:rPr lang="en-US" altLang="zh-CN"/>
              <a:t>FS</a:t>
            </a:r>
          </a:p>
        </p:txBody>
      </p:sp>
      <p:sp>
        <p:nvSpPr>
          <p:cNvPr id="21" name="Rectangle 11">
            <a:extLst>
              <a:ext uri="{FF2B5EF4-FFF2-40B4-BE49-F238E27FC236}">
                <a16:creationId xmlns:a16="http://schemas.microsoft.com/office/drawing/2014/main" id="{97BEE845-8499-4EAA-9E2C-B8325470FFCA}"/>
              </a:ext>
            </a:extLst>
          </p:cNvPr>
          <p:cNvSpPr>
            <a:spLocks noChangeArrowheads="1"/>
          </p:cNvSpPr>
          <p:nvPr/>
        </p:nvSpPr>
        <p:spPr bwMode="auto">
          <a:xfrm>
            <a:off x="1187450" y="4725988"/>
            <a:ext cx="1008063"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22" name="Rectangle 12">
            <a:extLst>
              <a:ext uri="{FF2B5EF4-FFF2-40B4-BE49-F238E27FC236}">
                <a16:creationId xmlns:a16="http://schemas.microsoft.com/office/drawing/2014/main" id="{87714486-4692-4D88-B686-5DBE4E75487E}"/>
              </a:ext>
            </a:extLst>
          </p:cNvPr>
          <p:cNvSpPr>
            <a:spLocks noChangeArrowheads="1"/>
          </p:cNvSpPr>
          <p:nvPr/>
        </p:nvSpPr>
        <p:spPr bwMode="auto">
          <a:xfrm>
            <a:off x="539750" y="4725988"/>
            <a:ext cx="647700" cy="503237"/>
          </a:xfrm>
          <a:prstGeom prst="rect">
            <a:avLst/>
          </a:prstGeom>
          <a:noFill/>
          <a:ln w="28575" algn="ctr">
            <a:noFill/>
            <a:miter lim="800000"/>
            <a:headEnd/>
            <a:tailEnd type="none" w="med" len="lg"/>
          </a:ln>
          <a:effectLst/>
        </p:spPr>
        <p:txBody>
          <a:bodyPr wrap="none" anchor="ctr"/>
          <a:lstStyle/>
          <a:p>
            <a:pPr algn="r"/>
            <a:r>
              <a:rPr lang="en-US" altLang="zh-CN"/>
              <a:t>ES</a:t>
            </a:r>
          </a:p>
        </p:txBody>
      </p:sp>
      <p:sp>
        <p:nvSpPr>
          <p:cNvPr id="23" name="Rectangle 13">
            <a:extLst>
              <a:ext uri="{FF2B5EF4-FFF2-40B4-BE49-F238E27FC236}">
                <a16:creationId xmlns:a16="http://schemas.microsoft.com/office/drawing/2014/main" id="{C4FA4C62-6B11-4DB1-869D-4E1FA17C9C32}"/>
              </a:ext>
            </a:extLst>
          </p:cNvPr>
          <p:cNvSpPr>
            <a:spLocks noChangeArrowheads="1"/>
          </p:cNvSpPr>
          <p:nvPr/>
        </p:nvSpPr>
        <p:spPr bwMode="auto">
          <a:xfrm>
            <a:off x="1330325" y="5156200"/>
            <a:ext cx="1008063" cy="503238"/>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24" name="Rectangle 14">
            <a:extLst>
              <a:ext uri="{FF2B5EF4-FFF2-40B4-BE49-F238E27FC236}">
                <a16:creationId xmlns:a16="http://schemas.microsoft.com/office/drawing/2014/main" id="{234B764C-7E96-417A-BA1E-44A908E4DAFD}"/>
              </a:ext>
            </a:extLst>
          </p:cNvPr>
          <p:cNvSpPr>
            <a:spLocks noChangeArrowheads="1"/>
          </p:cNvSpPr>
          <p:nvPr/>
        </p:nvSpPr>
        <p:spPr bwMode="auto">
          <a:xfrm>
            <a:off x="1474788" y="5589588"/>
            <a:ext cx="1008062" cy="503237"/>
          </a:xfrm>
          <a:prstGeom prst="rect">
            <a:avLst/>
          </a:prstGeom>
          <a:solidFill>
            <a:srgbClr val="FFFF66"/>
          </a:solidFill>
          <a:ln w="28575" algn="ctr">
            <a:solidFill>
              <a:srgbClr val="FF6600"/>
            </a:solidFill>
            <a:miter lim="800000"/>
            <a:headEnd/>
            <a:tailEnd type="none" w="med" len="lg"/>
          </a:ln>
          <a:effectLst/>
        </p:spPr>
        <p:txBody>
          <a:bodyPr wrap="none"/>
          <a:lstStyle/>
          <a:p>
            <a:r>
              <a:rPr lang="zh-CN" altLang="en-US"/>
              <a:t>选择子</a:t>
            </a:r>
          </a:p>
        </p:txBody>
      </p:sp>
      <p:sp>
        <p:nvSpPr>
          <p:cNvPr id="25" name="Rectangle 15">
            <a:extLst>
              <a:ext uri="{FF2B5EF4-FFF2-40B4-BE49-F238E27FC236}">
                <a16:creationId xmlns:a16="http://schemas.microsoft.com/office/drawing/2014/main" id="{D1FD7348-F861-498E-B764-3DCF3116292A}"/>
              </a:ext>
            </a:extLst>
          </p:cNvPr>
          <p:cNvSpPr>
            <a:spLocks noChangeArrowheads="1"/>
          </p:cNvSpPr>
          <p:nvPr/>
        </p:nvSpPr>
        <p:spPr bwMode="auto">
          <a:xfrm>
            <a:off x="827088" y="5589588"/>
            <a:ext cx="647700" cy="503237"/>
          </a:xfrm>
          <a:prstGeom prst="rect">
            <a:avLst/>
          </a:prstGeom>
          <a:noFill/>
          <a:ln w="28575" algn="ctr">
            <a:noFill/>
            <a:miter lim="800000"/>
            <a:headEnd/>
            <a:tailEnd type="none" w="med" len="lg"/>
          </a:ln>
          <a:effectLst/>
        </p:spPr>
        <p:txBody>
          <a:bodyPr wrap="none" anchor="ctr"/>
          <a:lstStyle/>
          <a:p>
            <a:pPr algn="r"/>
            <a:r>
              <a:rPr lang="en-US" altLang="zh-CN"/>
              <a:t>CS</a:t>
            </a:r>
          </a:p>
        </p:txBody>
      </p:sp>
      <p:sp>
        <p:nvSpPr>
          <p:cNvPr id="26" name="Rectangle 16">
            <a:extLst>
              <a:ext uri="{FF2B5EF4-FFF2-40B4-BE49-F238E27FC236}">
                <a16:creationId xmlns:a16="http://schemas.microsoft.com/office/drawing/2014/main" id="{E18F6925-4337-415D-AEF2-75A2596B8363}"/>
              </a:ext>
            </a:extLst>
          </p:cNvPr>
          <p:cNvSpPr>
            <a:spLocks noChangeArrowheads="1"/>
          </p:cNvSpPr>
          <p:nvPr/>
        </p:nvSpPr>
        <p:spPr bwMode="auto">
          <a:xfrm>
            <a:off x="682625" y="5156200"/>
            <a:ext cx="647700" cy="503238"/>
          </a:xfrm>
          <a:prstGeom prst="rect">
            <a:avLst/>
          </a:prstGeom>
          <a:noFill/>
          <a:ln w="28575" algn="ctr">
            <a:noFill/>
            <a:miter lim="800000"/>
            <a:headEnd/>
            <a:tailEnd type="none" w="med" len="lg"/>
          </a:ln>
          <a:effectLst/>
        </p:spPr>
        <p:txBody>
          <a:bodyPr wrap="none" anchor="ctr"/>
          <a:lstStyle/>
          <a:p>
            <a:pPr algn="r"/>
            <a:r>
              <a:rPr lang="en-US" altLang="zh-CN"/>
              <a:t>DS</a:t>
            </a:r>
          </a:p>
        </p:txBody>
      </p:sp>
      <p:sp>
        <p:nvSpPr>
          <p:cNvPr id="27" name="Rectangle 21">
            <a:extLst>
              <a:ext uri="{FF2B5EF4-FFF2-40B4-BE49-F238E27FC236}">
                <a16:creationId xmlns:a16="http://schemas.microsoft.com/office/drawing/2014/main" id="{5A4B6D40-CF04-4994-A856-044F547D0E90}"/>
              </a:ext>
            </a:extLst>
          </p:cNvPr>
          <p:cNvSpPr>
            <a:spLocks noChangeArrowheads="1"/>
          </p:cNvSpPr>
          <p:nvPr/>
        </p:nvSpPr>
        <p:spPr bwMode="auto">
          <a:xfrm>
            <a:off x="2843213" y="3068638"/>
            <a:ext cx="1439862" cy="1223962"/>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dirty="0"/>
              <a:t>属性</a:t>
            </a:r>
            <a:r>
              <a:rPr lang="en-US" altLang="zh-CN" dirty="0"/>
              <a:t>SS</a:t>
            </a:r>
            <a:endParaRPr lang="zh-CN" altLang="en-US" dirty="0"/>
          </a:p>
        </p:txBody>
      </p:sp>
      <p:sp>
        <p:nvSpPr>
          <p:cNvPr id="28" name="Rectangle 22">
            <a:extLst>
              <a:ext uri="{FF2B5EF4-FFF2-40B4-BE49-F238E27FC236}">
                <a16:creationId xmlns:a16="http://schemas.microsoft.com/office/drawing/2014/main" id="{88F97721-E606-4BAF-860A-E636E387D39B}"/>
              </a:ext>
            </a:extLst>
          </p:cNvPr>
          <p:cNvSpPr>
            <a:spLocks noChangeArrowheads="1"/>
          </p:cNvSpPr>
          <p:nvPr/>
        </p:nvSpPr>
        <p:spPr bwMode="auto">
          <a:xfrm>
            <a:off x="2986088" y="3502025"/>
            <a:ext cx="1439862"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GS</a:t>
            </a:r>
            <a:endParaRPr lang="zh-CN" altLang="en-US"/>
          </a:p>
        </p:txBody>
      </p:sp>
      <p:sp>
        <p:nvSpPr>
          <p:cNvPr id="29" name="Rectangle 23">
            <a:extLst>
              <a:ext uri="{FF2B5EF4-FFF2-40B4-BE49-F238E27FC236}">
                <a16:creationId xmlns:a16="http://schemas.microsoft.com/office/drawing/2014/main" id="{EFFCBC71-4F6B-413C-B985-644462290ED2}"/>
              </a:ext>
            </a:extLst>
          </p:cNvPr>
          <p:cNvSpPr>
            <a:spLocks noChangeArrowheads="1"/>
          </p:cNvSpPr>
          <p:nvPr/>
        </p:nvSpPr>
        <p:spPr bwMode="auto">
          <a:xfrm>
            <a:off x="3130550" y="3933825"/>
            <a:ext cx="1439863"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FS</a:t>
            </a:r>
            <a:endParaRPr lang="zh-CN" altLang="en-US"/>
          </a:p>
        </p:txBody>
      </p:sp>
      <p:sp>
        <p:nvSpPr>
          <p:cNvPr id="30" name="Rectangle 24">
            <a:extLst>
              <a:ext uri="{FF2B5EF4-FFF2-40B4-BE49-F238E27FC236}">
                <a16:creationId xmlns:a16="http://schemas.microsoft.com/office/drawing/2014/main" id="{F4D39153-78B9-4159-91E4-559BCB70BC9F}"/>
              </a:ext>
            </a:extLst>
          </p:cNvPr>
          <p:cNvSpPr>
            <a:spLocks noChangeArrowheads="1"/>
          </p:cNvSpPr>
          <p:nvPr/>
        </p:nvSpPr>
        <p:spPr bwMode="auto">
          <a:xfrm>
            <a:off x="3275013" y="4365625"/>
            <a:ext cx="1439862"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a:t>属性</a:t>
            </a:r>
            <a:r>
              <a:rPr lang="en-US" altLang="zh-CN"/>
              <a:t>ES</a:t>
            </a:r>
            <a:endParaRPr lang="zh-CN" altLang="en-US"/>
          </a:p>
        </p:txBody>
      </p:sp>
      <p:sp>
        <p:nvSpPr>
          <p:cNvPr id="31" name="Rectangle 25">
            <a:extLst>
              <a:ext uri="{FF2B5EF4-FFF2-40B4-BE49-F238E27FC236}">
                <a16:creationId xmlns:a16="http://schemas.microsoft.com/office/drawing/2014/main" id="{B6492B87-D676-4516-9378-49C7807F890E}"/>
              </a:ext>
            </a:extLst>
          </p:cNvPr>
          <p:cNvSpPr>
            <a:spLocks noChangeArrowheads="1"/>
          </p:cNvSpPr>
          <p:nvPr/>
        </p:nvSpPr>
        <p:spPr bwMode="auto">
          <a:xfrm>
            <a:off x="3419475" y="4797425"/>
            <a:ext cx="1439863" cy="1223963"/>
          </a:xfrm>
          <a:prstGeom prst="rect">
            <a:avLst/>
          </a:prstGeom>
          <a:solidFill>
            <a:srgbClr val="D5FFFF"/>
          </a:solidFill>
          <a:ln w="28575" algn="ctr">
            <a:solidFill>
              <a:schemeClr val="bg2"/>
            </a:solidFill>
            <a:miter lim="800000"/>
            <a:headEnd/>
            <a:tailEnd type="none" w="med" len="lg"/>
          </a:ln>
          <a:effectLst/>
        </p:spPr>
        <p:txBody>
          <a:bodyPr wrap="none"/>
          <a:lstStyle/>
          <a:p>
            <a:r>
              <a:rPr lang="zh-CN" altLang="en-US" dirty="0"/>
              <a:t>属性</a:t>
            </a:r>
            <a:r>
              <a:rPr lang="en-US" altLang="zh-CN" dirty="0"/>
              <a:t>DS</a:t>
            </a:r>
            <a:endParaRPr lang="zh-CN" altLang="en-US" dirty="0"/>
          </a:p>
        </p:txBody>
      </p:sp>
      <p:sp>
        <p:nvSpPr>
          <p:cNvPr id="32" name="Rectangle 18">
            <a:extLst>
              <a:ext uri="{FF2B5EF4-FFF2-40B4-BE49-F238E27FC236}">
                <a16:creationId xmlns:a16="http://schemas.microsoft.com/office/drawing/2014/main" id="{E5C06DF7-577B-4F8A-AF64-A181FBCC6124}"/>
              </a:ext>
            </a:extLst>
          </p:cNvPr>
          <p:cNvSpPr>
            <a:spLocks noChangeArrowheads="1"/>
          </p:cNvSpPr>
          <p:nvPr/>
        </p:nvSpPr>
        <p:spPr bwMode="auto">
          <a:xfrm>
            <a:off x="3563938" y="5229225"/>
            <a:ext cx="1439862" cy="1223963"/>
          </a:xfrm>
          <a:prstGeom prst="rect">
            <a:avLst/>
          </a:prstGeom>
          <a:solidFill>
            <a:srgbClr val="D5FFFF"/>
          </a:solidFill>
          <a:ln w="28575" algn="ctr">
            <a:solidFill>
              <a:schemeClr val="bg2"/>
            </a:solidFill>
            <a:miter lim="800000"/>
            <a:headEnd/>
            <a:tailEnd type="none" w="med" len="lg"/>
          </a:ln>
          <a:effectLst/>
        </p:spPr>
        <p:txBody>
          <a:bodyPr wrap="none" anchor="ctr"/>
          <a:lstStyle/>
          <a:p>
            <a:pPr>
              <a:spcBef>
                <a:spcPct val="5000"/>
              </a:spcBef>
            </a:pPr>
            <a:r>
              <a:rPr lang="zh-CN" altLang="en-US"/>
              <a:t>属性</a:t>
            </a:r>
            <a:r>
              <a:rPr lang="en-US" altLang="zh-CN"/>
              <a:t>CS</a:t>
            </a:r>
          </a:p>
          <a:p>
            <a:pPr>
              <a:spcBef>
                <a:spcPct val="5000"/>
              </a:spcBef>
            </a:pPr>
            <a:r>
              <a:rPr lang="zh-CN" altLang="en-US"/>
              <a:t>段界限值</a:t>
            </a:r>
          </a:p>
          <a:p>
            <a:pPr>
              <a:spcBef>
                <a:spcPct val="5000"/>
              </a:spcBef>
            </a:pPr>
            <a:r>
              <a:rPr lang="zh-CN" altLang="en-US"/>
              <a:t>段基值</a:t>
            </a:r>
          </a:p>
        </p:txBody>
      </p:sp>
      <p:sp>
        <p:nvSpPr>
          <p:cNvPr id="33" name="Line 19">
            <a:extLst>
              <a:ext uri="{FF2B5EF4-FFF2-40B4-BE49-F238E27FC236}">
                <a16:creationId xmlns:a16="http://schemas.microsoft.com/office/drawing/2014/main" id="{13EDA86A-AC8E-4EE0-BACE-A6681BD436F2}"/>
              </a:ext>
            </a:extLst>
          </p:cNvPr>
          <p:cNvSpPr>
            <a:spLocks noChangeShapeType="1"/>
          </p:cNvSpPr>
          <p:nvPr/>
        </p:nvSpPr>
        <p:spPr bwMode="auto">
          <a:xfrm>
            <a:off x="3563938" y="5661025"/>
            <a:ext cx="1439862" cy="0"/>
          </a:xfrm>
          <a:prstGeom prst="line">
            <a:avLst/>
          </a:prstGeom>
          <a:noFill/>
          <a:ln w="19050">
            <a:solidFill>
              <a:srgbClr val="FF0066"/>
            </a:solidFill>
            <a:prstDash val="dash"/>
            <a:round/>
            <a:headEnd/>
            <a:tailEnd type="none" w="med" len="lg"/>
          </a:ln>
          <a:effectLst/>
        </p:spPr>
        <p:txBody>
          <a:bodyPr>
            <a:spAutoFit/>
          </a:bodyPr>
          <a:lstStyle/>
          <a:p>
            <a:endParaRPr lang="zh-CN" altLang="en-US"/>
          </a:p>
        </p:txBody>
      </p:sp>
      <p:sp>
        <p:nvSpPr>
          <p:cNvPr id="34" name="Line 20">
            <a:extLst>
              <a:ext uri="{FF2B5EF4-FFF2-40B4-BE49-F238E27FC236}">
                <a16:creationId xmlns:a16="http://schemas.microsoft.com/office/drawing/2014/main" id="{345FE10D-D015-4F8F-A255-F9707995A813}"/>
              </a:ext>
            </a:extLst>
          </p:cNvPr>
          <p:cNvSpPr>
            <a:spLocks noChangeShapeType="1"/>
          </p:cNvSpPr>
          <p:nvPr/>
        </p:nvSpPr>
        <p:spPr bwMode="auto">
          <a:xfrm>
            <a:off x="3563938" y="6046788"/>
            <a:ext cx="1439862" cy="0"/>
          </a:xfrm>
          <a:prstGeom prst="line">
            <a:avLst/>
          </a:prstGeom>
          <a:noFill/>
          <a:ln w="19050">
            <a:solidFill>
              <a:srgbClr val="FF0066"/>
            </a:solidFill>
            <a:prstDash val="dash"/>
            <a:round/>
            <a:headEnd/>
            <a:tailEnd type="none" w="med" len="lg"/>
          </a:ln>
          <a:effectLst/>
        </p:spPr>
        <p:txBody>
          <a:bodyPr>
            <a:spAutoFit/>
          </a:bodyPr>
          <a:lstStyle/>
          <a:p>
            <a:endParaRPr lang="zh-CN" altLang="en-US"/>
          </a:p>
        </p:txBody>
      </p:sp>
      <p:sp>
        <p:nvSpPr>
          <p:cNvPr id="35" name="Line 26">
            <a:extLst>
              <a:ext uri="{FF2B5EF4-FFF2-40B4-BE49-F238E27FC236}">
                <a16:creationId xmlns:a16="http://schemas.microsoft.com/office/drawing/2014/main" id="{E3858FE9-64E2-4C5C-9A5E-B7FDCD33B0FC}"/>
              </a:ext>
            </a:extLst>
          </p:cNvPr>
          <p:cNvSpPr>
            <a:spLocks noChangeShapeType="1"/>
          </p:cNvSpPr>
          <p:nvPr/>
        </p:nvSpPr>
        <p:spPr bwMode="auto">
          <a:xfrm>
            <a:off x="2482850" y="5876925"/>
            <a:ext cx="288925"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36" name="Line 27">
            <a:extLst>
              <a:ext uri="{FF2B5EF4-FFF2-40B4-BE49-F238E27FC236}">
                <a16:creationId xmlns:a16="http://schemas.microsoft.com/office/drawing/2014/main" id="{67D5D916-A08B-4004-B840-4950E029A8DE}"/>
              </a:ext>
            </a:extLst>
          </p:cNvPr>
          <p:cNvSpPr>
            <a:spLocks noChangeShapeType="1"/>
          </p:cNvSpPr>
          <p:nvPr/>
        </p:nvSpPr>
        <p:spPr bwMode="auto">
          <a:xfrm>
            <a:off x="2771775" y="5876925"/>
            <a:ext cx="0" cy="360363"/>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37" name="Line 28">
            <a:extLst>
              <a:ext uri="{FF2B5EF4-FFF2-40B4-BE49-F238E27FC236}">
                <a16:creationId xmlns:a16="http://schemas.microsoft.com/office/drawing/2014/main" id="{BD8BF51C-D756-43AF-8DAE-F02B3863B2A1}"/>
              </a:ext>
            </a:extLst>
          </p:cNvPr>
          <p:cNvSpPr>
            <a:spLocks noChangeShapeType="1"/>
          </p:cNvSpPr>
          <p:nvPr/>
        </p:nvSpPr>
        <p:spPr bwMode="auto">
          <a:xfrm>
            <a:off x="2771775" y="6237288"/>
            <a:ext cx="792163"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38" name="Rectangle 29">
            <a:extLst>
              <a:ext uri="{FF2B5EF4-FFF2-40B4-BE49-F238E27FC236}">
                <a16:creationId xmlns:a16="http://schemas.microsoft.com/office/drawing/2014/main" id="{CBC08E93-DB9B-4A2A-AA37-9732BBB66607}"/>
              </a:ext>
            </a:extLst>
          </p:cNvPr>
          <p:cNvSpPr>
            <a:spLocks noChangeArrowheads="1"/>
          </p:cNvSpPr>
          <p:nvPr/>
        </p:nvSpPr>
        <p:spPr bwMode="auto">
          <a:xfrm>
            <a:off x="6588125" y="5949950"/>
            <a:ext cx="1441450" cy="503238"/>
          </a:xfrm>
          <a:prstGeom prst="rect">
            <a:avLst/>
          </a:prstGeom>
          <a:solidFill>
            <a:srgbClr val="FFCCCC"/>
          </a:solidFill>
          <a:ln w="28575" algn="ctr">
            <a:solidFill>
              <a:schemeClr val="tx1"/>
            </a:solidFill>
            <a:miter lim="800000"/>
            <a:headEnd/>
            <a:tailEnd type="none" w="med" len="lg"/>
          </a:ln>
          <a:effectLst/>
        </p:spPr>
        <p:txBody>
          <a:bodyPr wrap="none"/>
          <a:lstStyle/>
          <a:p>
            <a:r>
              <a:rPr lang="zh-CN" altLang="en-US"/>
              <a:t>段基地址</a:t>
            </a:r>
          </a:p>
        </p:txBody>
      </p:sp>
      <p:sp>
        <p:nvSpPr>
          <p:cNvPr id="39" name="Rectangle 30">
            <a:extLst>
              <a:ext uri="{FF2B5EF4-FFF2-40B4-BE49-F238E27FC236}">
                <a16:creationId xmlns:a16="http://schemas.microsoft.com/office/drawing/2014/main" id="{C16BB419-89E8-45EC-8902-2ED7EB124C4C}"/>
              </a:ext>
            </a:extLst>
          </p:cNvPr>
          <p:cNvSpPr>
            <a:spLocks noChangeArrowheads="1"/>
          </p:cNvSpPr>
          <p:nvPr/>
        </p:nvSpPr>
        <p:spPr bwMode="auto">
          <a:xfrm>
            <a:off x="6588125" y="4581525"/>
            <a:ext cx="1441450" cy="503238"/>
          </a:xfrm>
          <a:prstGeom prst="rect">
            <a:avLst/>
          </a:prstGeom>
          <a:solidFill>
            <a:srgbClr val="FFCCCC"/>
          </a:solidFill>
          <a:ln w="28575" algn="ctr">
            <a:solidFill>
              <a:schemeClr val="tx1"/>
            </a:solidFill>
            <a:miter lim="800000"/>
            <a:headEnd/>
            <a:tailEnd type="none" w="med" len="lg"/>
          </a:ln>
          <a:effectLst/>
        </p:spPr>
        <p:txBody>
          <a:bodyPr wrap="none"/>
          <a:lstStyle/>
          <a:p>
            <a:r>
              <a:rPr lang="zh-CN" altLang="en-US"/>
              <a:t>目标地址</a:t>
            </a:r>
          </a:p>
        </p:txBody>
      </p:sp>
      <p:sp>
        <p:nvSpPr>
          <p:cNvPr id="40" name="Rectangle 31">
            <a:extLst>
              <a:ext uri="{FF2B5EF4-FFF2-40B4-BE49-F238E27FC236}">
                <a16:creationId xmlns:a16="http://schemas.microsoft.com/office/drawing/2014/main" id="{02C844B8-EA5E-415D-90B7-463F079C3256}"/>
              </a:ext>
            </a:extLst>
          </p:cNvPr>
          <p:cNvSpPr>
            <a:spLocks noChangeArrowheads="1"/>
          </p:cNvSpPr>
          <p:nvPr/>
        </p:nvSpPr>
        <p:spPr bwMode="auto">
          <a:xfrm>
            <a:off x="6588125" y="3932238"/>
            <a:ext cx="1441450" cy="647700"/>
          </a:xfrm>
          <a:prstGeom prst="rect">
            <a:avLst/>
          </a:prstGeom>
          <a:noFill/>
          <a:ln w="28575" algn="ctr">
            <a:solidFill>
              <a:schemeClr val="tx1"/>
            </a:solidFill>
            <a:miter lim="800000"/>
            <a:headEnd/>
            <a:tailEnd type="none" w="med" len="lg"/>
          </a:ln>
          <a:effectLst/>
        </p:spPr>
        <p:txBody>
          <a:bodyPr wrap="none"/>
          <a:lstStyle/>
          <a:p>
            <a:endParaRPr lang="zh-CN" altLang="en-US"/>
          </a:p>
        </p:txBody>
      </p:sp>
      <p:sp>
        <p:nvSpPr>
          <p:cNvPr id="41" name="Text Box 32">
            <a:extLst>
              <a:ext uri="{FF2B5EF4-FFF2-40B4-BE49-F238E27FC236}">
                <a16:creationId xmlns:a16="http://schemas.microsoft.com/office/drawing/2014/main" id="{680C9FFB-48BD-47C8-90F7-714B282212BB}"/>
              </a:ext>
            </a:extLst>
          </p:cNvPr>
          <p:cNvSpPr txBox="1">
            <a:spLocks noChangeArrowheads="1"/>
          </p:cNvSpPr>
          <p:nvPr/>
        </p:nvSpPr>
        <p:spPr bwMode="auto">
          <a:xfrm>
            <a:off x="7046913" y="5156200"/>
            <a:ext cx="549275" cy="792163"/>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a:latin typeface="宋体"/>
              </a:rPr>
              <a:t>……</a:t>
            </a:r>
            <a:endParaRPr lang="en-US" altLang="zh-CN"/>
          </a:p>
        </p:txBody>
      </p:sp>
      <p:sp>
        <p:nvSpPr>
          <p:cNvPr id="42" name="Text Box 33">
            <a:extLst>
              <a:ext uri="{FF2B5EF4-FFF2-40B4-BE49-F238E27FC236}">
                <a16:creationId xmlns:a16="http://schemas.microsoft.com/office/drawing/2014/main" id="{E6B2DA28-2B0F-44C2-8D77-11DB4733D36F}"/>
              </a:ext>
            </a:extLst>
          </p:cNvPr>
          <p:cNvSpPr txBox="1">
            <a:spLocks noChangeArrowheads="1"/>
          </p:cNvSpPr>
          <p:nvPr/>
        </p:nvSpPr>
        <p:spPr bwMode="auto">
          <a:xfrm>
            <a:off x="7092950" y="3284538"/>
            <a:ext cx="549275" cy="720725"/>
          </a:xfrm>
          <a:prstGeom prst="rect">
            <a:avLst/>
          </a:prstGeom>
          <a:noFill/>
          <a:ln w="28575" algn="ctr">
            <a:noFill/>
            <a:miter lim="800000"/>
            <a:headEnd/>
            <a:tailEnd type="none" w="med" len="lg"/>
          </a:ln>
          <a:effectLst/>
        </p:spPr>
        <p:txBody>
          <a:bodyPr vert="eaVert">
            <a:spAutoFit/>
          </a:bodyPr>
          <a:lstStyle/>
          <a:p>
            <a:pPr>
              <a:spcBef>
                <a:spcPct val="50000"/>
              </a:spcBef>
            </a:pPr>
            <a:r>
              <a:rPr lang="en-US" altLang="zh-CN">
                <a:latin typeface="宋体"/>
              </a:rPr>
              <a:t>…</a:t>
            </a:r>
            <a:endParaRPr lang="en-US" altLang="zh-CN"/>
          </a:p>
        </p:txBody>
      </p:sp>
      <p:sp>
        <p:nvSpPr>
          <p:cNvPr id="43" name="Line 34">
            <a:extLst>
              <a:ext uri="{FF2B5EF4-FFF2-40B4-BE49-F238E27FC236}">
                <a16:creationId xmlns:a16="http://schemas.microsoft.com/office/drawing/2014/main" id="{D62B02EC-92E1-483E-B106-86ACFAEB8420}"/>
              </a:ext>
            </a:extLst>
          </p:cNvPr>
          <p:cNvSpPr>
            <a:spLocks noChangeShapeType="1"/>
          </p:cNvSpPr>
          <p:nvPr/>
        </p:nvSpPr>
        <p:spPr bwMode="auto">
          <a:xfrm>
            <a:off x="6588125" y="6453188"/>
            <a:ext cx="1439863" cy="0"/>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44" name="Line 35">
            <a:extLst>
              <a:ext uri="{FF2B5EF4-FFF2-40B4-BE49-F238E27FC236}">
                <a16:creationId xmlns:a16="http://schemas.microsoft.com/office/drawing/2014/main" id="{28D5428B-154A-4EAA-8B00-DD7A7FC6AD10}"/>
              </a:ext>
            </a:extLst>
          </p:cNvPr>
          <p:cNvSpPr>
            <a:spLocks noChangeShapeType="1"/>
          </p:cNvSpPr>
          <p:nvPr/>
        </p:nvSpPr>
        <p:spPr bwMode="auto">
          <a:xfrm flipV="1">
            <a:off x="8027988" y="3357563"/>
            <a:ext cx="0" cy="3095625"/>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45" name="Line 36">
            <a:extLst>
              <a:ext uri="{FF2B5EF4-FFF2-40B4-BE49-F238E27FC236}">
                <a16:creationId xmlns:a16="http://schemas.microsoft.com/office/drawing/2014/main" id="{1A31EEEC-A9A9-46CC-873F-7DA71F57AB85}"/>
              </a:ext>
            </a:extLst>
          </p:cNvPr>
          <p:cNvSpPr>
            <a:spLocks noChangeShapeType="1"/>
          </p:cNvSpPr>
          <p:nvPr/>
        </p:nvSpPr>
        <p:spPr bwMode="auto">
          <a:xfrm flipV="1">
            <a:off x="6588125" y="3357563"/>
            <a:ext cx="0" cy="3095625"/>
          </a:xfrm>
          <a:prstGeom prst="line">
            <a:avLst/>
          </a:prstGeom>
          <a:noFill/>
          <a:ln w="38100">
            <a:solidFill>
              <a:schemeClr val="tx1"/>
            </a:solidFill>
            <a:round/>
            <a:headEnd/>
            <a:tailEnd type="none" w="med" len="lg"/>
          </a:ln>
          <a:effectLst/>
        </p:spPr>
        <p:txBody>
          <a:bodyPr>
            <a:spAutoFit/>
          </a:bodyPr>
          <a:lstStyle/>
          <a:p>
            <a:endParaRPr lang="zh-CN" altLang="en-US"/>
          </a:p>
        </p:txBody>
      </p:sp>
      <p:sp>
        <p:nvSpPr>
          <p:cNvPr id="46" name="Line 37">
            <a:extLst>
              <a:ext uri="{FF2B5EF4-FFF2-40B4-BE49-F238E27FC236}">
                <a16:creationId xmlns:a16="http://schemas.microsoft.com/office/drawing/2014/main" id="{7392EA2C-9B7D-4A40-A86E-30BF7F88B96E}"/>
              </a:ext>
            </a:extLst>
          </p:cNvPr>
          <p:cNvSpPr>
            <a:spLocks noChangeShapeType="1"/>
          </p:cNvSpPr>
          <p:nvPr/>
        </p:nvSpPr>
        <p:spPr bwMode="auto">
          <a:xfrm>
            <a:off x="5003800" y="6237288"/>
            <a:ext cx="1584325"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47" name="Rectangle 39">
            <a:extLst>
              <a:ext uri="{FF2B5EF4-FFF2-40B4-BE49-F238E27FC236}">
                <a16:creationId xmlns:a16="http://schemas.microsoft.com/office/drawing/2014/main" id="{472F660F-DF3E-4F1D-8043-2ABEE9AE15EF}"/>
              </a:ext>
            </a:extLst>
          </p:cNvPr>
          <p:cNvSpPr>
            <a:spLocks noChangeArrowheads="1"/>
          </p:cNvSpPr>
          <p:nvPr/>
        </p:nvSpPr>
        <p:spPr bwMode="auto">
          <a:xfrm>
            <a:off x="5940425" y="2603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基地址寄存器</a:t>
            </a:r>
          </a:p>
        </p:txBody>
      </p:sp>
      <p:sp>
        <p:nvSpPr>
          <p:cNvPr id="48" name="Rectangle 40">
            <a:extLst>
              <a:ext uri="{FF2B5EF4-FFF2-40B4-BE49-F238E27FC236}">
                <a16:creationId xmlns:a16="http://schemas.microsoft.com/office/drawing/2014/main" id="{0669841C-17AE-4A47-ABCE-D779C5360F2A}"/>
              </a:ext>
            </a:extLst>
          </p:cNvPr>
          <p:cNvSpPr>
            <a:spLocks noChangeArrowheads="1"/>
          </p:cNvSpPr>
          <p:nvPr/>
        </p:nvSpPr>
        <p:spPr bwMode="auto">
          <a:xfrm>
            <a:off x="5940425" y="9080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变址寄存器</a:t>
            </a:r>
          </a:p>
        </p:txBody>
      </p:sp>
      <p:sp>
        <p:nvSpPr>
          <p:cNvPr id="49" name="Rectangle 41">
            <a:extLst>
              <a:ext uri="{FF2B5EF4-FFF2-40B4-BE49-F238E27FC236}">
                <a16:creationId xmlns:a16="http://schemas.microsoft.com/office/drawing/2014/main" id="{501136F4-6931-44A5-9C03-57DF2E47456B}"/>
              </a:ext>
            </a:extLst>
          </p:cNvPr>
          <p:cNvSpPr>
            <a:spLocks noChangeArrowheads="1"/>
          </p:cNvSpPr>
          <p:nvPr/>
        </p:nvSpPr>
        <p:spPr bwMode="auto">
          <a:xfrm>
            <a:off x="5940425" y="1555750"/>
            <a:ext cx="2376488" cy="503238"/>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比例因子</a:t>
            </a:r>
            <a:r>
              <a:rPr lang="en-US" altLang="zh-CN"/>
              <a:t>1,2,4,8</a:t>
            </a:r>
          </a:p>
        </p:txBody>
      </p:sp>
      <p:sp>
        <p:nvSpPr>
          <p:cNvPr id="50" name="Rectangle 42">
            <a:extLst>
              <a:ext uri="{FF2B5EF4-FFF2-40B4-BE49-F238E27FC236}">
                <a16:creationId xmlns:a16="http://schemas.microsoft.com/office/drawing/2014/main" id="{014B88E5-8578-4C24-91EA-A362594FBA16}"/>
              </a:ext>
            </a:extLst>
          </p:cNvPr>
          <p:cNvSpPr>
            <a:spLocks noChangeArrowheads="1"/>
          </p:cNvSpPr>
          <p:nvPr/>
        </p:nvSpPr>
        <p:spPr bwMode="auto">
          <a:xfrm>
            <a:off x="5940425" y="2205038"/>
            <a:ext cx="2376488" cy="503237"/>
          </a:xfrm>
          <a:prstGeom prst="rect">
            <a:avLst/>
          </a:prstGeom>
          <a:solidFill>
            <a:srgbClr val="CCFF99"/>
          </a:solidFill>
          <a:ln w="28575" algn="ctr">
            <a:solidFill>
              <a:srgbClr val="006600"/>
            </a:solidFill>
            <a:miter lim="800000"/>
            <a:headEnd/>
            <a:tailEnd type="none" w="med" len="lg"/>
          </a:ln>
          <a:effectLst>
            <a:outerShdw dist="53882" dir="2700000" algn="ctr" rotWithShape="0">
              <a:schemeClr val="bg2">
                <a:alpha val="50000"/>
              </a:schemeClr>
            </a:outerShdw>
          </a:effectLst>
        </p:spPr>
        <p:txBody>
          <a:bodyPr wrap="none"/>
          <a:lstStyle/>
          <a:p>
            <a:r>
              <a:rPr lang="zh-CN" altLang="en-US"/>
              <a:t>位移量</a:t>
            </a:r>
          </a:p>
        </p:txBody>
      </p:sp>
      <p:sp>
        <p:nvSpPr>
          <p:cNvPr id="51" name="Oval 43">
            <a:extLst>
              <a:ext uri="{FF2B5EF4-FFF2-40B4-BE49-F238E27FC236}">
                <a16:creationId xmlns:a16="http://schemas.microsoft.com/office/drawing/2014/main" id="{8663EE7F-9DA3-4E17-9E82-9B3A2ABAC1ED}"/>
              </a:ext>
            </a:extLst>
          </p:cNvPr>
          <p:cNvSpPr>
            <a:spLocks noChangeArrowheads="1"/>
          </p:cNvSpPr>
          <p:nvPr/>
        </p:nvSpPr>
        <p:spPr bwMode="auto">
          <a:xfrm>
            <a:off x="5076825" y="1557338"/>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en-US" altLang="zh-CN"/>
              <a:t>×</a:t>
            </a:r>
          </a:p>
        </p:txBody>
      </p:sp>
      <p:sp>
        <p:nvSpPr>
          <p:cNvPr id="52" name="Oval 44">
            <a:extLst>
              <a:ext uri="{FF2B5EF4-FFF2-40B4-BE49-F238E27FC236}">
                <a16:creationId xmlns:a16="http://schemas.microsoft.com/office/drawing/2014/main" id="{77D4B761-8DE1-469B-85D0-E8FCA747E085}"/>
              </a:ext>
            </a:extLst>
          </p:cNvPr>
          <p:cNvSpPr>
            <a:spLocks noChangeArrowheads="1"/>
          </p:cNvSpPr>
          <p:nvPr/>
        </p:nvSpPr>
        <p:spPr bwMode="auto">
          <a:xfrm>
            <a:off x="4211638" y="1557338"/>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53" name="Line 45">
            <a:extLst>
              <a:ext uri="{FF2B5EF4-FFF2-40B4-BE49-F238E27FC236}">
                <a16:creationId xmlns:a16="http://schemas.microsoft.com/office/drawing/2014/main" id="{7373C76A-C92C-4E47-A834-10EBF7EDDBC0}"/>
              </a:ext>
            </a:extLst>
          </p:cNvPr>
          <p:cNvSpPr>
            <a:spLocks noChangeShapeType="1"/>
          </p:cNvSpPr>
          <p:nvPr/>
        </p:nvSpPr>
        <p:spPr bwMode="auto">
          <a:xfrm flipH="1">
            <a:off x="5580063" y="1844675"/>
            <a:ext cx="360362"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54" name="Line 46">
            <a:extLst>
              <a:ext uri="{FF2B5EF4-FFF2-40B4-BE49-F238E27FC236}">
                <a16:creationId xmlns:a16="http://schemas.microsoft.com/office/drawing/2014/main" id="{8B44D258-69AC-4611-9A83-A2528E8139CC}"/>
              </a:ext>
            </a:extLst>
          </p:cNvPr>
          <p:cNvSpPr>
            <a:spLocks noChangeShapeType="1"/>
          </p:cNvSpPr>
          <p:nvPr/>
        </p:nvSpPr>
        <p:spPr bwMode="auto">
          <a:xfrm>
            <a:off x="5364163" y="1196975"/>
            <a:ext cx="0" cy="3603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55" name="Line 47">
            <a:extLst>
              <a:ext uri="{FF2B5EF4-FFF2-40B4-BE49-F238E27FC236}">
                <a16:creationId xmlns:a16="http://schemas.microsoft.com/office/drawing/2014/main" id="{A63F626E-1331-4A66-BF74-884B0A16A199}"/>
              </a:ext>
            </a:extLst>
          </p:cNvPr>
          <p:cNvSpPr>
            <a:spLocks noChangeShapeType="1"/>
          </p:cNvSpPr>
          <p:nvPr/>
        </p:nvSpPr>
        <p:spPr bwMode="auto">
          <a:xfrm>
            <a:off x="5364163" y="1196975"/>
            <a:ext cx="5762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56" name="Line 48">
            <a:extLst>
              <a:ext uri="{FF2B5EF4-FFF2-40B4-BE49-F238E27FC236}">
                <a16:creationId xmlns:a16="http://schemas.microsoft.com/office/drawing/2014/main" id="{4EE2CA44-A37A-42AD-9EC0-5C429C115D57}"/>
              </a:ext>
            </a:extLst>
          </p:cNvPr>
          <p:cNvSpPr>
            <a:spLocks noChangeShapeType="1"/>
          </p:cNvSpPr>
          <p:nvPr/>
        </p:nvSpPr>
        <p:spPr bwMode="auto">
          <a:xfrm flipH="1">
            <a:off x="4716463" y="1844675"/>
            <a:ext cx="360362"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57" name="Line 49">
            <a:extLst>
              <a:ext uri="{FF2B5EF4-FFF2-40B4-BE49-F238E27FC236}">
                <a16:creationId xmlns:a16="http://schemas.microsoft.com/office/drawing/2014/main" id="{BFF4EBA8-3D8E-41F1-9C05-6C06EA4695A2}"/>
              </a:ext>
            </a:extLst>
          </p:cNvPr>
          <p:cNvSpPr>
            <a:spLocks noChangeShapeType="1"/>
          </p:cNvSpPr>
          <p:nvPr/>
        </p:nvSpPr>
        <p:spPr bwMode="auto">
          <a:xfrm>
            <a:off x="4500563" y="549275"/>
            <a:ext cx="0" cy="10080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58" name="Line 50">
            <a:extLst>
              <a:ext uri="{FF2B5EF4-FFF2-40B4-BE49-F238E27FC236}">
                <a16:creationId xmlns:a16="http://schemas.microsoft.com/office/drawing/2014/main" id="{EFCA5F40-7987-4EC4-8187-45A73534B28F}"/>
              </a:ext>
            </a:extLst>
          </p:cNvPr>
          <p:cNvSpPr>
            <a:spLocks noChangeShapeType="1"/>
          </p:cNvSpPr>
          <p:nvPr/>
        </p:nvSpPr>
        <p:spPr bwMode="auto">
          <a:xfrm>
            <a:off x="4500563" y="549275"/>
            <a:ext cx="14398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59" name="Line 51">
            <a:extLst>
              <a:ext uri="{FF2B5EF4-FFF2-40B4-BE49-F238E27FC236}">
                <a16:creationId xmlns:a16="http://schemas.microsoft.com/office/drawing/2014/main" id="{A1207FA3-1EEC-4DE2-A388-DA570DAA38DF}"/>
              </a:ext>
            </a:extLst>
          </p:cNvPr>
          <p:cNvSpPr>
            <a:spLocks noChangeShapeType="1"/>
          </p:cNvSpPr>
          <p:nvPr/>
        </p:nvSpPr>
        <p:spPr bwMode="auto">
          <a:xfrm flipV="1">
            <a:off x="4500563" y="2060575"/>
            <a:ext cx="0" cy="360363"/>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60" name="Line 52">
            <a:extLst>
              <a:ext uri="{FF2B5EF4-FFF2-40B4-BE49-F238E27FC236}">
                <a16:creationId xmlns:a16="http://schemas.microsoft.com/office/drawing/2014/main" id="{2CC26C5E-B479-418B-8D23-8CE66956DA5C}"/>
              </a:ext>
            </a:extLst>
          </p:cNvPr>
          <p:cNvSpPr>
            <a:spLocks noChangeShapeType="1"/>
          </p:cNvSpPr>
          <p:nvPr/>
        </p:nvSpPr>
        <p:spPr bwMode="auto">
          <a:xfrm>
            <a:off x="4500563" y="2420938"/>
            <a:ext cx="1439862"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61" name="Oval 53">
            <a:extLst>
              <a:ext uri="{FF2B5EF4-FFF2-40B4-BE49-F238E27FC236}">
                <a16:creationId xmlns:a16="http://schemas.microsoft.com/office/drawing/2014/main" id="{E70DFD82-06A3-424F-8982-EC5F3B39A033}"/>
              </a:ext>
            </a:extLst>
          </p:cNvPr>
          <p:cNvSpPr>
            <a:spLocks noChangeArrowheads="1"/>
          </p:cNvSpPr>
          <p:nvPr/>
        </p:nvSpPr>
        <p:spPr bwMode="auto">
          <a:xfrm>
            <a:off x="5364163" y="4581525"/>
            <a:ext cx="504825" cy="504825"/>
          </a:xfrm>
          <a:prstGeom prst="ellipse">
            <a:avLst/>
          </a:prstGeom>
          <a:solidFill>
            <a:srgbClr val="FF99FF"/>
          </a:solidFill>
          <a:ln w="28575" algn="ctr">
            <a:solidFill>
              <a:schemeClr val="tx1"/>
            </a:solidFill>
            <a:round/>
            <a:headEnd/>
            <a:tailEnd type="none" w="med" len="lg"/>
          </a:ln>
          <a:effectLst/>
        </p:spPr>
        <p:txBody>
          <a:bodyPr wrap="none" anchor="ctr"/>
          <a:lstStyle/>
          <a:p>
            <a:r>
              <a:rPr lang="zh-CN" altLang="en-US"/>
              <a:t>＋</a:t>
            </a:r>
          </a:p>
        </p:txBody>
      </p:sp>
      <p:sp>
        <p:nvSpPr>
          <p:cNvPr id="62" name="Line 54">
            <a:extLst>
              <a:ext uri="{FF2B5EF4-FFF2-40B4-BE49-F238E27FC236}">
                <a16:creationId xmlns:a16="http://schemas.microsoft.com/office/drawing/2014/main" id="{B4164E32-E9AE-4A9B-BC23-440F9849C0B5}"/>
              </a:ext>
            </a:extLst>
          </p:cNvPr>
          <p:cNvSpPr>
            <a:spLocks noChangeShapeType="1"/>
          </p:cNvSpPr>
          <p:nvPr/>
        </p:nvSpPr>
        <p:spPr bwMode="auto">
          <a:xfrm>
            <a:off x="5867400" y="4868863"/>
            <a:ext cx="720725" cy="0"/>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63" name="Line 55">
            <a:extLst>
              <a:ext uri="{FF2B5EF4-FFF2-40B4-BE49-F238E27FC236}">
                <a16:creationId xmlns:a16="http://schemas.microsoft.com/office/drawing/2014/main" id="{263E9ECD-7058-4F4F-8744-8088DE9CC388}"/>
              </a:ext>
            </a:extLst>
          </p:cNvPr>
          <p:cNvSpPr>
            <a:spLocks noChangeShapeType="1"/>
          </p:cNvSpPr>
          <p:nvPr/>
        </p:nvSpPr>
        <p:spPr bwMode="auto">
          <a:xfrm>
            <a:off x="5651500" y="2781300"/>
            <a:ext cx="0" cy="18002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64" name="Line 56">
            <a:extLst>
              <a:ext uri="{FF2B5EF4-FFF2-40B4-BE49-F238E27FC236}">
                <a16:creationId xmlns:a16="http://schemas.microsoft.com/office/drawing/2014/main" id="{EDFE2D99-ED18-4139-BF38-968DA20F464E}"/>
              </a:ext>
            </a:extLst>
          </p:cNvPr>
          <p:cNvSpPr>
            <a:spLocks noChangeShapeType="1"/>
          </p:cNvSpPr>
          <p:nvPr/>
        </p:nvSpPr>
        <p:spPr bwMode="auto">
          <a:xfrm flipH="1">
            <a:off x="3924300" y="1844675"/>
            <a:ext cx="287338"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65" name="Line 57">
            <a:extLst>
              <a:ext uri="{FF2B5EF4-FFF2-40B4-BE49-F238E27FC236}">
                <a16:creationId xmlns:a16="http://schemas.microsoft.com/office/drawing/2014/main" id="{0F6DE189-7864-4F29-9F31-6A089990555B}"/>
              </a:ext>
            </a:extLst>
          </p:cNvPr>
          <p:cNvSpPr>
            <a:spLocks noChangeShapeType="1"/>
          </p:cNvSpPr>
          <p:nvPr/>
        </p:nvSpPr>
        <p:spPr bwMode="auto">
          <a:xfrm>
            <a:off x="3924300" y="1844675"/>
            <a:ext cx="0" cy="936625"/>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66" name="Line 58">
            <a:extLst>
              <a:ext uri="{FF2B5EF4-FFF2-40B4-BE49-F238E27FC236}">
                <a16:creationId xmlns:a16="http://schemas.microsoft.com/office/drawing/2014/main" id="{A83BEE2D-2ACF-45B8-9C96-442BACD09DAC}"/>
              </a:ext>
            </a:extLst>
          </p:cNvPr>
          <p:cNvSpPr>
            <a:spLocks noChangeShapeType="1"/>
          </p:cNvSpPr>
          <p:nvPr/>
        </p:nvSpPr>
        <p:spPr bwMode="auto">
          <a:xfrm>
            <a:off x="3924300" y="2781300"/>
            <a:ext cx="1727200" cy="0"/>
          </a:xfrm>
          <a:prstGeom prst="line">
            <a:avLst/>
          </a:prstGeom>
          <a:noFill/>
          <a:ln w="28575">
            <a:solidFill>
              <a:schemeClr val="tx1"/>
            </a:solidFill>
            <a:round/>
            <a:headEnd/>
            <a:tailEnd type="none" w="med" len="lg"/>
          </a:ln>
          <a:effectLst/>
        </p:spPr>
        <p:txBody>
          <a:bodyPr>
            <a:spAutoFit/>
          </a:bodyPr>
          <a:lstStyle/>
          <a:p>
            <a:endParaRPr lang="zh-CN" altLang="en-US"/>
          </a:p>
        </p:txBody>
      </p:sp>
      <p:sp>
        <p:nvSpPr>
          <p:cNvPr id="67" name="Line 59">
            <a:extLst>
              <a:ext uri="{FF2B5EF4-FFF2-40B4-BE49-F238E27FC236}">
                <a16:creationId xmlns:a16="http://schemas.microsoft.com/office/drawing/2014/main" id="{417346CA-69E5-4823-BA47-6F7AAB848297}"/>
              </a:ext>
            </a:extLst>
          </p:cNvPr>
          <p:cNvSpPr>
            <a:spLocks noChangeShapeType="1"/>
          </p:cNvSpPr>
          <p:nvPr/>
        </p:nvSpPr>
        <p:spPr bwMode="auto">
          <a:xfrm flipV="1">
            <a:off x="5651500" y="5084763"/>
            <a:ext cx="0" cy="1152525"/>
          </a:xfrm>
          <a:prstGeom prst="line">
            <a:avLst/>
          </a:prstGeom>
          <a:noFill/>
          <a:ln w="28575">
            <a:solidFill>
              <a:schemeClr val="tx1"/>
            </a:solidFill>
            <a:round/>
            <a:headEnd/>
            <a:tailEnd type="triangle" w="med" len="lg"/>
          </a:ln>
          <a:effectLst/>
        </p:spPr>
        <p:txBody>
          <a:bodyPr>
            <a:spAutoFit/>
          </a:bodyPr>
          <a:lstStyle/>
          <a:p>
            <a:endParaRPr lang="zh-CN" altLang="en-US"/>
          </a:p>
        </p:txBody>
      </p:sp>
      <p:sp>
        <p:nvSpPr>
          <p:cNvPr id="68" name="Rectangle 60">
            <a:extLst>
              <a:ext uri="{FF2B5EF4-FFF2-40B4-BE49-F238E27FC236}">
                <a16:creationId xmlns:a16="http://schemas.microsoft.com/office/drawing/2014/main" id="{F8365417-2E9B-4129-97FB-4736F2DA2A67}"/>
              </a:ext>
            </a:extLst>
          </p:cNvPr>
          <p:cNvSpPr>
            <a:spLocks noChangeArrowheads="1"/>
          </p:cNvSpPr>
          <p:nvPr/>
        </p:nvSpPr>
        <p:spPr bwMode="auto">
          <a:xfrm>
            <a:off x="3924300" y="2492375"/>
            <a:ext cx="1655763" cy="503238"/>
          </a:xfrm>
          <a:prstGeom prst="rect">
            <a:avLst/>
          </a:prstGeom>
          <a:noFill/>
          <a:ln w="28575" algn="ctr">
            <a:noFill/>
            <a:miter lim="800000"/>
            <a:headEnd/>
            <a:tailEnd type="none" w="med" len="lg"/>
          </a:ln>
          <a:effectLst/>
        </p:spPr>
        <p:txBody>
          <a:bodyPr wrap="none" anchor="ctr"/>
          <a:lstStyle/>
          <a:p>
            <a:r>
              <a:rPr lang="zh-CN" altLang="en-US">
                <a:solidFill>
                  <a:srgbClr val="FF0066"/>
                </a:solidFill>
              </a:rPr>
              <a:t>有效地址</a:t>
            </a:r>
          </a:p>
        </p:txBody>
      </p:sp>
      <p:sp>
        <p:nvSpPr>
          <p:cNvPr id="69" name="Rectangle 61">
            <a:extLst>
              <a:ext uri="{FF2B5EF4-FFF2-40B4-BE49-F238E27FC236}">
                <a16:creationId xmlns:a16="http://schemas.microsoft.com/office/drawing/2014/main" id="{364A6AE7-E46E-475D-B537-6D9979946F4D}"/>
              </a:ext>
            </a:extLst>
          </p:cNvPr>
          <p:cNvSpPr>
            <a:spLocks noChangeArrowheads="1"/>
          </p:cNvSpPr>
          <p:nvPr/>
        </p:nvSpPr>
        <p:spPr bwMode="auto">
          <a:xfrm>
            <a:off x="4932363" y="5734050"/>
            <a:ext cx="1655762" cy="503238"/>
          </a:xfrm>
          <a:prstGeom prst="rect">
            <a:avLst/>
          </a:prstGeom>
          <a:noFill/>
          <a:ln w="28575" algn="ctr">
            <a:noFill/>
            <a:miter lim="800000"/>
            <a:headEnd/>
            <a:tailEnd type="none" w="med" len="lg"/>
          </a:ln>
          <a:effectLst/>
        </p:spPr>
        <p:txBody>
          <a:bodyPr wrap="none" anchor="ctr"/>
          <a:lstStyle/>
          <a:p>
            <a:r>
              <a:rPr lang="zh-CN" altLang="en-US">
                <a:solidFill>
                  <a:srgbClr val="FF0066"/>
                </a:solidFill>
              </a:rPr>
              <a:t>段基地址</a:t>
            </a:r>
          </a:p>
        </p:txBody>
      </p:sp>
      <p:sp>
        <p:nvSpPr>
          <p:cNvPr id="70" name="Rectangle 62">
            <a:extLst>
              <a:ext uri="{FF2B5EF4-FFF2-40B4-BE49-F238E27FC236}">
                <a16:creationId xmlns:a16="http://schemas.microsoft.com/office/drawing/2014/main" id="{EA28B44B-92F9-470B-B487-7125D68B571D}"/>
              </a:ext>
            </a:extLst>
          </p:cNvPr>
          <p:cNvSpPr>
            <a:spLocks noChangeArrowheads="1"/>
          </p:cNvSpPr>
          <p:nvPr/>
        </p:nvSpPr>
        <p:spPr bwMode="auto">
          <a:xfrm>
            <a:off x="5724525" y="4046538"/>
            <a:ext cx="863600" cy="822325"/>
          </a:xfrm>
          <a:prstGeom prst="rect">
            <a:avLst/>
          </a:prstGeom>
          <a:noFill/>
          <a:ln w="28575" algn="ctr">
            <a:noFill/>
            <a:miter lim="800000"/>
            <a:headEnd/>
            <a:tailEnd type="none" w="med" len="lg"/>
          </a:ln>
          <a:effectLst/>
        </p:spPr>
        <p:txBody>
          <a:bodyPr anchor="ctr">
            <a:spAutoFit/>
          </a:bodyPr>
          <a:lstStyle/>
          <a:p>
            <a:r>
              <a:rPr lang="zh-CN" altLang="en-US">
                <a:solidFill>
                  <a:srgbClr val="FF0066"/>
                </a:solidFill>
              </a:rPr>
              <a:t>线性地址</a:t>
            </a:r>
          </a:p>
        </p:txBody>
      </p:sp>
      <p:sp>
        <p:nvSpPr>
          <p:cNvPr id="71" name="Rectangle 63">
            <a:extLst>
              <a:ext uri="{FF2B5EF4-FFF2-40B4-BE49-F238E27FC236}">
                <a16:creationId xmlns:a16="http://schemas.microsoft.com/office/drawing/2014/main" id="{01D397AA-268C-4C94-96D4-D1F566A947D4}"/>
              </a:ext>
            </a:extLst>
          </p:cNvPr>
          <p:cNvSpPr>
            <a:spLocks noChangeArrowheads="1"/>
          </p:cNvSpPr>
          <p:nvPr/>
        </p:nvSpPr>
        <p:spPr bwMode="auto">
          <a:xfrm>
            <a:off x="7380288" y="3644900"/>
            <a:ext cx="1655762" cy="503238"/>
          </a:xfrm>
          <a:prstGeom prst="rect">
            <a:avLst/>
          </a:prstGeom>
          <a:noFill/>
          <a:ln w="28575" algn="ctr">
            <a:noFill/>
            <a:miter lim="800000"/>
            <a:headEnd/>
            <a:tailEnd type="none" w="med" len="lg"/>
          </a:ln>
          <a:effectLst/>
        </p:spPr>
        <p:txBody>
          <a:bodyPr wrap="none" anchor="ctr"/>
          <a:lstStyle/>
          <a:p>
            <a:pPr algn="r"/>
            <a:r>
              <a:rPr lang="zh-CN" altLang="en-US">
                <a:solidFill>
                  <a:srgbClr val="FF0066"/>
                </a:solidFill>
              </a:rPr>
              <a:t>段界限值</a:t>
            </a:r>
          </a:p>
        </p:txBody>
      </p:sp>
      <p:sp>
        <p:nvSpPr>
          <p:cNvPr id="72" name="Rectangle 64">
            <a:extLst>
              <a:ext uri="{FF2B5EF4-FFF2-40B4-BE49-F238E27FC236}">
                <a16:creationId xmlns:a16="http://schemas.microsoft.com/office/drawing/2014/main" id="{86201229-4F26-4F52-81B9-FE7B98FC68FB}"/>
              </a:ext>
            </a:extLst>
          </p:cNvPr>
          <p:cNvSpPr>
            <a:spLocks noChangeArrowheads="1"/>
          </p:cNvSpPr>
          <p:nvPr/>
        </p:nvSpPr>
        <p:spPr bwMode="auto">
          <a:xfrm>
            <a:off x="8316913" y="4689475"/>
            <a:ext cx="503237" cy="1187450"/>
          </a:xfrm>
          <a:prstGeom prst="rect">
            <a:avLst/>
          </a:prstGeom>
          <a:noFill/>
          <a:ln w="28575" algn="ctr">
            <a:noFill/>
            <a:miter lim="800000"/>
            <a:headEnd/>
            <a:tailEnd type="none" w="med" len="lg"/>
          </a:ln>
          <a:effectLst/>
        </p:spPr>
        <p:txBody>
          <a:bodyPr anchor="ctr">
            <a:spAutoFit/>
          </a:bodyPr>
          <a:lstStyle/>
          <a:p>
            <a:r>
              <a:rPr lang="zh-CN" altLang="en-US">
                <a:solidFill>
                  <a:srgbClr val="006600"/>
                </a:solidFill>
              </a:rPr>
              <a:t>所选段</a:t>
            </a:r>
          </a:p>
        </p:txBody>
      </p:sp>
      <p:sp>
        <p:nvSpPr>
          <p:cNvPr id="73" name="AutoShape 65">
            <a:extLst>
              <a:ext uri="{FF2B5EF4-FFF2-40B4-BE49-F238E27FC236}">
                <a16:creationId xmlns:a16="http://schemas.microsoft.com/office/drawing/2014/main" id="{C64023FB-2274-4008-8F46-1D2C146152E6}"/>
              </a:ext>
            </a:extLst>
          </p:cNvPr>
          <p:cNvSpPr>
            <a:spLocks/>
          </p:cNvSpPr>
          <p:nvPr/>
        </p:nvSpPr>
        <p:spPr bwMode="auto">
          <a:xfrm>
            <a:off x="8101013" y="4005263"/>
            <a:ext cx="215900" cy="2447925"/>
          </a:xfrm>
          <a:prstGeom prst="rightBrace">
            <a:avLst>
              <a:gd name="adj1" fmla="val 53752"/>
              <a:gd name="adj2" fmla="val 50000"/>
            </a:avLst>
          </a:prstGeom>
          <a:noFill/>
          <a:ln w="28575">
            <a:solidFill>
              <a:srgbClr val="006600"/>
            </a:solidFill>
            <a:round/>
            <a:headEnd/>
            <a:tailEnd type="none" w="med" len="lg"/>
          </a:ln>
          <a:effectLst/>
        </p:spPr>
        <p:txBody>
          <a:bodyPr anchor="ctr">
            <a:spAutoFit/>
          </a:bodyPr>
          <a:lstStyle/>
          <a:p>
            <a:endParaRPr lang="zh-CN" altLang="en-US"/>
          </a:p>
        </p:txBody>
      </p:sp>
      <p:sp>
        <p:nvSpPr>
          <p:cNvPr id="76" name="矩形 75">
            <a:extLst>
              <a:ext uri="{FF2B5EF4-FFF2-40B4-BE49-F238E27FC236}">
                <a16:creationId xmlns:a16="http://schemas.microsoft.com/office/drawing/2014/main" id="{D9899A90-92BA-450D-BAAA-073054C83E32}"/>
              </a:ext>
            </a:extLst>
          </p:cNvPr>
          <p:cNvSpPr/>
          <p:nvPr/>
        </p:nvSpPr>
        <p:spPr>
          <a:xfrm>
            <a:off x="295383" y="2895898"/>
            <a:ext cx="1422184" cy="461665"/>
          </a:xfrm>
          <a:prstGeom prst="rect">
            <a:avLst/>
          </a:prstGeom>
        </p:spPr>
        <p:txBody>
          <a:bodyPr wrap="none">
            <a:spAutoFit/>
          </a:bodyPr>
          <a:lstStyle/>
          <a:p>
            <a:r>
              <a:rPr lang="zh-CN" altLang="en-US" dirty="0">
                <a:solidFill>
                  <a:srgbClr val="0000FF"/>
                </a:solidFill>
              </a:rPr>
              <a:t>段寄存器</a:t>
            </a:r>
          </a:p>
        </p:txBody>
      </p:sp>
      <p:sp>
        <p:nvSpPr>
          <p:cNvPr id="77" name="矩形 76">
            <a:extLst>
              <a:ext uri="{FF2B5EF4-FFF2-40B4-BE49-F238E27FC236}">
                <a16:creationId xmlns:a16="http://schemas.microsoft.com/office/drawing/2014/main" id="{B98931B8-D61D-4A0F-8D2F-5C722A2591B4}"/>
              </a:ext>
            </a:extLst>
          </p:cNvPr>
          <p:cNvSpPr/>
          <p:nvPr/>
        </p:nvSpPr>
        <p:spPr>
          <a:xfrm rot="20408849">
            <a:off x="1802527" y="1878652"/>
            <a:ext cx="2040944" cy="830997"/>
          </a:xfrm>
          <a:prstGeom prst="rect">
            <a:avLst/>
          </a:prstGeom>
        </p:spPr>
        <p:txBody>
          <a:bodyPr wrap="none">
            <a:spAutoFit/>
          </a:bodyPr>
          <a:lstStyle/>
          <a:p>
            <a:r>
              <a:rPr lang="zh-CN" altLang="en-US" dirty="0">
                <a:solidFill>
                  <a:srgbClr val="0000FF"/>
                </a:solidFill>
              </a:rPr>
              <a:t>描述符表</a:t>
            </a:r>
            <a:endParaRPr lang="en-US" altLang="zh-CN" dirty="0">
              <a:solidFill>
                <a:srgbClr val="0000FF"/>
              </a:solidFill>
            </a:endParaRPr>
          </a:p>
          <a:p>
            <a:r>
              <a:rPr lang="zh-CN" altLang="en-US" dirty="0">
                <a:solidFill>
                  <a:srgbClr val="0000FF"/>
                </a:solidFill>
              </a:rPr>
              <a:t>描述符寄存器</a:t>
            </a:r>
          </a:p>
        </p:txBody>
      </p:sp>
      <p:sp>
        <p:nvSpPr>
          <p:cNvPr id="78" name="矩形 77">
            <a:extLst>
              <a:ext uri="{FF2B5EF4-FFF2-40B4-BE49-F238E27FC236}">
                <a16:creationId xmlns:a16="http://schemas.microsoft.com/office/drawing/2014/main" id="{FECD5020-36B3-4556-B197-F5663A190E3F}"/>
              </a:ext>
            </a:extLst>
          </p:cNvPr>
          <p:cNvSpPr/>
          <p:nvPr/>
        </p:nvSpPr>
        <p:spPr>
          <a:xfrm>
            <a:off x="1947755" y="2777184"/>
            <a:ext cx="2040944" cy="461665"/>
          </a:xfrm>
          <a:prstGeom prst="rect">
            <a:avLst/>
          </a:prstGeom>
        </p:spPr>
        <p:txBody>
          <a:bodyPr wrap="none">
            <a:spAutoFit/>
          </a:bodyPr>
          <a:lstStyle/>
          <a:p>
            <a:r>
              <a:rPr lang="zh-CN" altLang="en-US" dirty="0">
                <a:solidFill>
                  <a:srgbClr val="FF6600"/>
                </a:solidFill>
              </a:rPr>
              <a:t>（访问权限）</a:t>
            </a:r>
          </a:p>
        </p:txBody>
      </p:sp>
      <p:sp>
        <p:nvSpPr>
          <p:cNvPr id="79" name="流程图: 可选过程 78">
            <a:extLst>
              <a:ext uri="{FF2B5EF4-FFF2-40B4-BE49-F238E27FC236}">
                <a16:creationId xmlns:a16="http://schemas.microsoft.com/office/drawing/2014/main" id="{60619322-880E-4534-98E7-F06DFD676C22}"/>
              </a:ext>
            </a:extLst>
          </p:cNvPr>
          <p:cNvSpPr/>
          <p:nvPr/>
        </p:nvSpPr>
        <p:spPr bwMode="auto">
          <a:xfrm rot="4266605">
            <a:off x="1250800" y="3293855"/>
            <a:ext cx="4982143" cy="1747957"/>
          </a:xfrm>
          <a:prstGeom prst="flowChartAlternateProcess">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
        <p:nvSpPr>
          <p:cNvPr id="80" name="流程图: 可选过程 79">
            <a:extLst>
              <a:ext uri="{FF2B5EF4-FFF2-40B4-BE49-F238E27FC236}">
                <a16:creationId xmlns:a16="http://schemas.microsoft.com/office/drawing/2014/main" id="{B4FF5DF5-4A5D-4C9D-BAD0-B1593B49A775}"/>
              </a:ext>
            </a:extLst>
          </p:cNvPr>
          <p:cNvSpPr/>
          <p:nvPr/>
        </p:nvSpPr>
        <p:spPr bwMode="auto">
          <a:xfrm rot="4266605">
            <a:off x="-451606" y="3786742"/>
            <a:ext cx="3724352" cy="1569898"/>
          </a:xfrm>
          <a:prstGeom prst="flowChartAlternateProcess">
            <a:avLst/>
          </a:prstGeom>
          <a:noFill/>
          <a:ln w="76200" cap="flat" cmpd="sng" algn="ctr">
            <a:solidFill>
              <a:srgbClr val="00FF00">
                <a:alpha val="40000"/>
              </a:srgbClr>
            </a:solidFill>
            <a:prstDash val="solid"/>
            <a:round/>
            <a:headEnd type="none" w="med" len="med"/>
            <a:tailEnd type="none" w="med" len="lg"/>
          </a:ln>
          <a:effectLst/>
        </p:spPr>
        <p:txBody>
          <a:bodyPr rtlCol="0" anchor="ctr">
            <a:noAutofit/>
          </a:bodyPr>
          <a:lstStyle/>
          <a:p>
            <a:pPr algn="ctr"/>
            <a:endParaRPr lang="zh-CN" altLang="en-US"/>
          </a:p>
        </p:txBody>
      </p:sp>
    </p:spTree>
    <p:extLst>
      <p:ext uri="{BB962C8B-B14F-4D97-AF65-F5344CB8AC3E}">
        <p14:creationId xmlns:p14="http://schemas.microsoft.com/office/powerpoint/2010/main" val="374684547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C39EC66-E911-4CEE-ACBB-EA176D385547}"/>
              </a:ext>
            </a:extLst>
          </p:cNvPr>
          <p:cNvSpPr>
            <a:spLocks noGrp="1"/>
          </p:cNvSpPr>
          <p:nvPr>
            <p:ph type="ctrTitle"/>
          </p:nvPr>
        </p:nvSpPr>
        <p:spPr/>
        <p:txBody>
          <a:bodyPr/>
          <a:lstStyle/>
          <a:p>
            <a:r>
              <a:rPr lang="zh-CN" altLang="en-US" dirty="0"/>
              <a:t>计算机</a:t>
            </a:r>
            <a:r>
              <a:rPr lang="zh-CN" altLang="en-US" dirty="0">
                <a:solidFill>
                  <a:srgbClr val="FFCC00"/>
                </a:solidFill>
              </a:rPr>
              <a:t>组成</a:t>
            </a:r>
            <a:r>
              <a:rPr lang="zh-CN" altLang="en-US" dirty="0"/>
              <a:t>与</a:t>
            </a:r>
            <a:r>
              <a:rPr lang="zh-CN" altLang="en-US" dirty="0">
                <a:solidFill>
                  <a:srgbClr val="FFCC00"/>
                </a:solidFill>
              </a:rPr>
              <a:t>系统结构</a:t>
            </a:r>
            <a:br>
              <a:rPr lang="zh-CN" altLang="en-US" dirty="0">
                <a:ea typeface="隶书" pitchFamily="49" charset="-122"/>
              </a:rPr>
            </a:br>
            <a:r>
              <a:rPr lang="zh-CN" altLang="en-US" dirty="0">
                <a:ea typeface="黑体" pitchFamily="2" charset="-122"/>
              </a:rPr>
              <a:t>第</a:t>
            </a:r>
            <a:r>
              <a:rPr lang="en-US" altLang="zh-CN" sz="7200" dirty="0">
                <a:ea typeface="黑体" pitchFamily="2" charset="-122"/>
              </a:rPr>
              <a:t>5</a:t>
            </a:r>
            <a:r>
              <a:rPr lang="zh-CN" altLang="en-US" dirty="0">
                <a:ea typeface="黑体" pitchFamily="2" charset="-122"/>
              </a:rPr>
              <a:t>章  指令系统</a:t>
            </a:r>
            <a:endParaRPr lang="zh-CN" altLang="en-US" dirty="0"/>
          </a:p>
        </p:txBody>
      </p:sp>
      <p:sp>
        <p:nvSpPr>
          <p:cNvPr id="970754" name="Rectangle 2"/>
          <p:cNvSpPr>
            <a:spLocks noGrp="1" noChangeArrowheads="1"/>
          </p:cNvSpPr>
          <p:nvPr>
            <p:ph type="subTitle" idx="1"/>
          </p:nvPr>
        </p:nvSpPr>
        <p:spPr>
          <a:xfrm>
            <a:off x="2555776" y="4411216"/>
            <a:ext cx="6192688" cy="889992"/>
          </a:xfrm>
          <a:noFill/>
          <a:ln/>
        </p:spPr>
        <p:txBody>
          <a:bodyPr anchor="ctr"/>
          <a:lstStyle/>
          <a:p>
            <a:r>
              <a:rPr lang="en-US" altLang="zh-CN" dirty="0"/>
              <a:t>5.5  </a:t>
            </a:r>
            <a:r>
              <a:rPr lang="zh-CN" altLang="en-US" dirty="0"/>
              <a:t>指令系统结构的发展</a:t>
            </a:r>
          </a:p>
        </p:txBody>
      </p:sp>
      <p:sp>
        <p:nvSpPr>
          <p:cNvPr id="2" name="动作按钮: 前进或下一项 1">
            <a:hlinkClick r:id="rId2" action="ppaction://hlinksldjump" highlightClick="1"/>
          </p:cNvPr>
          <p:cNvSpPr/>
          <p:nvPr/>
        </p:nvSpPr>
        <p:spPr bwMode="auto">
          <a:xfrm>
            <a:off x="7884368" y="5805264"/>
            <a:ext cx="1080245" cy="648072"/>
          </a:xfrm>
          <a:prstGeom prst="actionButtonForwardNext">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970754">
                                            <p:txEl>
                                              <p:pRg st="0" end="0"/>
                                            </p:txEl>
                                          </p:spTgt>
                                        </p:tgtEl>
                                        <p:attrNameLst>
                                          <p:attrName>style.visibility</p:attrName>
                                        </p:attrNameLst>
                                      </p:cBhvr>
                                      <p:to>
                                        <p:strVal val="visible"/>
                                      </p:to>
                                    </p:set>
                                    <p:anim calcmode="lin" valueType="num">
                                      <p:cBhvr>
                                        <p:cTn id="7" dur="500" fill="hold"/>
                                        <p:tgtEl>
                                          <p:spTgt spid="97075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7075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7075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70754">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93</a:t>
            </a:fld>
            <a:endParaRPr lang="en-US" altLang="zh-CN"/>
          </a:p>
        </p:txBody>
      </p:sp>
      <p:sp>
        <p:nvSpPr>
          <p:cNvPr id="11" name="内容占位符 10"/>
          <p:cNvSpPr>
            <a:spLocks noGrp="1"/>
          </p:cNvSpPr>
          <p:nvPr>
            <p:ph idx="1"/>
          </p:nvPr>
        </p:nvSpPr>
        <p:spPr>
          <a:xfrm>
            <a:off x="1259632" y="517745"/>
            <a:ext cx="4762872" cy="503461"/>
          </a:xfrm>
        </p:spPr>
        <p:txBody>
          <a:bodyPr/>
          <a:lstStyle/>
          <a:p>
            <a:pPr marL="0" indent="0" algn="ctr">
              <a:buNone/>
            </a:pPr>
            <a:r>
              <a:rPr lang="zh-CN" altLang="en-US" sz="2400">
                <a:solidFill>
                  <a:srgbClr val="0000FF"/>
                </a:solidFill>
                <a:ea typeface="宋体" pitchFamily="2" charset="-122"/>
              </a:rPr>
              <a:t>单累加器结构</a:t>
            </a:r>
            <a:r>
              <a:rPr lang="zh-CN" altLang="en-US" sz="2400">
                <a:ea typeface="宋体" pitchFamily="2" charset="-122"/>
              </a:rPr>
              <a:t>（</a:t>
            </a:r>
            <a:r>
              <a:rPr lang="en-US" altLang="zh-CN" sz="2400">
                <a:ea typeface="宋体" pitchFamily="2" charset="-122"/>
              </a:rPr>
              <a:t>EDSAC 1950</a:t>
            </a:r>
            <a:r>
              <a:rPr lang="zh-CN" altLang="en-US" sz="2400">
                <a:ea typeface="宋体" pitchFamily="2" charset="-122"/>
              </a:rPr>
              <a:t>）</a:t>
            </a:r>
          </a:p>
        </p:txBody>
      </p:sp>
      <p:sp>
        <p:nvSpPr>
          <p:cNvPr id="5" name="内容占位符 10"/>
          <p:cNvSpPr txBox="1">
            <a:spLocks/>
          </p:cNvSpPr>
          <p:nvPr/>
        </p:nvSpPr>
        <p:spPr bwMode="auto">
          <a:xfrm>
            <a:off x="2123728" y="1021206"/>
            <a:ext cx="6115736"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累加器＋指针寄存器</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IBM 700</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系列 </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1953</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p>
        </p:txBody>
      </p:sp>
      <p:sp>
        <p:nvSpPr>
          <p:cNvPr id="6" name="内容占位符 10"/>
          <p:cNvSpPr txBox="1">
            <a:spLocks/>
          </p:cNvSpPr>
          <p:nvPr/>
        </p:nvSpPr>
        <p:spPr bwMode="auto">
          <a:xfrm>
            <a:off x="1907704" y="1546282"/>
            <a:ext cx="3888432"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堆栈结构</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B5000 1963</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p>
        </p:txBody>
      </p:sp>
      <p:sp>
        <p:nvSpPr>
          <p:cNvPr id="7" name="内容占位符 10"/>
          <p:cNvSpPr txBox="1">
            <a:spLocks/>
          </p:cNvSpPr>
          <p:nvPr/>
        </p:nvSpPr>
        <p:spPr bwMode="auto">
          <a:xfrm>
            <a:off x="1763688" y="2071358"/>
            <a:ext cx="3261122"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编程模型与实现分离</a:t>
            </a:r>
          </a:p>
        </p:txBody>
      </p:sp>
      <p:sp>
        <p:nvSpPr>
          <p:cNvPr id="8" name="内容占位符 10"/>
          <p:cNvSpPr txBox="1">
            <a:spLocks/>
          </p:cNvSpPr>
          <p:nvPr/>
        </p:nvSpPr>
        <p:spPr bwMode="auto">
          <a:xfrm>
            <a:off x="251520" y="2708920"/>
            <a:ext cx="3168352"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高级语言计算机结构</a:t>
            </a:r>
          </a:p>
        </p:txBody>
      </p:sp>
      <p:sp>
        <p:nvSpPr>
          <p:cNvPr id="9" name="内容占位符 10"/>
          <p:cNvSpPr txBox="1">
            <a:spLocks/>
          </p:cNvSpPr>
          <p:nvPr/>
        </p:nvSpPr>
        <p:spPr bwMode="auto">
          <a:xfrm>
            <a:off x="3923928" y="2708920"/>
            <a:ext cx="4248472"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系列机概念</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IBM360</a:t>
            </a:r>
            <a:r>
              <a:rPr kumimoji="0" lang="en-US" altLang="zh-CN" sz="2400" b="1" i="0" u="none" strike="noStrike" kern="0" cap="none" spc="0" normalizeH="0" noProof="0">
                <a:ln>
                  <a:noFill/>
                </a:ln>
                <a:solidFill>
                  <a:schemeClr val="tx1"/>
                </a:solidFill>
                <a:effectLst/>
                <a:uLnTx/>
                <a:uFillTx/>
                <a:latin typeface="+mn-lt"/>
                <a:ea typeface="宋体" pitchFamily="2" charset="-122"/>
                <a:cs typeface="+mn-cs"/>
              </a:rPr>
              <a:t> 1964</a:t>
            </a:r>
            <a:r>
              <a:rPr kumimoji="0" lang="zh-CN" altLang="en-US" sz="2400" b="1" i="0" u="none" strike="noStrike" kern="0" cap="none" spc="0" normalizeH="0" noProof="0">
                <a:ln>
                  <a:noFill/>
                </a:ln>
                <a:solidFill>
                  <a:schemeClr val="tx1"/>
                </a:solidFill>
                <a:effectLst/>
                <a:uLnTx/>
                <a:uFillTx/>
                <a:latin typeface="+mn-lt"/>
                <a:ea typeface="宋体" pitchFamily="2" charset="-122"/>
                <a:cs typeface="+mn-cs"/>
              </a:rPr>
              <a:t>）</a:t>
            </a:r>
            <a:endPar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endParaRPr>
          </a:p>
        </p:txBody>
      </p:sp>
      <p:sp>
        <p:nvSpPr>
          <p:cNvPr id="10" name="内容占位符 10"/>
          <p:cNvSpPr txBox="1">
            <a:spLocks/>
          </p:cNvSpPr>
          <p:nvPr/>
        </p:nvSpPr>
        <p:spPr bwMode="auto">
          <a:xfrm>
            <a:off x="1475656" y="3285579"/>
            <a:ext cx="4824536"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rPr>
              <a:t>通用寄存器结构</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Pegasus 1956</a:t>
            </a: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p>
        </p:txBody>
      </p:sp>
      <p:sp>
        <p:nvSpPr>
          <p:cNvPr id="12" name="内容占位符 10"/>
          <p:cNvSpPr txBox="1">
            <a:spLocks/>
          </p:cNvSpPr>
          <p:nvPr/>
        </p:nvSpPr>
        <p:spPr bwMode="auto">
          <a:xfrm>
            <a:off x="1619672" y="4005064"/>
            <a:ext cx="5616624"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lang="en-US" altLang="zh-CN" kern="0">
                <a:solidFill>
                  <a:srgbClr val="FF0000"/>
                </a:solidFill>
                <a:latin typeface="+mn-lt"/>
                <a:ea typeface="宋体" pitchFamily="2" charset="-122"/>
              </a:rPr>
              <a:t>CISC</a:t>
            </a:r>
            <a:r>
              <a:rPr lang="zh-CN" altLang="en-US" kern="0">
                <a:latin typeface="+mn-lt"/>
                <a:ea typeface="宋体" pitchFamily="2" charset="-122"/>
              </a:rPr>
              <a:t>（</a:t>
            </a:r>
            <a:r>
              <a:rPr lang="en-US" altLang="zh-CN" kern="0">
                <a:latin typeface="+mn-lt"/>
                <a:ea typeface="宋体" pitchFamily="2" charset="-122"/>
              </a:rPr>
              <a:t>VAX, Intel 80x86, 1977, 1978+</a:t>
            </a:r>
            <a:r>
              <a:rPr lang="zh-CN" altLang="en-US" kern="0">
                <a:latin typeface="+mn-lt"/>
                <a:ea typeface="宋体" pitchFamily="2" charset="-122"/>
              </a:rPr>
              <a:t>）</a:t>
            </a:r>
            <a:endPar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endParaRPr>
          </a:p>
        </p:txBody>
      </p:sp>
      <p:sp>
        <p:nvSpPr>
          <p:cNvPr id="13" name="内容占位符 10"/>
          <p:cNvSpPr txBox="1">
            <a:spLocks/>
          </p:cNvSpPr>
          <p:nvPr/>
        </p:nvSpPr>
        <p:spPr bwMode="auto">
          <a:xfrm>
            <a:off x="2123728" y="5445819"/>
            <a:ext cx="6912768"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r">
              <a:spcBef>
                <a:spcPct val="20000"/>
              </a:spcBef>
              <a:buClr>
                <a:schemeClr val="bg2"/>
              </a:buClr>
              <a:buSzPct val="75000"/>
            </a:pPr>
            <a:r>
              <a:rPr lang="zh-CN" altLang="en-US" kern="0">
                <a:latin typeface="+mn-lt"/>
                <a:ea typeface="宋体" pitchFamily="2" charset="-122"/>
              </a:rPr>
              <a:t>（</a:t>
            </a:r>
            <a:r>
              <a:rPr lang="en-US" altLang="zh-CN" kern="0">
                <a:latin typeface="+mn-lt"/>
                <a:ea typeface="宋体" pitchFamily="2" charset="-122"/>
              </a:rPr>
              <a:t>CDC 6600, Cray 1 1963-1976</a:t>
            </a:r>
            <a:r>
              <a:rPr lang="zh-CN" altLang="en-US" kern="0">
                <a:latin typeface="+mn-lt"/>
                <a:ea typeface="宋体" pitchFamily="2" charset="-122"/>
              </a:rPr>
              <a:t>）</a:t>
            </a:r>
            <a:r>
              <a:rPr lang="en-US" altLang="zh-CN" kern="0">
                <a:solidFill>
                  <a:srgbClr val="0000FF"/>
                </a:solidFill>
                <a:ea typeface="宋体" pitchFamily="2" charset="-122"/>
              </a:rPr>
              <a:t>Load/Store</a:t>
            </a:r>
            <a:r>
              <a:rPr lang="zh-CN" altLang="en-US" kern="0">
                <a:solidFill>
                  <a:srgbClr val="0000FF"/>
                </a:solidFill>
                <a:ea typeface="宋体" pitchFamily="2" charset="-122"/>
              </a:rPr>
              <a:t>结构</a:t>
            </a:r>
            <a:endParaRPr kumimoji="0" lang="zh-CN" altLang="en-US" sz="2400" b="1" i="0" u="none" strike="noStrike" kern="0" cap="none" spc="0" normalizeH="0" baseline="0" noProof="0">
              <a:ln>
                <a:noFill/>
              </a:ln>
              <a:solidFill>
                <a:srgbClr val="0000FF"/>
              </a:solidFill>
              <a:effectLst/>
              <a:uLnTx/>
              <a:uFillTx/>
              <a:latin typeface="+mn-lt"/>
              <a:ea typeface="宋体" pitchFamily="2" charset="-122"/>
              <a:cs typeface="+mn-cs"/>
            </a:endParaRPr>
          </a:p>
        </p:txBody>
      </p:sp>
      <p:sp>
        <p:nvSpPr>
          <p:cNvPr id="14" name="内容占位符 10"/>
          <p:cNvSpPr txBox="1">
            <a:spLocks/>
          </p:cNvSpPr>
          <p:nvPr/>
        </p:nvSpPr>
        <p:spPr bwMode="auto">
          <a:xfrm>
            <a:off x="1259632" y="6021288"/>
            <a:ext cx="6912768" cy="50346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lgn="r">
              <a:spcBef>
                <a:spcPct val="20000"/>
              </a:spcBef>
              <a:buClr>
                <a:schemeClr val="bg2"/>
              </a:buClr>
              <a:buSzPct val="75000"/>
            </a:pPr>
            <a:r>
              <a:rPr kumimoji="0" lang="zh-CN" altLang="en-US" sz="2400" b="1" i="0" u="none" strike="noStrike" kern="0" cap="none" spc="0" normalizeH="0" baseline="0" noProof="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rPr>
              <a:t>MIPS,</a:t>
            </a:r>
            <a:r>
              <a:rPr kumimoji="0" lang="en-US" altLang="zh-CN" sz="2400" b="1" i="0" u="none" strike="noStrike" kern="0" cap="none" spc="0" normalizeH="0" noProof="0">
                <a:ln>
                  <a:noFill/>
                </a:ln>
                <a:solidFill>
                  <a:schemeClr val="tx1"/>
                </a:solidFill>
                <a:effectLst/>
                <a:uLnTx/>
                <a:uFillTx/>
                <a:latin typeface="+mn-lt"/>
                <a:ea typeface="宋体" pitchFamily="2" charset="-122"/>
                <a:cs typeface="+mn-cs"/>
              </a:rPr>
              <a:t> Sparc, IBM RS6000, </a:t>
            </a:r>
            <a:r>
              <a:rPr kumimoji="0" lang="en-US" altLang="zh-CN" sz="2400" b="1" i="0" u="none" strike="noStrike" kern="0" cap="none" spc="0" normalizeH="0" noProof="0">
                <a:ln>
                  <a:noFill/>
                </a:ln>
                <a:solidFill>
                  <a:schemeClr val="tx1"/>
                </a:solidFill>
                <a:effectLst/>
                <a:uLnTx/>
                <a:uFillTx/>
                <a:latin typeface="宋体" pitchFamily="2" charset="-122"/>
                <a:ea typeface="宋体" pitchFamily="2" charset="-122"/>
              </a:rPr>
              <a:t>…</a:t>
            </a:r>
            <a:r>
              <a:rPr kumimoji="0" lang="en-US" altLang="zh-CN" sz="2400" b="1" i="0" u="none" strike="noStrike" kern="0" cap="none" spc="0" normalizeH="0" noProof="0">
                <a:ln>
                  <a:noFill/>
                </a:ln>
                <a:solidFill>
                  <a:schemeClr val="tx1"/>
                </a:solidFill>
                <a:effectLst/>
                <a:uLnTx/>
                <a:uFillTx/>
                <a:latin typeface="+mn-lt"/>
                <a:ea typeface="宋体" pitchFamily="2" charset="-122"/>
                <a:cs typeface="+mn-cs"/>
              </a:rPr>
              <a:t> 1987+</a:t>
            </a:r>
            <a:r>
              <a:rPr kumimoji="0" lang="zh-CN" altLang="en-US" sz="2400" b="1" i="0" u="none" strike="noStrike" kern="0" cap="none" spc="0" normalizeH="0" noProof="0">
                <a:ln>
                  <a:noFill/>
                </a:ln>
                <a:solidFill>
                  <a:schemeClr val="tx1"/>
                </a:solidFill>
                <a:effectLst/>
                <a:uLnTx/>
                <a:uFillTx/>
                <a:latin typeface="+mn-lt"/>
                <a:ea typeface="宋体" pitchFamily="2" charset="-122"/>
                <a:cs typeface="+mn-cs"/>
              </a:rPr>
              <a:t>）</a:t>
            </a:r>
            <a:r>
              <a:rPr lang="en-US" altLang="zh-CN" kern="0">
                <a:solidFill>
                  <a:srgbClr val="FF0000"/>
                </a:solidFill>
                <a:ea typeface="宋体" pitchFamily="2" charset="-122"/>
              </a:rPr>
              <a:t>RISC</a:t>
            </a:r>
            <a:endParaRPr kumimoji="0" lang="zh-CN" altLang="en-US" sz="2400" b="1" i="0" u="none" strike="noStrike" kern="0" cap="none" spc="0" normalizeH="0" baseline="0" noProof="0">
              <a:ln>
                <a:noFill/>
              </a:ln>
              <a:solidFill>
                <a:srgbClr val="FF0000"/>
              </a:solidFill>
              <a:effectLst/>
              <a:uLnTx/>
              <a:uFillTx/>
              <a:latin typeface="+mn-lt"/>
              <a:ea typeface="宋体" pitchFamily="2" charset="-122"/>
              <a:cs typeface="+mn-cs"/>
            </a:endParaRPr>
          </a:p>
        </p:txBody>
      </p:sp>
      <p:sp>
        <p:nvSpPr>
          <p:cNvPr id="15" name="内容占位符 10"/>
          <p:cNvSpPr txBox="1">
            <a:spLocks/>
          </p:cNvSpPr>
          <p:nvPr/>
        </p:nvSpPr>
        <p:spPr bwMode="auto">
          <a:xfrm>
            <a:off x="251520" y="4509120"/>
            <a:ext cx="5616624" cy="8640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en-US" altLang="zh-CN" sz="2400" b="1" i="0" u="none" strike="noStrike" kern="0" cap="none" spc="0" normalizeH="0" baseline="0" noProof="0">
                <a:ln>
                  <a:noFill/>
                </a:ln>
                <a:solidFill>
                  <a:srgbClr val="FF0000"/>
                </a:solidFill>
                <a:effectLst/>
                <a:uLnTx/>
                <a:uFillTx/>
                <a:latin typeface="+mn-lt"/>
                <a:ea typeface="宋体" pitchFamily="2" charset="-122"/>
                <a:cs typeface="+mn-cs"/>
              </a:rPr>
              <a:t>VLIW</a:t>
            </a:r>
            <a:r>
              <a:rPr lang="zh-CN" altLang="en-US" kern="0">
                <a:latin typeface="+mn-lt"/>
                <a:ea typeface="宋体" pitchFamily="2" charset="-122"/>
              </a:rPr>
              <a:t>（</a:t>
            </a:r>
            <a:r>
              <a:rPr lang="en-US" altLang="zh-CN" kern="0">
                <a:latin typeface="+mn-lt"/>
                <a:ea typeface="宋体" pitchFamily="2" charset="-122"/>
              </a:rPr>
              <a:t>Cydra-5 1983, Multiflow 1984, </a:t>
            </a:r>
            <a:br>
              <a:rPr lang="en-US" altLang="zh-CN" kern="0">
                <a:latin typeface="+mn-lt"/>
                <a:ea typeface="宋体" pitchFamily="2" charset="-122"/>
              </a:rPr>
            </a:br>
            <a:r>
              <a:rPr lang="en-US" altLang="zh-CN" kern="0">
                <a:latin typeface="+mn-lt"/>
                <a:ea typeface="宋体" pitchFamily="2" charset="-122"/>
              </a:rPr>
              <a:t>TMSC6X 1996, IntelEPIC 1997</a:t>
            </a:r>
            <a:r>
              <a:rPr lang="zh-CN" altLang="en-US" kern="0">
                <a:latin typeface="+mn-lt"/>
                <a:ea typeface="宋体" pitchFamily="2" charset="-122"/>
              </a:rPr>
              <a:t>）</a:t>
            </a:r>
            <a:endParaRPr kumimoji="0" lang="en-US" altLang="zh-CN" sz="2400" b="1" i="0" u="none" strike="noStrike" kern="0" cap="none" spc="0" normalizeH="0" baseline="0" noProof="0">
              <a:ln>
                <a:noFill/>
              </a:ln>
              <a:solidFill>
                <a:schemeClr val="tx1"/>
              </a:solidFill>
              <a:effectLst/>
              <a:uLnTx/>
              <a:uFillTx/>
              <a:latin typeface="+mn-lt"/>
              <a:ea typeface="宋体" pitchFamily="2" charset="-122"/>
              <a:cs typeface="+mn-cs"/>
            </a:endParaRPr>
          </a:p>
        </p:txBody>
      </p:sp>
      <p:cxnSp>
        <p:nvCxnSpPr>
          <p:cNvPr id="17" name="直接连接符 16"/>
          <p:cNvCxnSpPr/>
          <p:nvPr/>
        </p:nvCxnSpPr>
        <p:spPr bwMode="auto">
          <a:xfrm>
            <a:off x="3491880" y="877190"/>
            <a:ext cx="0"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19" name="直接连接符 18"/>
          <p:cNvCxnSpPr/>
          <p:nvPr/>
        </p:nvCxnSpPr>
        <p:spPr bwMode="auto">
          <a:xfrm>
            <a:off x="3491880" y="1412776"/>
            <a:ext cx="0"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0" name="直接连接符 19"/>
          <p:cNvCxnSpPr/>
          <p:nvPr/>
        </p:nvCxnSpPr>
        <p:spPr bwMode="auto">
          <a:xfrm>
            <a:off x="3491880" y="1916832"/>
            <a:ext cx="0"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1" name="直接连接符 20"/>
          <p:cNvCxnSpPr/>
          <p:nvPr/>
        </p:nvCxnSpPr>
        <p:spPr bwMode="auto">
          <a:xfrm flipH="1">
            <a:off x="2195736" y="2492896"/>
            <a:ext cx="1008112"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3" name="直接连接符 22"/>
          <p:cNvCxnSpPr/>
          <p:nvPr/>
        </p:nvCxnSpPr>
        <p:spPr bwMode="auto">
          <a:xfrm>
            <a:off x="3779912" y="2492896"/>
            <a:ext cx="576064"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5" name="直接连接符 24"/>
          <p:cNvCxnSpPr/>
          <p:nvPr/>
        </p:nvCxnSpPr>
        <p:spPr bwMode="auto">
          <a:xfrm>
            <a:off x="2249214" y="3132083"/>
            <a:ext cx="525517" cy="199696"/>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7" name="直接连接符 26"/>
          <p:cNvCxnSpPr/>
          <p:nvPr/>
        </p:nvCxnSpPr>
        <p:spPr bwMode="auto">
          <a:xfrm flipV="1">
            <a:off x="3779912" y="3140968"/>
            <a:ext cx="576064"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cxnSp>
        <p:nvCxnSpPr>
          <p:cNvPr id="29" name="直接连接符 28"/>
          <p:cNvCxnSpPr/>
          <p:nvPr/>
        </p:nvCxnSpPr>
        <p:spPr bwMode="auto">
          <a:xfrm flipV="1">
            <a:off x="2555776" y="3717032"/>
            <a:ext cx="576064" cy="360040"/>
          </a:xfrm>
          <a:prstGeom prst="line">
            <a:avLst/>
          </a:prstGeom>
          <a:solidFill>
            <a:schemeClr val="accent1"/>
          </a:solidFill>
          <a:ln w="76200" cap="rnd" cmpd="sng" algn="ctr">
            <a:solidFill>
              <a:srgbClr val="0000FF"/>
            </a:solidFill>
            <a:prstDash val="solid"/>
            <a:round/>
            <a:headEnd type="none" w="med" len="med"/>
            <a:tailEnd type="none" w="med" len="med"/>
          </a:ln>
          <a:effectLst/>
        </p:spPr>
      </p:cxnSp>
      <p:sp>
        <p:nvSpPr>
          <p:cNvPr id="31" name="任意多边形 30"/>
          <p:cNvSpPr/>
          <p:nvPr/>
        </p:nvSpPr>
        <p:spPr bwMode="auto">
          <a:xfrm>
            <a:off x="1019503" y="3731172"/>
            <a:ext cx="1471449" cy="830318"/>
          </a:xfrm>
          <a:custGeom>
            <a:avLst/>
            <a:gdLst>
              <a:gd name="connsiteX0" fmla="*/ 1471449 w 1471449"/>
              <a:gd name="connsiteY0" fmla="*/ 0 h 830318"/>
              <a:gd name="connsiteX1" fmla="*/ 504497 w 1471449"/>
              <a:gd name="connsiteY1" fmla="*/ 231228 h 830318"/>
              <a:gd name="connsiteX2" fmla="*/ 0 w 1471449"/>
              <a:gd name="connsiteY2" fmla="*/ 830318 h 830318"/>
            </a:gdLst>
            <a:ahLst/>
            <a:cxnLst>
              <a:cxn ang="0">
                <a:pos x="connsiteX0" y="connsiteY0"/>
              </a:cxn>
              <a:cxn ang="0">
                <a:pos x="connsiteX1" y="connsiteY1"/>
              </a:cxn>
              <a:cxn ang="0">
                <a:pos x="connsiteX2" y="connsiteY2"/>
              </a:cxn>
            </a:cxnLst>
            <a:rect l="l" t="t" r="r" b="b"/>
            <a:pathLst>
              <a:path w="1471449" h="830318">
                <a:moveTo>
                  <a:pt x="1471449" y="0"/>
                </a:moveTo>
                <a:cubicBezTo>
                  <a:pt x="1110594" y="46421"/>
                  <a:pt x="749739" y="92842"/>
                  <a:pt x="504497" y="231228"/>
                </a:cubicBezTo>
                <a:cubicBezTo>
                  <a:pt x="259256" y="369614"/>
                  <a:pt x="129628" y="599966"/>
                  <a:pt x="0" y="830318"/>
                </a:cubicBezTo>
              </a:path>
            </a:pathLst>
          </a:custGeom>
          <a:noFill/>
          <a:ln w="76200" cap="rnd"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sp>
        <p:nvSpPr>
          <p:cNvPr id="32" name="任意多边形 31"/>
          <p:cNvSpPr/>
          <p:nvPr/>
        </p:nvSpPr>
        <p:spPr bwMode="auto">
          <a:xfrm>
            <a:off x="3752193" y="3710152"/>
            <a:ext cx="3844143" cy="1735072"/>
          </a:xfrm>
          <a:custGeom>
            <a:avLst/>
            <a:gdLst>
              <a:gd name="connsiteX0" fmla="*/ 0 w 4056993"/>
              <a:gd name="connsiteY0" fmla="*/ 0 h 1765738"/>
              <a:gd name="connsiteX1" fmla="*/ 998483 w 4056993"/>
              <a:gd name="connsiteY1" fmla="*/ 241738 h 1765738"/>
              <a:gd name="connsiteX2" fmla="*/ 3405352 w 4056993"/>
              <a:gd name="connsiteY2" fmla="*/ 325820 h 1765738"/>
              <a:gd name="connsiteX3" fmla="*/ 4056993 w 4056993"/>
              <a:gd name="connsiteY3" fmla="*/ 1765738 h 1765738"/>
            </a:gdLst>
            <a:ahLst/>
            <a:cxnLst>
              <a:cxn ang="0">
                <a:pos x="connsiteX0" y="connsiteY0"/>
              </a:cxn>
              <a:cxn ang="0">
                <a:pos x="connsiteX1" y="connsiteY1"/>
              </a:cxn>
              <a:cxn ang="0">
                <a:pos x="connsiteX2" y="connsiteY2"/>
              </a:cxn>
              <a:cxn ang="0">
                <a:pos x="connsiteX3" y="connsiteY3"/>
              </a:cxn>
            </a:cxnLst>
            <a:rect l="l" t="t" r="r" b="b"/>
            <a:pathLst>
              <a:path w="4056993" h="1765738">
                <a:moveTo>
                  <a:pt x="0" y="0"/>
                </a:moveTo>
                <a:cubicBezTo>
                  <a:pt x="215462" y="93717"/>
                  <a:pt x="430924" y="187435"/>
                  <a:pt x="998483" y="241738"/>
                </a:cubicBezTo>
                <a:cubicBezTo>
                  <a:pt x="1566042" y="296041"/>
                  <a:pt x="2895601" y="71820"/>
                  <a:pt x="3405352" y="325820"/>
                </a:cubicBezTo>
                <a:cubicBezTo>
                  <a:pt x="3915103" y="579820"/>
                  <a:pt x="3986048" y="1172779"/>
                  <a:pt x="4056993" y="1765738"/>
                </a:cubicBezTo>
              </a:path>
            </a:pathLst>
          </a:custGeom>
          <a:noFill/>
          <a:ln w="76200" cap="rnd"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endParaRPr lang="zh-CN" altLang="en-US"/>
          </a:p>
        </p:txBody>
      </p:sp>
      <p:cxnSp>
        <p:nvCxnSpPr>
          <p:cNvPr id="33" name="直接连接符 32"/>
          <p:cNvCxnSpPr/>
          <p:nvPr/>
        </p:nvCxnSpPr>
        <p:spPr bwMode="auto">
          <a:xfrm>
            <a:off x="7596336" y="5877272"/>
            <a:ext cx="0" cy="216024"/>
          </a:xfrm>
          <a:prstGeom prst="line">
            <a:avLst/>
          </a:prstGeom>
          <a:solidFill>
            <a:schemeClr val="accent1"/>
          </a:solidFill>
          <a:ln w="76200" cap="rnd" cmpd="sng" algn="ctr">
            <a:solidFill>
              <a:srgbClr val="0000FF"/>
            </a:solidFill>
            <a:prstDash val="solid"/>
            <a:round/>
            <a:headEnd type="none" w="med" len="med"/>
            <a:tailEnd type="none" w="med" len="med"/>
          </a:ln>
          <a:effectLst/>
        </p:spPr>
      </p:cxnSp>
      <p:sp>
        <p:nvSpPr>
          <p:cNvPr id="16" name="标题 15">
            <a:extLst>
              <a:ext uri="{FF2B5EF4-FFF2-40B4-BE49-F238E27FC236}">
                <a16:creationId xmlns:a16="http://schemas.microsoft.com/office/drawing/2014/main" id="{AF6FEB25-6724-40FE-B68F-46A7FAEF8FE8}"/>
              </a:ext>
            </a:extLst>
          </p:cNvPr>
          <p:cNvSpPr>
            <a:spLocks noGrp="1"/>
          </p:cNvSpPr>
          <p:nvPr>
            <p:ph type="title"/>
          </p:nvPr>
        </p:nvSpPr>
        <p:spPr/>
        <p:txBody>
          <a:bodyPr/>
          <a:lstStyle/>
          <a:p>
            <a:r>
              <a:rPr lang="zh-CN" altLang="en-US" dirty="0">
                <a:latin typeface="Arial" pitchFamily="34" charset="0"/>
                <a:cs typeface="Arial" pitchFamily="34" charset="0"/>
              </a:rPr>
              <a:t>一、指令系统结构</a:t>
            </a:r>
            <a:r>
              <a:rPr lang="en-US" altLang="zh-CN" dirty="0">
                <a:latin typeface="黑体" pitchFamily="49" charset="-122"/>
                <a:cs typeface="Arial" pitchFamily="34" charset="0"/>
              </a:rPr>
              <a:t>(</a:t>
            </a:r>
            <a:r>
              <a:rPr lang="en-US" altLang="zh-CN" dirty="0">
                <a:latin typeface="Arial" pitchFamily="34" charset="0"/>
                <a:cs typeface="Arial" pitchFamily="34" charset="0"/>
              </a:rPr>
              <a:t>ISA</a:t>
            </a:r>
            <a:r>
              <a:rPr lang="en-US" altLang="zh-CN" dirty="0">
                <a:latin typeface="黑体" pitchFamily="49" charset="-122"/>
                <a:cs typeface="Arial" pitchFamily="34" charset="0"/>
              </a:rPr>
              <a:t>)</a:t>
            </a:r>
            <a:r>
              <a:rPr lang="zh-CN" altLang="en-US" dirty="0">
                <a:latin typeface="Arial" pitchFamily="34" charset="0"/>
                <a:cs typeface="Arial" pitchFamily="34" charset="0"/>
              </a:rPr>
              <a:t>的发展</a:t>
            </a:r>
            <a:endParaRPr lang="zh-CN" altLang="en-US" dirty="0"/>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94</a:t>
            </a:fld>
            <a:endParaRPr lang="en-US" altLang="zh-CN"/>
          </a:p>
        </p:txBody>
      </p:sp>
      <p:sp>
        <p:nvSpPr>
          <p:cNvPr id="11" name="内容占位符 10"/>
          <p:cNvSpPr>
            <a:spLocks noGrp="1"/>
          </p:cNvSpPr>
          <p:nvPr>
            <p:ph idx="1"/>
          </p:nvPr>
        </p:nvSpPr>
        <p:spPr>
          <a:xfrm>
            <a:off x="611560" y="620538"/>
            <a:ext cx="8424490" cy="5976814"/>
          </a:xfrm>
        </p:spPr>
        <p:txBody>
          <a:bodyPr/>
          <a:lstStyle/>
          <a:p>
            <a:pPr marL="357188" indent="-357188">
              <a:lnSpc>
                <a:spcPct val="80000"/>
              </a:lnSpc>
              <a:spcBef>
                <a:spcPts val="1200"/>
              </a:spcBef>
              <a:buSzPct val="100000"/>
              <a:buFont typeface="+mj-lt"/>
              <a:buAutoNum type="arabicPeriod"/>
            </a:pPr>
            <a:r>
              <a:rPr lang="zh-CN" altLang="en-US"/>
              <a:t>累加器结构</a:t>
            </a:r>
            <a:br>
              <a:rPr lang="en-US" altLang="zh-CN"/>
            </a:br>
            <a:r>
              <a:rPr lang="en-US" altLang="zh-CN" sz="2400"/>
              <a:t>Accumulator Architecture</a:t>
            </a:r>
            <a:endParaRPr lang="en-US" altLang="zh-CN"/>
          </a:p>
          <a:p>
            <a:pPr marL="357188" indent="-357188">
              <a:lnSpc>
                <a:spcPct val="80000"/>
              </a:lnSpc>
              <a:spcBef>
                <a:spcPts val="1200"/>
              </a:spcBef>
              <a:buSzPct val="100000"/>
              <a:buFont typeface="+mj-lt"/>
              <a:buAutoNum type="arabicPeriod"/>
            </a:pPr>
            <a:r>
              <a:rPr lang="zh-CN" altLang="en-US"/>
              <a:t>紧凑代码和堆栈结构</a:t>
            </a:r>
            <a:br>
              <a:rPr lang="en-US" altLang="zh-CN"/>
            </a:br>
            <a:r>
              <a:rPr lang="en-US" altLang="zh-CN" sz="2400"/>
              <a:t>Compact Code &amp; Stack Architecture</a:t>
            </a:r>
            <a:endParaRPr lang="en-US" altLang="zh-CN"/>
          </a:p>
          <a:p>
            <a:pPr marL="357188" indent="-357188">
              <a:lnSpc>
                <a:spcPct val="80000"/>
              </a:lnSpc>
              <a:spcBef>
                <a:spcPts val="1200"/>
              </a:spcBef>
              <a:buSzPct val="100000"/>
              <a:buFont typeface="+mj-lt"/>
              <a:buAutoNum type="arabicPeriod"/>
            </a:pPr>
            <a:r>
              <a:rPr lang="zh-CN" altLang="en-US"/>
              <a:t>编程模型与实现的分离</a:t>
            </a:r>
            <a:endParaRPr lang="en-US" altLang="zh-CN"/>
          </a:p>
          <a:p>
            <a:pPr marL="357188" indent="-357188">
              <a:lnSpc>
                <a:spcPct val="80000"/>
              </a:lnSpc>
              <a:spcBef>
                <a:spcPts val="1200"/>
              </a:spcBef>
              <a:buSzPct val="100000"/>
              <a:buFont typeface="+mj-lt"/>
              <a:buAutoNum type="arabicPeriod"/>
            </a:pPr>
            <a:r>
              <a:rPr lang="zh-CN" altLang="en-US"/>
              <a:t>高级语言计算机结构</a:t>
            </a:r>
            <a:br>
              <a:rPr lang="en-US" altLang="zh-CN"/>
            </a:br>
            <a:r>
              <a:rPr lang="en-US" altLang="zh-CN" sz="2400">
                <a:solidFill>
                  <a:srgbClr val="0000FF"/>
                </a:solidFill>
              </a:rPr>
              <a:t>H</a:t>
            </a:r>
            <a:r>
              <a:rPr lang="en-US" altLang="zh-CN" sz="2400"/>
              <a:t>igh-</a:t>
            </a:r>
            <a:r>
              <a:rPr lang="en-US" altLang="zh-CN" sz="2400">
                <a:solidFill>
                  <a:srgbClr val="0000FF"/>
                </a:solidFill>
              </a:rPr>
              <a:t>L</a:t>
            </a:r>
            <a:r>
              <a:rPr lang="en-US" altLang="zh-CN" sz="2400"/>
              <a:t>evel </a:t>
            </a:r>
            <a:r>
              <a:rPr lang="en-US" altLang="zh-CN" sz="2400">
                <a:solidFill>
                  <a:srgbClr val="0000FF"/>
                </a:solidFill>
              </a:rPr>
              <a:t>L</a:t>
            </a:r>
            <a:r>
              <a:rPr lang="en-US" altLang="zh-CN" sz="2400"/>
              <a:t>anguage </a:t>
            </a:r>
            <a:r>
              <a:rPr lang="en-US" altLang="zh-CN" sz="2400">
                <a:solidFill>
                  <a:srgbClr val="0000FF"/>
                </a:solidFill>
              </a:rPr>
              <a:t>C</a:t>
            </a:r>
            <a:r>
              <a:rPr lang="en-US" altLang="zh-CN" sz="2400"/>
              <a:t>omputer </a:t>
            </a:r>
            <a:r>
              <a:rPr lang="en-US" altLang="zh-CN" sz="2400">
                <a:solidFill>
                  <a:srgbClr val="0000FF"/>
                </a:solidFill>
              </a:rPr>
              <a:t>A</a:t>
            </a:r>
            <a:r>
              <a:rPr lang="en-US" altLang="zh-CN" sz="2400"/>
              <a:t>rchitecture</a:t>
            </a:r>
            <a:endParaRPr lang="en-US" altLang="zh-CN"/>
          </a:p>
          <a:p>
            <a:pPr marL="357188" indent="-357188">
              <a:lnSpc>
                <a:spcPct val="80000"/>
              </a:lnSpc>
              <a:spcBef>
                <a:spcPts val="1200"/>
              </a:spcBef>
              <a:buSzPct val="100000"/>
              <a:buFont typeface="+mj-lt"/>
              <a:buAutoNum type="arabicPeriod"/>
            </a:pPr>
            <a:r>
              <a:rPr lang="zh-CN" altLang="en-US"/>
              <a:t>通用寄存器结构</a:t>
            </a:r>
            <a:br>
              <a:rPr lang="en-US" altLang="zh-CN"/>
            </a:br>
            <a:r>
              <a:rPr lang="en-US" altLang="zh-CN" sz="2400"/>
              <a:t>General-Purpose Register Architecture</a:t>
            </a:r>
            <a:endParaRPr lang="en-US" altLang="zh-CN"/>
          </a:p>
          <a:p>
            <a:pPr marL="357188" indent="-357188">
              <a:lnSpc>
                <a:spcPct val="80000"/>
              </a:lnSpc>
              <a:spcBef>
                <a:spcPts val="1200"/>
              </a:spcBef>
              <a:buSzPct val="100000"/>
              <a:buFont typeface="+mj-lt"/>
              <a:buAutoNum type="arabicPeriod"/>
            </a:pPr>
            <a:r>
              <a:rPr lang="zh-CN" altLang="en-US"/>
              <a:t>复杂指令集计算机结构</a:t>
            </a:r>
            <a:br>
              <a:rPr lang="en-US" altLang="zh-CN"/>
            </a:br>
            <a:r>
              <a:rPr lang="en-US" altLang="zh-CN" sz="2400">
                <a:solidFill>
                  <a:srgbClr val="FF0000"/>
                </a:solidFill>
              </a:rPr>
              <a:t>C</a:t>
            </a:r>
            <a:r>
              <a:rPr lang="en-US" altLang="zh-CN" sz="2400"/>
              <a:t>omplicated </a:t>
            </a:r>
            <a:r>
              <a:rPr lang="en-US" altLang="zh-CN" sz="2400">
                <a:solidFill>
                  <a:srgbClr val="FF0000"/>
                </a:solidFill>
              </a:rPr>
              <a:t>I</a:t>
            </a:r>
            <a:r>
              <a:rPr lang="en-US" altLang="zh-CN" sz="2400"/>
              <a:t>nstruction </a:t>
            </a:r>
            <a:r>
              <a:rPr lang="en-US" altLang="zh-CN" sz="2400">
                <a:solidFill>
                  <a:srgbClr val="FF0000"/>
                </a:solidFill>
              </a:rPr>
              <a:t>S</a:t>
            </a:r>
            <a:r>
              <a:rPr lang="en-US" altLang="zh-CN" sz="2400"/>
              <a:t>et </a:t>
            </a:r>
            <a:r>
              <a:rPr lang="en-US" altLang="zh-CN" sz="2400">
                <a:solidFill>
                  <a:srgbClr val="FF0000"/>
                </a:solidFill>
              </a:rPr>
              <a:t>C</a:t>
            </a:r>
            <a:r>
              <a:rPr lang="en-US" altLang="zh-CN" sz="2400"/>
              <a:t>omputer Architecture</a:t>
            </a:r>
            <a:endParaRPr lang="en-US" altLang="zh-CN"/>
          </a:p>
          <a:p>
            <a:pPr marL="357188" indent="-357188">
              <a:lnSpc>
                <a:spcPct val="80000"/>
              </a:lnSpc>
              <a:spcBef>
                <a:spcPts val="1200"/>
              </a:spcBef>
              <a:buSzPct val="100000"/>
              <a:buFont typeface="+mj-lt"/>
              <a:buAutoNum type="arabicPeriod"/>
            </a:pPr>
            <a:r>
              <a:rPr lang="zh-CN" altLang="en-US"/>
              <a:t>精简指令集计算机结构</a:t>
            </a:r>
            <a:br>
              <a:rPr lang="en-US" altLang="zh-CN"/>
            </a:br>
            <a:r>
              <a:rPr lang="en-US" altLang="zh-CN" sz="2400">
                <a:solidFill>
                  <a:srgbClr val="FF0000"/>
                </a:solidFill>
              </a:rPr>
              <a:t>R</a:t>
            </a:r>
            <a:r>
              <a:rPr lang="en-US" altLang="zh-CN" sz="2400"/>
              <a:t>educed </a:t>
            </a:r>
            <a:r>
              <a:rPr lang="en-US" altLang="zh-CN" sz="2400">
                <a:solidFill>
                  <a:srgbClr val="FF0000"/>
                </a:solidFill>
              </a:rPr>
              <a:t>I</a:t>
            </a:r>
            <a:r>
              <a:rPr lang="en-US" altLang="zh-CN" sz="2400"/>
              <a:t>nstruction </a:t>
            </a:r>
            <a:r>
              <a:rPr lang="en-US" altLang="zh-CN" sz="2400">
                <a:solidFill>
                  <a:srgbClr val="FF0000"/>
                </a:solidFill>
              </a:rPr>
              <a:t>S</a:t>
            </a:r>
            <a:r>
              <a:rPr lang="en-US" altLang="zh-CN" sz="2400"/>
              <a:t>et </a:t>
            </a:r>
            <a:r>
              <a:rPr lang="en-US" altLang="zh-CN" sz="2400">
                <a:solidFill>
                  <a:srgbClr val="FF0000"/>
                </a:solidFill>
              </a:rPr>
              <a:t>C</a:t>
            </a:r>
            <a:r>
              <a:rPr lang="en-US" altLang="zh-CN" sz="2400"/>
              <a:t>omputer Architecture</a:t>
            </a:r>
            <a:endParaRPr lang="en-US" altLang="zh-CN"/>
          </a:p>
          <a:p>
            <a:pPr marL="357188" indent="-357188">
              <a:lnSpc>
                <a:spcPct val="80000"/>
              </a:lnSpc>
              <a:spcBef>
                <a:spcPts val="1200"/>
              </a:spcBef>
              <a:buSzPct val="100000"/>
              <a:buFont typeface="+mj-lt"/>
              <a:buAutoNum type="arabicPeriod"/>
            </a:pPr>
            <a:r>
              <a:rPr lang="zh-CN" altLang="en-US"/>
              <a:t>超长指令字结构</a:t>
            </a:r>
            <a:br>
              <a:rPr lang="en-US" altLang="zh-CN"/>
            </a:br>
            <a:r>
              <a:rPr lang="en-US" altLang="zh-CN" sz="2400">
                <a:solidFill>
                  <a:srgbClr val="FF0000"/>
                </a:solidFill>
              </a:rPr>
              <a:t>V</a:t>
            </a:r>
            <a:r>
              <a:rPr lang="en-US" altLang="zh-CN" sz="2400"/>
              <a:t>ery </a:t>
            </a:r>
            <a:r>
              <a:rPr lang="en-US" altLang="zh-CN" sz="2400">
                <a:solidFill>
                  <a:srgbClr val="FF0000"/>
                </a:solidFill>
              </a:rPr>
              <a:t>L</a:t>
            </a:r>
            <a:r>
              <a:rPr lang="en-US" altLang="zh-CN" sz="2400"/>
              <a:t>ong </a:t>
            </a:r>
            <a:r>
              <a:rPr lang="en-US" altLang="zh-CN" sz="2400">
                <a:solidFill>
                  <a:srgbClr val="FF0000"/>
                </a:solidFill>
              </a:rPr>
              <a:t>I</a:t>
            </a:r>
            <a:r>
              <a:rPr lang="en-US" altLang="zh-CN" sz="2400"/>
              <a:t>nstruction </a:t>
            </a:r>
            <a:r>
              <a:rPr lang="en-US" altLang="zh-CN" sz="2400">
                <a:solidFill>
                  <a:srgbClr val="FF0000"/>
                </a:solidFill>
              </a:rPr>
              <a:t>W</a:t>
            </a:r>
            <a:r>
              <a:rPr lang="en-US" altLang="zh-CN" sz="2400"/>
              <a:t>ord Architecture</a:t>
            </a:r>
            <a:endParaRPr lang="zh-CN" altLang="en-US" sz="2400"/>
          </a:p>
        </p:txBody>
      </p:sp>
      <p:sp>
        <p:nvSpPr>
          <p:cNvPr id="5" name="标题 4">
            <a:extLst>
              <a:ext uri="{FF2B5EF4-FFF2-40B4-BE49-F238E27FC236}">
                <a16:creationId xmlns:a16="http://schemas.microsoft.com/office/drawing/2014/main" id="{7D146673-72C0-4F7C-AEFD-EB7510B286A4}"/>
              </a:ext>
            </a:extLst>
          </p:cNvPr>
          <p:cNvSpPr>
            <a:spLocks noGrp="1"/>
          </p:cNvSpPr>
          <p:nvPr>
            <p:ph type="title"/>
          </p:nvPr>
        </p:nvSpPr>
        <p:spPr/>
        <p:txBody>
          <a:bodyPr/>
          <a:lstStyle/>
          <a:p>
            <a:r>
              <a:rPr lang="zh-CN" altLang="en-US" dirty="0">
                <a:latin typeface="Arial" pitchFamily="34" charset="0"/>
                <a:cs typeface="Arial" pitchFamily="34" charset="0"/>
              </a:rPr>
              <a:t>一、指令系统结构</a:t>
            </a:r>
            <a:r>
              <a:rPr lang="en-US" altLang="zh-CN" dirty="0">
                <a:latin typeface="黑体" pitchFamily="49" charset="-122"/>
                <a:cs typeface="Arial" pitchFamily="34" charset="0"/>
              </a:rPr>
              <a:t>(</a:t>
            </a:r>
            <a:r>
              <a:rPr lang="en-US" altLang="zh-CN" dirty="0">
                <a:latin typeface="Arial" pitchFamily="34" charset="0"/>
                <a:cs typeface="Arial" pitchFamily="34" charset="0"/>
              </a:rPr>
              <a:t>ISA</a:t>
            </a:r>
            <a:r>
              <a:rPr lang="en-US" altLang="zh-CN" dirty="0">
                <a:latin typeface="黑体" pitchFamily="49" charset="-122"/>
                <a:cs typeface="Arial" pitchFamily="34" charset="0"/>
              </a:rPr>
              <a:t>)</a:t>
            </a:r>
            <a:r>
              <a:rPr lang="zh-CN" altLang="en-US" dirty="0">
                <a:latin typeface="Arial" pitchFamily="34" charset="0"/>
                <a:cs typeface="Arial" pitchFamily="34" charset="0"/>
              </a:rPr>
              <a:t>的发展</a:t>
            </a:r>
            <a:endParaRPr lang="zh-CN" altLang="en-US" dirty="0"/>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95</a:t>
            </a:fld>
            <a:endParaRPr lang="en-US" altLang="zh-CN"/>
          </a:p>
        </p:txBody>
      </p:sp>
      <p:sp>
        <p:nvSpPr>
          <p:cNvPr id="11" name="内容占位符 10"/>
          <p:cNvSpPr>
            <a:spLocks noGrp="1"/>
          </p:cNvSpPr>
          <p:nvPr>
            <p:ph idx="1"/>
          </p:nvPr>
        </p:nvSpPr>
        <p:spPr/>
        <p:txBody>
          <a:bodyPr/>
          <a:lstStyle/>
          <a:p>
            <a:pPr>
              <a:spcBef>
                <a:spcPct val="10000"/>
              </a:spcBef>
            </a:pPr>
            <a:r>
              <a:rPr lang="en-US" altLang="zh-CN" dirty="0"/>
              <a:t>CISC</a:t>
            </a:r>
            <a:r>
              <a:rPr lang="zh-CN" altLang="en-US" dirty="0"/>
              <a:t>：</a:t>
            </a:r>
            <a:r>
              <a:rPr lang="en-US" altLang="zh-CN" dirty="0">
                <a:solidFill>
                  <a:srgbClr val="FF0000"/>
                </a:solidFill>
              </a:rPr>
              <a:t>C</a:t>
            </a:r>
            <a:r>
              <a:rPr lang="en-US" altLang="zh-CN" dirty="0"/>
              <a:t>omplex </a:t>
            </a:r>
            <a:r>
              <a:rPr lang="en-US" altLang="zh-CN" dirty="0">
                <a:solidFill>
                  <a:srgbClr val="FF0000"/>
                </a:solidFill>
              </a:rPr>
              <a:t>I</a:t>
            </a:r>
            <a:r>
              <a:rPr lang="en-US" altLang="zh-CN" dirty="0"/>
              <a:t>nstruction </a:t>
            </a:r>
            <a:r>
              <a:rPr lang="en-US" altLang="zh-CN" dirty="0">
                <a:solidFill>
                  <a:srgbClr val="FF0000"/>
                </a:solidFill>
              </a:rPr>
              <a:t>S</a:t>
            </a:r>
            <a:r>
              <a:rPr lang="en-US" altLang="zh-CN" dirty="0"/>
              <a:t>et </a:t>
            </a:r>
            <a:r>
              <a:rPr lang="en-US" altLang="zh-CN" dirty="0">
                <a:solidFill>
                  <a:srgbClr val="FF0000"/>
                </a:solidFill>
              </a:rPr>
              <a:t>C</a:t>
            </a:r>
            <a:r>
              <a:rPr lang="en-US" altLang="zh-CN" dirty="0"/>
              <a:t>omputer</a:t>
            </a:r>
            <a:r>
              <a:rPr lang="zh-CN" altLang="en-US" dirty="0"/>
              <a:t>，</a:t>
            </a:r>
            <a:br>
              <a:rPr lang="zh-CN" altLang="en-US" dirty="0"/>
            </a:br>
            <a:r>
              <a:rPr lang="zh-CN" altLang="en-US" dirty="0"/>
              <a:t>复杂指令集计算机结构</a:t>
            </a:r>
          </a:p>
          <a:p>
            <a:pPr lvl="1">
              <a:spcBef>
                <a:spcPct val="10000"/>
              </a:spcBef>
            </a:pPr>
            <a:r>
              <a:rPr lang="zh-CN" altLang="en-US" dirty="0"/>
              <a:t>用一条</a:t>
            </a:r>
            <a:r>
              <a:rPr lang="zh-CN" altLang="en-US" dirty="0">
                <a:solidFill>
                  <a:srgbClr val="0000FF"/>
                </a:solidFill>
              </a:rPr>
              <a:t>指令</a:t>
            </a:r>
            <a:r>
              <a:rPr lang="zh-CN" altLang="en-US" dirty="0"/>
              <a:t>代替一串</a:t>
            </a:r>
            <a:r>
              <a:rPr lang="zh-CN" altLang="en-US" dirty="0">
                <a:solidFill>
                  <a:srgbClr val="0000FF"/>
                </a:solidFill>
              </a:rPr>
              <a:t>指令</a:t>
            </a:r>
          </a:p>
          <a:p>
            <a:pPr lvl="1">
              <a:spcBef>
                <a:spcPct val="10000"/>
              </a:spcBef>
            </a:pPr>
            <a:r>
              <a:rPr lang="zh-CN" altLang="en-US" dirty="0"/>
              <a:t>增加新的</a:t>
            </a:r>
            <a:r>
              <a:rPr lang="zh-CN" altLang="en-US" dirty="0">
                <a:solidFill>
                  <a:srgbClr val="0000FF"/>
                </a:solidFill>
              </a:rPr>
              <a:t>指令</a:t>
            </a:r>
          </a:p>
          <a:p>
            <a:pPr lvl="1">
              <a:spcBef>
                <a:spcPct val="10000"/>
              </a:spcBef>
            </a:pPr>
            <a:r>
              <a:rPr lang="zh-CN" altLang="en-US" dirty="0"/>
              <a:t>增</a:t>
            </a:r>
            <a:r>
              <a:rPr lang="zh-CN" altLang="en-US" dirty="0">
                <a:solidFill>
                  <a:srgbClr val="0000FF"/>
                </a:solidFill>
              </a:rPr>
              <a:t>强指</a:t>
            </a:r>
            <a:r>
              <a:rPr lang="zh-CN" altLang="en-US" dirty="0"/>
              <a:t>令功能，设置功能复杂的</a:t>
            </a:r>
            <a:r>
              <a:rPr lang="zh-CN" altLang="en-US" dirty="0">
                <a:solidFill>
                  <a:srgbClr val="0000FF"/>
                </a:solidFill>
              </a:rPr>
              <a:t>指令</a:t>
            </a:r>
          </a:p>
          <a:p>
            <a:pPr lvl="1">
              <a:spcBef>
                <a:spcPct val="10000"/>
              </a:spcBef>
            </a:pPr>
            <a:r>
              <a:rPr lang="zh-CN" altLang="en-US" dirty="0"/>
              <a:t>增加</a:t>
            </a:r>
            <a:r>
              <a:rPr lang="zh-CN" altLang="en-US" dirty="0">
                <a:solidFill>
                  <a:srgbClr val="00B050"/>
                </a:solidFill>
              </a:rPr>
              <a:t>寻址方式</a:t>
            </a:r>
          </a:p>
          <a:p>
            <a:pPr lvl="1">
              <a:spcBef>
                <a:spcPct val="10000"/>
              </a:spcBef>
            </a:pPr>
            <a:r>
              <a:rPr lang="zh-CN" altLang="en-US" dirty="0"/>
              <a:t>增加</a:t>
            </a:r>
            <a:r>
              <a:rPr lang="zh-CN" altLang="en-US" dirty="0">
                <a:solidFill>
                  <a:srgbClr val="FF9933"/>
                </a:solidFill>
              </a:rPr>
              <a:t>数据表示</a:t>
            </a:r>
            <a:r>
              <a:rPr lang="zh-CN" altLang="en-US" dirty="0"/>
              <a:t>方式</a:t>
            </a:r>
          </a:p>
          <a:p>
            <a:pPr>
              <a:spcBef>
                <a:spcPct val="10000"/>
              </a:spcBef>
            </a:pPr>
            <a:r>
              <a:rPr lang="en-US" altLang="zh-CN" dirty="0"/>
              <a:t>RISC</a:t>
            </a:r>
            <a:r>
              <a:rPr lang="zh-CN" altLang="en-US" dirty="0"/>
              <a:t>：</a:t>
            </a:r>
            <a:r>
              <a:rPr lang="en-US" altLang="zh-CN" dirty="0">
                <a:solidFill>
                  <a:srgbClr val="FF0000"/>
                </a:solidFill>
              </a:rPr>
              <a:t>R</a:t>
            </a:r>
            <a:r>
              <a:rPr lang="en-US" altLang="zh-CN" dirty="0"/>
              <a:t>educed </a:t>
            </a:r>
            <a:r>
              <a:rPr lang="en-US" altLang="zh-CN" dirty="0">
                <a:solidFill>
                  <a:srgbClr val="FF0000"/>
                </a:solidFill>
              </a:rPr>
              <a:t>I</a:t>
            </a:r>
            <a:r>
              <a:rPr lang="en-US" altLang="zh-CN" dirty="0"/>
              <a:t>nstruction </a:t>
            </a:r>
            <a:r>
              <a:rPr lang="en-US" altLang="zh-CN" dirty="0">
                <a:solidFill>
                  <a:srgbClr val="FF0000"/>
                </a:solidFill>
              </a:rPr>
              <a:t>S</a:t>
            </a:r>
            <a:r>
              <a:rPr lang="en-US" altLang="zh-CN" dirty="0"/>
              <a:t>et </a:t>
            </a:r>
            <a:r>
              <a:rPr lang="en-US" altLang="zh-CN" dirty="0">
                <a:solidFill>
                  <a:srgbClr val="FF0000"/>
                </a:solidFill>
              </a:rPr>
              <a:t>C</a:t>
            </a:r>
            <a:r>
              <a:rPr lang="en-US" altLang="zh-CN" dirty="0"/>
              <a:t>omputer</a:t>
            </a:r>
            <a:r>
              <a:rPr lang="zh-CN" altLang="en-US" dirty="0"/>
              <a:t>，</a:t>
            </a:r>
            <a:br>
              <a:rPr lang="zh-CN" altLang="en-US" dirty="0"/>
            </a:br>
            <a:r>
              <a:rPr lang="zh-CN" altLang="en-US" dirty="0"/>
              <a:t>精简指令集计算机结构</a:t>
            </a:r>
          </a:p>
          <a:p>
            <a:pPr lvl="1">
              <a:spcBef>
                <a:spcPct val="10000"/>
              </a:spcBef>
            </a:pPr>
            <a:r>
              <a:rPr lang="zh-CN" altLang="en-US" dirty="0"/>
              <a:t>只保留</a:t>
            </a:r>
            <a:r>
              <a:rPr lang="zh-CN" altLang="en-US" dirty="0">
                <a:solidFill>
                  <a:srgbClr val="FF0000"/>
                </a:solidFill>
              </a:rPr>
              <a:t>功能简单</a:t>
            </a:r>
            <a:r>
              <a:rPr lang="zh-CN" altLang="en-US" dirty="0"/>
              <a:t>的</a:t>
            </a:r>
            <a:r>
              <a:rPr lang="zh-CN" altLang="en-US" dirty="0">
                <a:solidFill>
                  <a:srgbClr val="FF0000"/>
                </a:solidFill>
              </a:rPr>
              <a:t>指令</a:t>
            </a:r>
          </a:p>
          <a:p>
            <a:pPr lvl="1">
              <a:spcBef>
                <a:spcPct val="10000"/>
              </a:spcBef>
            </a:pPr>
            <a:r>
              <a:rPr lang="zh-CN" altLang="en-US" dirty="0"/>
              <a:t>功能较复杂的指令用软件实现</a:t>
            </a:r>
          </a:p>
          <a:p>
            <a:pPr lvl="1">
              <a:spcBef>
                <a:spcPct val="10000"/>
              </a:spcBef>
            </a:pPr>
            <a:r>
              <a:rPr lang="zh-CN" altLang="en-US" dirty="0"/>
              <a:t>提高</a:t>
            </a:r>
            <a:r>
              <a:rPr lang="zh-CN" altLang="en-US" dirty="0">
                <a:solidFill>
                  <a:srgbClr val="FF0000"/>
                </a:solidFill>
              </a:rPr>
              <a:t>流水线</a:t>
            </a:r>
            <a:r>
              <a:rPr lang="zh-CN" altLang="en-US" dirty="0"/>
              <a:t>效率</a:t>
            </a:r>
          </a:p>
        </p:txBody>
      </p:sp>
      <p:sp>
        <p:nvSpPr>
          <p:cNvPr id="5" name="标题 4">
            <a:extLst>
              <a:ext uri="{FF2B5EF4-FFF2-40B4-BE49-F238E27FC236}">
                <a16:creationId xmlns:a16="http://schemas.microsoft.com/office/drawing/2014/main" id="{756DB599-A28C-4C8B-B755-AED4CE6AEC7F}"/>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591B6738-5A60-468E-A237-4E46B15B9A6B}" type="slidenum">
              <a:rPr lang="zh-CN" altLang="en-US" smtClean="0"/>
              <a:pPr/>
              <a:t>96</a:t>
            </a:fld>
            <a:endParaRPr lang="en-US" altLang="zh-CN"/>
          </a:p>
        </p:txBody>
      </p:sp>
      <p:sp>
        <p:nvSpPr>
          <p:cNvPr id="5" name="标题 4">
            <a:extLst>
              <a:ext uri="{FF2B5EF4-FFF2-40B4-BE49-F238E27FC236}">
                <a16:creationId xmlns:a16="http://schemas.microsoft.com/office/drawing/2014/main" id="{756DB599-A28C-4C8B-B755-AED4CE6AEC7F}"/>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
        <p:nvSpPr>
          <p:cNvPr id="3" name="内容占位符 2">
            <a:extLst>
              <a:ext uri="{FF2B5EF4-FFF2-40B4-BE49-F238E27FC236}">
                <a16:creationId xmlns:a16="http://schemas.microsoft.com/office/drawing/2014/main" id="{54D3BCDC-B0AD-4180-A888-A804E9E50EE4}"/>
              </a:ext>
            </a:extLst>
          </p:cNvPr>
          <p:cNvSpPr>
            <a:spLocks noGrp="1"/>
          </p:cNvSpPr>
          <p:nvPr>
            <p:ph idx="1"/>
          </p:nvPr>
        </p:nvSpPr>
        <p:spPr>
          <a:xfrm>
            <a:off x="395536" y="764703"/>
            <a:ext cx="8640514" cy="5977409"/>
          </a:xfrm>
        </p:spPr>
        <p:txBody>
          <a:bodyPr/>
          <a:lstStyle/>
          <a:p>
            <a:r>
              <a:rPr lang="zh-CN" altLang="en-US" dirty="0"/>
              <a:t>早期 </a:t>
            </a:r>
            <a:r>
              <a:rPr lang="en-US" altLang="zh-CN" dirty="0"/>
              <a:t>CISC </a:t>
            </a:r>
            <a:r>
              <a:rPr lang="zh-CN" altLang="en-US" dirty="0"/>
              <a:t>处理器的特点：</a:t>
            </a:r>
            <a:endParaRPr lang="en-US" altLang="zh-CN" dirty="0"/>
          </a:p>
          <a:p>
            <a:pPr lvl="1"/>
            <a:r>
              <a:rPr lang="zh-CN" altLang="en-US" dirty="0"/>
              <a:t>指令系统复杂 </a:t>
            </a:r>
            <a:r>
              <a:rPr lang="en-US" altLang="zh-CN" dirty="0"/>
              <a:t>—— </a:t>
            </a:r>
            <a:r>
              <a:rPr lang="zh-CN" altLang="en-US" dirty="0"/>
              <a:t>条数多、寻址方式多、格式多</a:t>
            </a:r>
            <a:endParaRPr lang="en-US" altLang="zh-CN" dirty="0"/>
          </a:p>
          <a:p>
            <a:pPr lvl="1"/>
            <a:r>
              <a:rPr lang="zh-CN" altLang="en-US" dirty="0"/>
              <a:t>多数指令执行需多个时钟周期</a:t>
            </a:r>
            <a:endParaRPr lang="en-US" altLang="zh-CN" dirty="0"/>
          </a:p>
          <a:p>
            <a:pPr lvl="1"/>
            <a:r>
              <a:rPr lang="zh-CN" altLang="en-US" dirty="0"/>
              <a:t>有多种指令可以访问主存</a:t>
            </a:r>
            <a:endParaRPr lang="en-US" altLang="zh-CN" dirty="0"/>
          </a:p>
          <a:p>
            <a:pPr lvl="1"/>
            <a:r>
              <a:rPr lang="zh-CN" altLang="en-US" dirty="0"/>
              <a:t>控制器采用微程序方式实现</a:t>
            </a:r>
            <a:endParaRPr lang="en-US" altLang="zh-CN" dirty="0"/>
          </a:p>
          <a:p>
            <a:pPr lvl="1"/>
            <a:r>
              <a:rPr lang="zh-CN" altLang="en-US" dirty="0"/>
              <a:t>寄存器数量有限</a:t>
            </a:r>
            <a:endParaRPr lang="en-US" altLang="zh-CN" dirty="0"/>
          </a:p>
          <a:p>
            <a:r>
              <a:rPr lang="zh-CN" altLang="en-US" dirty="0"/>
              <a:t>早期 </a:t>
            </a:r>
            <a:r>
              <a:rPr lang="en-US" altLang="zh-CN" dirty="0"/>
              <a:t>CISC </a:t>
            </a:r>
            <a:r>
              <a:rPr lang="zh-CN" altLang="en-US" dirty="0"/>
              <a:t>处理器的弊端：</a:t>
            </a:r>
            <a:endParaRPr lang="en-US" altLang="zh-CN" dirty="0"/>
          </a:p>
          <a:p>
            <a:pPr lvl="1"/>
            <a:r>
              <a:rPr lang="zh-CN" altLang="en-US" dirty="0"/>
              <a:t>控制器复杂</a:t>
            </a:r>
            <a:endParaRPr lang="en-US" altLang="zh-CN" dirty="0"/>
          </a:p>
          <a:p>
            <a:pPr lvl="1"/>
            <a:r>
              <a:rPr lang="zh-CN" altLang="en-US" dirty="0"/>
              <a:t>研制周期长，调试、维护难度大。</a:t>
            </a:r>
            <a:endParaRPr lang="en-US" altLang="zh-CN" dirty="0"/>
          </a:p>
          <a:p>
            <a:pPr lvl="1"/>
            <a:r>
              <a:rPr lang="zh-CN" altLang="en-US" dirty="0"/>
              <a:t>研制成本高</a:t>
            </a:r>
          </a:p>
        </p:txBody>
      </p:sp>
    </p:spTree>
    <p:extLst>
      <p:ext uri="{BB962C8B-B14F-4D97-AF65-F5344CB8AC3E}">
        <p14:creationId xmlns:p14="http://schemas.microsoft.com/office/powerpoint/2010/main" val="40188542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E8F97C8-1186-43B8-8F2C-4D4F13A4471E}" type="slidenum">
              <a:rPr lang="zh-CN" altLang="en-US"/>
              <a:pPr/>
              <a:t>97</a:t>
            </a:fld>
            <a:endParaRPr lang="en-US" altLang="zh-CN"/>
          </a:p>
        </p:txBody>
      </p:sp>
      <p:sp>
        <p:nvSpPr>
          <p:cNvPr id="1126403" name="Rectangle 3"/>
          <p:cNvSpPr>
            <a:spLocks noGrp="1" noChangeArrowheads="1"/>
          </p:cNvSpPr>
          <p:nvPr>
            <p:ph type="body" idx="1"/>
          </p:nvPr>
        </p:nvSpPr>
        <p:spPr>
          <a:xfrm>
            <a:off x="385638" y="2276872"/>
            <a:ext cx="8578850" cy="2736304"/>
          </a:xfrm>
        </p:spPr>
        <p:txBody>
          <a:bodyPr/>
          <a:lstStyle/>
          <a:p>
            <a:pPr>
              <a:spcBef>
                <a:spcPct val="10000"/>
              </a:spcBef>
            </a:pPr>
            <a:r>
              <a:rPr lang="en-US" altLang="zh-CN"/>
              <a:t>20</a:t>
            </a:r>
            <a:r>
              <a:rPr lang="zh-CN" altLang="en-US"/>
              <a:t>％与</a:t>
            </a:r>
            <a:r>
              <a:rPr lang="en-US" altLang="zh-CN"/>
              <a:t>80</a:t>
            </a:r>
            <a:r>
              <a:rPr lang="zh-CN" altLang="en-US"/>
              <a:t>％规律：在</a:t>
            </a:r>
            <a:r>
              <a:rPr lang="en-US" altLang="zh-CN"/>
              <a:t>CISC</a:t>
            </a:r>
            <a:r>
              <a:rPr lang="zh-CN" altLang="en-US"/>
              <a:t>中，大约</a:t>
            </a:r>
            <a:r>
              <a:rPr lang="en-US" altLang="zh-CN"/>
              <a:t>20</a:t>
            </a:r>
            <a:r>
              <a:rPr lang="zh-CN" altLang="en-US"/>
              <a:t>％的指令占据了</a:t>
            </a:r>
            <a:r>
              <a:rPr lang="en-US" altLang="zh-CN"/>
              <a:t>80</a:t>
            </a:r>
            <a:r>
              <a:rPr lang="zh-CN" altLang="en-US"/>
              <a:t>％的处理机执行时间。</a:t>
            </a:r>
          </a:p>
          <a:p>
            <a:pPr>
              <a:spcBef>
                <a:spcPct val="10000"/>
              </a:spcBef>
            </a:pPr>
            <a:r>
              <a:rPr lang="en-US" altLang="zh-CN"/>
              <a:t>VLSI</a:t>
            </a:r>
            <a:r>
              <a:rPr lang="zh-CN" altLang="en-US"/>
              <a:t>工艺要求规整性：</a:t>
            </a:r>
            <a:br>
              <a:rPr lang="zh-CN" altLang="en-US"/>
            </a:br>
            <a:r>
              <a:rPr lang="en-US" altLang="zh-CN"/>
              <a:t>RISC</a:t>
            </a:r>
            <a:r>
              <a:rPr lang="zh-CN" altLang="en-US"/>
              <a:t>正好适应了</a:t>
            </a:r>
            <a:r>
              <a:rPr lang="en-US" altLang="zh-CN"/>
              <a:t>VLSI</a:t>
            </a:r>
            <a:r>
              <a:rPr lang="zh-CN" altLang="en-US"/>
              <a:t>工艺的要求。</a:t>
            </a:r>
          </a:p>
          <a:p>
            <a:pPr>
              <a:spcBef>
                <a:spcPct val="10000"/>
              </a:spcBef>
            </a:pPr>
            <a:r>
              <a:rPr lang="zh-CN" altLang="en-US"/>
              <a:t>复杂的指令使指令的执行周期大大加长。</a:t>
            </a:r>
          </a:p>
        </p:txBody>
      </p:sp>
      <p:sp>
        <p:nvSpPr>
          <p:cNvPr id="6" name="Rectangle 3"/>
          <p:cNvSpPr txBox="1">
            <a:spLocks noChangeArrowheads="1"/>
          </p:cNvSpPr>
          <p:nvPr/>
        </p:nvSpPr>
        <p:spPr bwMode="auto">
          <a:xfrm>
            <a:off x="385638" y="764705"/>
            <a:ext cx="8578850" cy="15121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1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CISC</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指令系统存在的问题：</a:t>
            </a:r>
          </a:p>
          <a:p>
            <a:pPr marR="0" lvl="0" algn="l" defTabSz="914400" rtl="0" eaLnBrk="1" fontAlgn="base" latinLnBrk="0" hangingPunct="1">
              <a:lnSpc>
                <a:spcPct val="100000"/>
              </a:lnSpc>
              <a:spcBef>
                <a:spcPct val="10000"/>
              </a:spcBef>
              <a:spcAft>
                <a:spcPct val="0"/>
              </a:spcAft>
              <a:buClr>
                <a:schemeClr val="bg2"/>
              </a:buClr>
              <a:buSzPct val="75000"/>
              <a:buFont typeface="Wingdings" pitchFamily="2" charset="2"/>
              <a:buNone/>
              <a:tabLst/>
              <a:defRPr/>
            </a:pP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1979</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年，美国加洲大学伯克利分校的 </a:t>
            </a:r>
            <a:r>
              <a:rPr kumimoji="0" lang="en-US" altLang="zh-CN"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David Patterson </a:t>
            </a:r>
            <a:r>
              <a:rPr kumimoji="0" lang="zh-CN" altLang="en-US" sz="2800" b="1" i="0" u="none" strike="noStrike" kern="0" cap="none" spc="0" normalizeH="0" baseline="0" noProof="0" dirty="0">
                <a:ln>
                  <a:noFill/>
                </a:ln>
                <a:solidFill>
                  <a:schemeClr val="tx1"/>
                </a:solidFill>
                <a:effectLst/>
                <a:uLnTx/>
                <a:uFillTx/>
                <a:latin typeface="+mn-lt"/>
                <a:ea typeface="楷体" panose="02010609060101010101" pitchFamily="49" charset="-122"/>
                <a:cs typeface="+mn-cs"/>
              </a:rPr>
              <a:t>提出，</a:t>
            </a:r>
          </a:p>
        </p:txBody>
      </p:sp>
      <p:sp>
        <p:nvSpPr>
          <p:cNvPr id="3" name="标题 2">
            <a:extLst>
              <a:ext uri="{FF2B5EF4-FFF2-40B4-BE49-F238E27FC236}">
                <a16:creationId xmlns:a16="http://schemas.microsoft.com/office/drawing/2014/main" id="{F258B2D1-BEB6-487F-80C8-9ABB3B6AD1A7}"/>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27990EF-C646-4B0B-9ADE-24635F799757}" type="slidenum">
              <a:rPr lang="zh-CN" altLang="en-US"/>
              <a:pPr/>
              <a:t>98</a:t>
            </a:fld>
            <a:endParaRPr lang="en-US" altLang="zh-CN"/>
          </a:p>
        </p:txBody>
      </p:sp>
      <p:sp>
        <p:nvSpPr>
          <p:cNvPr id="1127427" name="Rectangle 3"/>
          <p:cNvSpPr>
            <a:spLocks noGrp="1" noChangeArrowheads="1"/>
          </p:cNvSpPr>
          <p:nvPr>
            <p:ph type="body" idx="1"/>
          </p:nvPr>
        </p:nvSpPr>
        <p:spPr>
          <a:xfrm>
            <a:off x="395288" y="548530"/>
            <a:ext cx="8497887" cy="6192838"/>
          </a:xfrm>
        </p:spPr>
        <p:txBody>
          <a:bodyPr/>
          <a:lstStyle/>
          <a:p>
            <a:pPr marL="0" indent="0">
              <a:spcBef>
                <a:spcPts val="0"/>
              </a:spcBef>
              <a:buFont typeface="Wingdings" pitchFamily="2" charset="2"/>
              <a:buNone/>
            </a:pPr>
            <a:r>
              <a:rPr lang="en-US" altLang="zh-CN">
                <a:solidFill>
                  <a:srgbClr val="FF0066"/>
                </a:solidFill>
                <a:ea typeface="黑体" pitchFamily="2" charset="-122"/>
              </a:rPr>
              <a:t>RISC</a:t>
            </a:r>
            <a:r>
              <a:rPr lang="zh-CN" altLang="en-US">
                <a:solidFill>
                  <a:srgbClr val="FF0066"/>
                </a:solidFill>
                <a:ea typeface="黑体" pitchFamily="2" charset="-122"/>
              </a:rPr>
              <a:t>的定义和特点：</a:t>
            </a:r>
          </a:p>
          <a:p>
            <a:pPr marL="0" indent="0">
              <a:spcBef>
                <a:spcPts val="0"/>
              </a:spcBef>
              <a:buFont typeface="Wingdings" pitchFamily="2" charset="2"/>
              <a:buNone/>
            </a:pPr>
            <a:r>
              <a:rPr lang="en-US" altLang="zh-CN" i="1">
                <a:solidFill>
                  <a:srgbClr val="000000"/>
                </a:solidFill>
                <a:ea typeface="Arial Unicode MS" pitchFamily="34" charset="-122"/>
                <a:cs typeface="Arial Unicode MS" pitchFamily="34" charset="-122"/>
              </a:rPr>
              <a:t>... These early RISC computers — </a:t>
            </a:r>
            <a:r>
              <a:rPr lang="en-US" altLang="zh-CN" i="1">
                <a:solidFill>
                  <a:srgbClr val="008000"/>
                </a:solidFill>
                <a:ea typeface="Arial Unicode MS" pitchFamily="34" charset="-122"/>
                <a:cs typeface="Arial Unicode MS" pitchFamily="34" charset="-122"/>
              </a:rPr>
              <a:t>the 801</a:t>
            </a:r>
            <a:r>
              <a:rPr lang="en-US" altLang="zh-CN" i="1">
                <a:solidFill>
                  <a:srgbClr val="000000"/>
                </a:solidFill>
                <a:ea typeface="Arial Unicode MS" pitchFamily="34" charset="-122"/>
                <a:cs typeface="Arial Unicode MS" pitchFamily="34" charset="-122"/>
              </a:rPr>
              <a:t>, </a:t>
            </a:r>
            <a:r>
              <a:rPr lang="en-US" altLang="zh-CN" i="1">
                <a:solidFill>
                  <a:srgbClr val="008000"/>
                </a:solidFill>
                <a:ea typeface="Arial Unicode MS" pitchFamily="34" charset="-122"/>
                <a:cs typeface="Arial Unicode MS" pitchFamily="34" charset="-122"/>
              </a:rPr>
              <a:t>RISC-II</a:t>
            </a:r>
            <a:r>
              <a:rPr lang="en-US" altLang="zh-CN" i="1">
                <a:solidFill>
                  <a:srgbClr val="000000"/>
                </a:solidFill>
                <a:ea typeface="Arial Unicode MS" pitchFamily="34" charset="-122"/>
                <a:cs typeface="Arial Unicode MS" pitchFamily="34" charset="-122"/>
              </a:rPr>
              <a:t>, and </a:t>
            </a:r>
            <a:r>
              <a:rPr lang="en-US" altLang="zh-CN" i="1">
                <a:solidFill>
                  <a:srgbClr val="008000"/>
                </a:solidFill>
                <a:ea typeface="Arial Unicode MS" pitchFamily="34" charset="-122"/>
                <a:cs typeface="Arial Unicode MS" pitchFamily="34" charset="-122"/>
              </a:rPr>
              <a:t>MIPS</a:t>
            </a:r>
            <a:r>
              <a:rPr lang="en-US" altLang="zh-CN" i="1">
                <a:solidFill>
                  <a:srgbClr val="000000"/>
                </a:solidFill>
                <a:ea typeface="Arial Unicode MS" pitchFamily="34" charset="-122"/>
                <a:cs typeface="Arial Unicode MS" pitchFamily="34" charset="-122"/>
              </a:rPr>
              <a:t> — had much in common. Both university projects were interested in designing a simple computer that could be built in VLSI within the university environment. All three computers </a:t>
            </a:r>
            <a:r>
              <a:rPr lang="en-US" altLang="zh-CN" i="1">
                <a:solidFill>
                  <a:srgbClr val="FF0000"/>
                </a:solidFill>
                <a:ea typeface="Arial Unicode MS" pitchFamily="34" charset="-122"/>
                <a:cs typeface="Arial Unicode MS" pitchFamily="34" charset="-122"/>
              </a:rPr>
              <a:t>used a simple load-store architecture</a:t>
            </a:r>
            <a:r>
              <a:rPr lang="en-US" altLang="zh-CN" i="1">
                <a:solidFill>
                  <a:srgbClr val="000000"/>
                </a:solidFill>
                <a:ea typeface="Arial Unicode MS" pitchFamily="34" charset="-122"/>
                <a:cs typeface="Arial Unicode MS" pitchFamily="34" charset="-122"/>
              </a:rPr>
              <a:t>, </a:t>
            </a:r>
            <a:r>
              <a:rPr lang="en-US" altLang="zh-CN" i="1">
                <a:solidFill>
                  <a:srgbClr val="0000FF"/>
                </a:solidFill>
                <a:ea typeface="Arial Unicode MS" pitchFamily="34" charset="-122"/>
                <a:cs typeface="Arial Unicode MS" pitchFamily="34" charset="-122"/>
              </a:rPr>
              <a:t>fixed-format 32-bit instructions</a:t>
            </a:r>
            <a:r>
              <a:rPr lang="en-US" altLang="zh-CN" i="1">
                <a:solidFill>
                  <a:srgbClr val="000000"/>
                </a:solidFill>
                <a:ea typeface="Arial Unicode MS" pitchFamily="34" charset="-122"/>
                <a:cs typeface="Arial Unicode MS" pitchFamily="34" charset="-122"/>
              </a:rPr>
              <a:t>, and </a:t>
            </a:r>
            <a:r>
              <a:rPr lang="en-US" altLang="zh-CN" i="1">
                <a:solidFill>
                  <a:srgbClr val="D60093"/>
                </a:solidFill>
                <a:ea typeface="Arial Unicode MS" pitchFamily="34" charset="-122"/>
                <a:cs typeface="Arial Unicode MS" pitchFamily="34" charset="-122"/>
              </a:rPr>
              <a:t>emphasized efficient pipelining</a:t>
            </a:r>
            <a:r>
              <a:rPr lang="en-US" altLang="zh-CN" i="1">
                <a:solidFill>
                  <a:srgbClr val="000000"/>
                </a:solidFill>
                <a:ea typeface="Arial Unicode MS" pitchFamily="34" charset="-122"/>
                <a:cs typeface="Arial Unicode MS" pitchFamily="34" charset="-122"/>
              </a:rPr>
              <a:t>. Patterson [1985] describes the three computers and the basic design principles that have come to characterize what a RISC computer is. Hennessy [1984] provides another view of the same ideas, as well as other issues in VLSI processor design. ...</a:t>
            </a:r>
          </a:p>
          <a:p>
            <a:pPr marL="0" indent="0">
              <a:spcBef>
                <a:spcPts val="0"/>
              </a:spcBef>
              <a:buFont typeface="Wingdings" pitchFamily="2" charset="2"/>
              <a:buNone/>
            </a:pPr>
            <a:r>
              <a:rPr lang="zh-CN" altLang="en-US" sz="2400">
                <a:solidFill>
                  <a:srgbClr val="000000"/>
                </a:solidFill>
              </a:rPr>
              <a:t>       － </a:t>
            </a:r>
            <a:r>
              <a:rPr lang="en-US" altLang="zh-CN" sz="2400" i="1">
                <a:solidFill>
                  <a:srgbClr val="000000"/>
                </a:solidFill>
              </a:rPr>
              <a:t>Computer Architecture, A Quantitative Approach , 4th</a:t>
            </a:r>
            <a:endParaRPr lang="en-US" altLang="zh-CN"/>
          </a:p>
        </p:txBody>
      </p:sp>
      <p:sp>
        <p:nvSpPr>
          <p:cNvPr id="3" name="标题 2">
            <a:extLst>
              <a:ext uri="{FF2B5EF4-FFF2-40B4-BE49-F238E27FC236}">
                <a16:creationId xmlns:a16="http://schemas.microsoft.com/office/drawing/2014/main" id="{E7AF3E7C-A287-4D47-8392-5237457007A6}"/>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8B8E192-3634-41A9-B524-CC113CB9838C}" type="slidenum">
              <a:rPr lang="zh-CN" altLang="en-US"/>
              <a:pPr/>
              <a:t>99</a:t>
            </a:fld>
            <a:endParaRPr lang="en-US" altLang="zh-CN"/>
          </a:p>
        </p:txBody>
      </p:sp>
      <p:sp>
        <p:nvSpPr>
          <p:cNvPr id="1070083" name="Rectangle 3"/>
          <p:cNvSpPr>
            <a:spLocks noGrp="1" noChangeArrowheads="1"/>
          </p:cNvSpPr>
          <p:nvPr>
            <p:ph type="body" idx="1"/>
          </p:nvPr>
        </p:nvSpPr>
        <p:spPr>
          <a:xfrm>
            <a:off x="539750" y="549275"/>
            <a:ext cx="8496300" cy="6192838"/>
          </a:xfrm>
        </p:spPr>
        <p:txBody>
          <a:bodyPr/>
          <a:lstStyle/>
          <a:p>
            <a:pPr>
              <a:spcBef>
                <a:spcPts val="200"/>
              </a:spcBef>
              <a:buNone/>
            </a:pPr>
            <a:r>
              <a:rPr lang="en-US" altLang="zh-CN" dirty="0">
                <a:solidFill>
                  <a:srgbClr val="C00000"/>
                </a:solidFill>
                <a:effectLst>
                  <a:outerShdw blurRad="38100" dist="38100" dir="2700000" algn="tl">
                    <a:srgbClr val="000000">
                      <a:alpha val="43137"/>
                    </a:srgbClr>
                  </a:outerShdw>
                </a:effectLst>
                <a:latin typeface="Arial" pitchFamily="34" charset="0"/>
                <a:ea typeface="黑体" pitchFamily="49" charset="-122"/>
                <a:cs typeface="Arial" pitchFamily="34" charset="0"/>
              </a:rPr>
              <a:t>RISC</a:t>
            </a:r>
            <a:r>
              <a:rPr lang="zh-CN" altLang="en-US" dirty="0">
                <a:solidFill>
                  <a:srgbClr val="C00000"/>
                </a:solidFill>
                <a:effectLst>
                  <a:outerShdw blurRad="38100" dist="38100" dir="2700000" algn="tl">
                    <a:srgbClr val="000000">
                      <a:alpha val="43137"/>
                    </a:srgbClr>
                  </a:outerShdw>
                </a:effectLst>
                <a:latin typeface="Arial" pitchFamily="34" charset="0"/>
                <a:ea typeface="黑体" pitchFamily="49" charset="-122"/>
                <a:cs typeface="Arial" pitchFamily="34" charset="0"/>
              </a:rPr>
              <a:t>的特点：</a:t>
            </a:r>
            <a:endParaRPr lang="en-US" altLang="zh-CN" dirty="0">
              <a:solidFill>
                <a:srgbClr val="C00000"/>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spcBef>
                <a:spcPts val="200"/>
              </a:spcBef>
            </a:pPr>
            <a:r>
              <a:rPr lang="zh-CN" altLang="en-US" dirty="0">
                <a:solidFill>
                  <a:srgbClr val="FF0000"/>
                </a:solidFill>
              </a:rPr>
              <a:t>指令系统简单</a:t>
            </a:r>
            <a:endParaRPr lang="en-US" altLang="zh-CN" dirty="0">
              <a:solidFill>
                <a:srgbClr val="FF0000"/>
              </a:solidFill>
            </a:endParaRPr>
          </a:p>
          <a:p>
            <a:pPr lvl="1">
              <a:spcBef>
                <a:spcPts val="200"/>
              </a:spcBef>
            </a:pPr>
            <a:r>
              <a:rPr lang="zh-CN" altLang="en-US" dirty="0">
                <a:latin typeface="Times New Roman" pitchFamily="18" charset="0"/>
              </a:rPr>
              <a:t>指令条数少、格式少、长度固定、功能简单</a:t>
            </a:r>
            <a:endParaRPr lang="en-US" altLang="zh-CN" dirty="0">
              <a:latin typeface="Times New Roman" pitchFamily="18" charset="0"/>
            </a:endParaRPr>
          </a:p>
          <a:p>
            <a:pPr lvl="1">
              <a:spcBef>
                <a:spcPts val="200"/>
              </a:spcBef>
            </a:pPr>
            <a:r>
              <a:rPr lang="zh-CN" altLang="en-US" dirty="0">
                <a:latin typeface="Times New Roman" pitchFamily="18" charset="0"/>
              </a:rPr>
              <a:t>寻址方式少</a:t>
            </a:r>
            <a:endParaRPr lang="en-US" altLang="zh-CN" dirty="0">
              <a:latin typeface="Times New Roman" pitchFamily="18" charset="0"/>
            </a:endParaRPr>
          </a:p>
          <a:p>
            <a:pPr lvl="1">
              <a:spcBef>
                <a:spcPts val="200"/>
              </a:spcBef>
            </a:pPr>
            <a:r>
              <a:rPr lang="zh-CN" altLang="en-US" dirty="0">
                <a:latin typeface="Times New Roman" pitchFamily="18" charset="0"/>
              </a:rPr>
              <a:t>采用硬布线控制逻辑（不用或少用微程序控制）</a:t>
            </a:r>
            <a:endParaRPr lang="en-US" altLang="zh-CN" dirty="0"/>
          </a:p>
          <a:p>
            <a:pPr>
              <a:spcBef>
                <a:spcPts val="200"/>
              </a:spcBef>
            </a:pPr>
            <a:r>
              <a:rPr lang="en-US" altLang="zh-CN" dirty="0">
                <a:solidFill>
                  <a:srgbClr val="FF0000"/>
                </a:solidFill>
              </a:rPr>
              <a:t>Load/Store</a:t>
            </a:r>
            <a:r>
              <a:rPr lang="zh-CN" altLang="en-US" dirty="0">
                <a:solidFill>
                  <a:srgbClr val="FF0000"/>
                </a:solidFill>
              </a:rPr>
              <a:t>结构</a:t>
            </a:r>
            <a:endParaRPr lang="en-US" altLang="zh-CN" dirty="0">
              <a:solidFill>
                <a:srgbClr val="FF0000"/>
              </a:solidFill>
            </a:endParaRPr>
          </a:p>
          <a:p>
            <a:pPr lvl="1">
              <a:spcBef>
                <a:spcPts val="200"/>
              </a:spcBef>
            </a:pPr>
            <a:r>
              <a:rPr lang="zh-CN" altLang="en-US" dirty="0"/>
              <a:t>只有</a:t>
            </a:r>
            <a:r>
              <a:rPr lang="en-US" altLang="zh-CN" dirty="0"/>
              <a:t>LOAD</a:t>
            </a:r>
            <a:r>
              <a:rPr lang="zh-CN" altLang="en-US" dirty="0"/>
              <a:t>和</a:t>
            </a:r>
            <a:r>
              <a:rPr lang="en-US" altLang="zh-CN" dirty="0"/>
              <a:t>STORE</a:t>
            </a:r>
            <a:r>
              <a:rPr lang="zh-CN" altLang="en-US" dirty="0"/>
              <a:t>指令可以访问存储器</a:t>
            </a:r>
            <a:endParaRPr lang="en-US" altLang="zh-CN" dirty="0"/>
          </a:p>
          <a:p>
            <a:pPr lvl="1">
              <a:spcBef>
                <a:spcPts val="200"/>
              </a:spcBef>
            </a:pPr>
            <a:r>
              <a:rPr lang="zh-CN" altLang="en-US" dirty="0"/>
              <a:t>寄存器多</a:t>
            </a:r>
            <a:endParaRPr lang="en-US" altLang="zh-CN" dirty="0"/>
          </a:p>
          <a:p>
            <a:pPr lvl="1">
              <a:spcBef>
                <a:spcPts val="200"/>
              </a:spcBef>
            </a:pPr>
            <a:r>
              <a:rPr lang="zh-CN" altLang="en-US" dirty="0"/>
              <a:t>寄存器窗口技术</a:t>
            </a:r>
            <a:endParaRPr lang="en-US" altLang="zh-CN" dirty="0"/>
          </a:p>
          <a:p>
            <a:pPr>
              <a:spcBef>
                <a:spcPts val="200"/>
              </a:spcBef>
            </a:pPr>
            <a:r>
              <a:rPr lang="zh-CN" altLang="en-US" dirty="0"/>
              <a:t>十分重视提高</a:t>
            </a:r>
            <a:r>
              <a:rPr lang="zh-CN" altLang="en-US" dirty="0">
                <a:solidFill>
                  <a:srgbClr val="FF0000"/>
                </a:solidFill>
              </a:rPr>
              <a:t>流水线</a:t>
            </a:r>
            <a:r>
              <a:rPr lang="zh-CN" altLang="en-US" dirty="0"/>
              <a:t>的执行效率</a:t>
            </a:r>
            <a:endParaRPr lang="en-US" altLang="zh-CN" dirty="0"/>
          </a:p>
          <a:p>
            <a:pPr lvl="1">
              <a:spcBef>
                <a:spcPts val="200"/>
              </a:spcBef>
            </a:pPr>
            <a:r>
              <a:rPr lang="zh-CN" altLang="en-US" dirty="0"/>
              <a:t>大部分指令可以单周期执行完成</a:t>
            </a:r>
            <a:endParaRPr lang="en-US" altLang="zh-CN" dirty="0"/>
          </a:p>
          <a:p>
            <a:pPr lvl="1">
              <a:spcBef>
                <a:spcPts val="200"/>
              </a:spcBef>
            </a:pPr>
            <a:r>
              <a:rPr lang="zh-CN" altLang="en-US" dirty="0"/>
              <a:t>延迟转移技术</a:t>
            </a:r>
            <a:endParaRPr lang="en-US" altLang="zh-CN" dirty="0"/>
          </a:p>
          <a:p>
            <a:pPr>
              <a:spcBef>
                <a:spcPts val="200"/>
              </a:spcBef>
            </a:pPr>
            <a:r>
              <a:rPr lang="zh-CN" altLang="en-US" dirty="0">
                <a:latin typeface="宋体" charset="-122"/>
              </a:rPr>
              <a:t>十分强调</a:t>
            </a:r>
            <a:r>
              <a:rPr lang="zh-CN" altLang="en-US" dirty="0">
                <a:solidFill>
                  <a:srgbClr val="FF0000"/>
                </a:solidFill>
                <a:latin typeface="宋体" charset="-122"/>
              </a:rPr>
              <a:t>优化编译</a:t>
            </a:r>
            <a:r>
              <a:rPr lang="zh-CN" altLang="en-US" dirty="0">
                <a:latin typeface="宋体" charset="-122"/>
              </a:rPr>
              <a:t>技术的作用</a:t>
            </a:r>
            <a:endParaRPr lang="zh-CN" altLang="en-US" dirty="0"/>
          </a:p>
        </p:txBody>
      </p:sp>
      <p:sp>
        <p:nvSpPr>
          <p:cNvPr id="2" name="动作按钮: 信息 1">
            <a:hlinkClick r:id="rId2" action="ppaction://hlinksldjump" highlightClick="1"/>
          </p:cNvPr>
          <p:cNvSpPr/>
          <p:nvPr/>
        </p:nvSpPr>
        <p:spPr bwMode="auto">
          <a:xfrm>
            <a:off x="4067944" y="4221088"/>
            <a:ext cx="360040" cy="360040"/>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charset="-122"/>
            </a:endParaRPr>
          </a:p>
        </p:txBody>
      </p:sp>
      <p:grpSp>
        <p:nvGrpSpPr>
          <p:cNvPr id="7" name="组合 6">
            <a:extLst>
              <a:ext uri="{FF2B5EF4-FFF2-40B4-BE49-F238E27FC236}">
                <a16:creationId xmlns:a16="http://schemas.microsoft.com/office/drawing/2014/main" id="{3CE81CE3-C226-4294-A4B0-73D1F454FA53}"/>
              </a:ext>
            </a:extLst>
          </p:cNvPr>
          <p:cNvGrpSpPr/>
          <p:nvPr/>
        </p:nvGrpSpPr>
        <p:grpSpPr>
          <a:xfrm>
            <a:off x="4913265" y="228898"/>
            <a:ext cx="3773535" cy="969665"/>
            <a:chOff x="8293621" y="30882"/>
            <a:chExt cx="3773535" cy="969665"/>
          </a:xfrm>
        </p:grpSpPr>
        <p:sp>
          <p:nvSpPr>
            <p:cNvPr id="8" name="矩形 7">
              <a:extLst>
                <a:ext uri="{FF2B5EF4-FFF2-40B4-BE49-F238E27FC236}">
                  <a16:creationId xmlns:a16="http://schemas.microsoft.com/office/drawing/2014/main" id="{C458FD0B-D950-4E7B-9B1D-56BFA18E2AD3}"/>
                </a:ext>
              </a:extLst>
            </p:cNvPr>
            <p:cNvSpPr/>
            <p:nvPr/>
          </p:nvSpPr>
          <p:spPr bwMode="auto">
            <a:xfrm>
              <a:off x="8472264" y="476672"/>
              <a:ext cx="720080" cy="523875"/>
            </a:xfrm>
            <a:prstGeom prst="rect">
              <a:avLst/>
            </a:prstGeom>
            <a:solidFill>
              <a:srgbClr val="FFCC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sz="2400" b="1" dirty="0">
                  <a:latin typeface="Times New Roman" pitchFamily="18" charset="0"/>
                  <a:ea typeface="宋体" pitchFamily="2" charset="-122"/>
                </a:rPr>
                <a:t>取指</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4829EBEE-690F-4A52-AB2A-31FA07100D64}"/>
                </a:ext>
              </a:extLst>
            </p:cNvPr>
            <p:cNvSpPr/>
            <p:nvPr/>
          </p:nvSpPr>
          <p:spPr bwMode="auto">
            <a:xfrm>
              <a:off x="9370987" y="476671"/>
              <a:ext cx="720080" cy="523875"/>
            </a:xfrm>
            <a:prstGeom prst="rect">
              <a:avLst/>
            </a:prstGeom>
            <a:solidFill>
              <a:srgbClr val="FFCC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sz="2400" b="1" dirty="0">
                  <a:latin typeface="Times New Roman" pitchFamily="18" charset="0"/>
                  <a:ea typeface="宋体" pitchFamily="2" charset="-122"/>
                </a:rPr>
                <a:t>取数</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0" name="矩形 9">
              <a:extLst>
                <a:ext uri="{FF2B5EF4-FFF2-40B4-BE49-F238E27FC236}">
                  <a16:creationId xmlns:a16="http://schemas.microsoft.com/office/drawing/2014/main" id="{EDF305F1-A09E-4929-B689-87CD6ABBF8FA}"/>
                </a:ext>
              </a:extLst>
            </p:cNvPr>
            <p:cNvSpPr/>
            <p:nvPr/>
          </p:nvSpPr>
          <p:spPr bwMode="auto">
            <a:xfrm>
              <a:off x="10269710" y="476671"/>
              <a:ext cx="720080" cy="523875"/>
            </a:xfrm>
            <a:prstGeom prst="rect">
              <a:avLst/>
            </a:prstGeom>
            <a:solidFill>
              <a:srgbClr val="FFCC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sz="2400" b="1" dirty="0">
                  <a:latin typeface="Times New Roman" pitchFamily="18" charset="0"/>
                  <a:ea typeface="宋体" pitchFamily="2" charset="-122"/>
                </a:rPr>
                <a:t>执行</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BF9E74DE-024F-4DB0-BE9B-C44A88C6E174}"/>
                </a:ext>
              </a:extLst>
            </p:cNvPr>
            <p:cNvSpPr/>
            <p:nvPr/>
          </p:nvSpPr>
          <p:spPr bwMode="auto">
            <a:xfrm>
              <a:off x="11168433" y="476671"/>
              <a:ext cx="720080" cy="523875"/>
            </a:xfrm>
            <a:prstGeom prst="rect">
              <a:avLst/>
            </a:prstGeom>
            <a:solidFill>
              <a:srgbClr val="FFCC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sz="2400" b="1" dirty="0">
                  <a:latin typeface="Times New Roman" pitchFamily="18" charset="0"/>
                  <a:ea typeface="宋体" pitchFamily="2" charset="-122"/>
                </a:rPr>
                <a:t>存数</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12" name="直接箭头连接符 11">
              <a:extLst>
                <a:ext uri="{FF2B5EF4-FFF2-40B4-BE49-F238E27FC236}">
                  <a16:creationId xmlns:a16="http://schemas.microsoft.com/office/drawing/2014/main" id="{94805CE9-8027-48D2-9ED7-2F93FA9596A7}"/>
                </a:ext>
              </a:extLst>
            </p:cNvPr>
            <p:cNvCxnSpPr>
              <a:stCxn id="8" idx="3"/>
              <a:endCxn id="9" idx="1"/>
            </p:cNvCxnSpPr>
            <p:nvPr/>
          </p:nvCxnSpPr>
          <p:spPr bwMode="auto">
            <a:xfrm flipV="1">
              <a:off x="9192344" y="738609"/>
              <a:ext cx="178643" cy="1"/>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3" name="直接箭头连接符 12">
              <a:extLst>
                <a:ext uri="{FF2B5EF4-FFF2-40B4-BE49-F238E27FC236}">
                  <a16:creationId xmlns:a16="http://schemas.microsoft.com/office/drawing/2014/main" id="{6A1B5C2B-DC02-492C-A6D0-06645374C548}"/>
                </a:ext>
              </a:extLst>
            </p:cNvPr>
            <p:cNvCxnSpPr/>
            <p:nvPr/>
          </p:nvCxnSpPr>
          <p:spPr bwMode="auto">
            <a:xfrm flipV="1">
              <a:off x="10091067" y="738608"/>
              <a:ext cx="178643" cy="1"/>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4" name="直接箭头连接符 13">
              <a:extLst>
                <a:ext uri="{FF2B5EF4-FFF2-40B4-BE49-F238E27FC236}">
                  <a16:creationId xmlns:a16="http://schemas.microsoft.com/office/drawing/2014/main" id="{B5074A4A-24BF-4A5B-BF8D-874DCC9A53E9}"/>
                </a:ext>
              </a:extLst>
            </p:cNvPr>
            <p:cNvCxnSpPr/>
            <p:nvPr/>
          </p:nvCxnSpPr>
          <p:spPr bwMode="auto">
            <a:xfrm flipV="1">
              <a:off x="10988254" y="738607"/>
              <a:ext cx="178643" cy="1"/>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5" name="直接箭头连接符 14">
              <a:extLst>
                <a:ext uri="{FF2B5EF4-FFF2-40B4-BE49-F238E27FC236}">
                  <a16:creationId xmlns:a16="http://schemas.microsoft.com/office/drawing/2014/main" id="{03F80A6E-93CB-45FD-AA9C-12E66FA8952F}"/>
                </a:ext>
              </a:extLst>
            </p:cNvPr>
            <p:cNvCxnSpPr/>
            <p:nvPr/>
          </p:nvCxnSpPr>
          <p:spPr bwMode="auto">
            <a:xfrm flipV="1">
              <a:off x="11888513" y="738606"/>
              <a:ext cx="178643" cy="1"/>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6" name="直接箭头连接符 15">
              <a:extLst>
                <a:ext uri="{FF2B5EF4-FFF2-40B4-BE49-F238E27FC236}">
                  <a16:creationId xmlns:a16="http://schemas.microsoft.com/office/drawing/2014/main" id="{E1CA4008-6781-4B75-BDA6-FB9D47F9FA88}"/>
                </a:ext>
              </a:extLst>
            </p:cNvPr>
            <p:cNvCxnSpPr/>
            <p:nvPr/>
          </p:nvCxnSpPr>
          <p:spPr bwMode="auto">
            <a:xfrm flipV="1">
              <a:off x="8293621" y="741497"/>
              <a:ext cx="178643" cy="1"/>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
          <p:nvSpPr>
            <p:cNvPr id="17" name="矩形 16">
              <a:extLst>
                <a:ext uri="{FF2B5EF4-FFF2-40B4-BE49-F238E27FC236}">
                  <a16:creationId xmlns:a16="http://schemas.microsoft.com/office/drawing/2014/main" id="{99D357B3-8BB0-4C0E-9754-6B3080F27F95}"/>
                </a:ext>
              </a:extLst>
            </p:cNvPr>
            <p:cNvSpPr/>
            <p:nvPr/>
          </p:nvSpPr>
          <p:spPr>
            <a:xfrm>
              <a:off x="9269412" y="30882"/>
              <a:ext cx="1731564" cy="461665"/>
            </a:xfrm>
            <a:prstGeom prst="rect">
              <a:avLst/>
            </a:prstGeom>
          </p:spPr>
          <p:txBody>
            <a:bodyPr wrap="none">
              <a:spAutoFit/>
            </a:bodyPr>
            <a:lstStyle/>
            <a:p>
              <a:r>
                <a:rPr lang="zh-CN" altLang="en-US" sz="2400" b="1" dirty="0">
                  <a:solidFill>
                    <a:srgbClr val="000000"/>
                  </a:solidFill>
                  <a:latin typeface="Times New Roman" pitchFamily="18" charset="0"/>
                  <a:ea typeface="宋体" pitchFamily="2" charset="-122"/>
                </a:rPr>
                <a:t>指令流水线</a:t>
              </a:r>
              <a:endParaRPr lang="zh-CN" altLang="en-US" dirty="0"/>
            </a:p>
          </p:txBody>
        </p:sp>
      </p:grpSp>
      <p:sp>
        <p:nvSpPr>
          <p:cNvPr id="4" name="标题 3">
            <a:extLst>
              <a:ext uri="{FF2B5EF4-FFF2-40B4-BE49-F238E27FC236}">
                <a16:creationId xmlns:a16="http://schemas.microsoft.com/office/drawing/2014/main" id="{97B968F5-98A5-4192-A713-BAEBFCA88286}"/>
              </a:ext>
            </a:extLst>
          </p:cNvPr>
          <p:cNvSpPr>
            <a:spLocks noGrp="1"/>
          </p:cNvSpPr>
          <p:nvPr>
            <p:ph type="title"/>
          </p:nvPr>
        </p:nvSpPr>
        <p:spPr/>
        <p:txBody>
          <a:bodyPr/>
          <a:lstStyle/>
          <a:p>
            <a:r>
              <a:rPr lang="zh-CN" altLang="en-US" dirty="0">
                <a:latin typeface="Arial" pitchFamily="34" charset="0"/>
                <a:cs typeface="Arial" pitchFamily="34" charset="0"/>
              </a:rPr>
              <a:t>二、</a:t>
            </a:r>
            <a:r>
              <a:rPr lang="en-US" altLang="zh-CN" dirty="0">
                <a:latin typeface="Arial" pitchFamily="34" charset="0"/>
                <a:cs typeface="Arial" pitchFamily="34" charset="0"/>
              </a:rPr>
              <a:t>CISC </a:t>
            </a:r>
            <a:r>
              <a:rPr lang="zh-CN" altLang="en-US" dirty="0">
                <a:latin typeface="Arial" pitchFamily="34" charset="0"/>
                <a:cs typeface="Arial" pitchFamily="34" charset="0"/>
              </a:rPr>
              <a:t>与 </a:t>
            </a:r>
            <a:r>
              <a:rPr lang="en-US" altLang="zh-CN" dirty="0">
                <a:latin typeface="Arial" pitchFamily="34" charset="0"/>
                <a:cs typeface="Arial" pitchFamily="34" charset="0"/>
              </a:rPr>
              <a:t>RISC</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自定义 6">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0000FF"/>
      </a:hlink>
      <a:folHlink>
        <a:srgbClr val="990099"/>
      </a:folHlink>
    </a:clrScheme>
    <a:fontScheme name="Pixel">
      <a:majorFont>
        <a:latin typeface="Arial"/>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lg"/>
        </a:ln>
        <a:effectLst/>
      </a:spPr>
      <a:bodyPr>
        <a:noAutofit/>
      </a:bodyPr>
      <a:lstStyle>
        <a:defPPr>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lg"/>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22329</TotalTime>
  <Words>8434</Words>
  <Application>Microsoft Office PowerPoint</Application>
  <PresentationFormat>全屏显示(4:3)</PresentationFormat>
  <Paragraphs>3005</Paragraphs>
  <Slides>141</Slides>
  <Notes>10</Notes>
  <HiddenSlides>10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141</vt:i4>
      </vt:variant>
    </vt:vector>
  </HeadingPairs>
  <TitlesOfParts>
    <vt:vector size="156" baseType="lpstr">
      <vt:lpstr>等线</vt:lpstr>
      <vt:lpstr>黑体</vt:lpstr>
      <vt:lpstr>楷体</vt:lpstr>
      <vt:lpstr>宋体</vt:lpstr>
      <vt:lpstr>微软雅黑</vt:lpstr>
      <vt:lpstr>Arial</vt:lpstr>
      <vt:lpstr>Arial Black</vt:lpstr>
      <vt:lpstr>Consolas</vt:lpstr>
      <vt:lpstr>Courier New</vt:lpstr>
      <vt:lpstr>Times New Roman</vt:lpstr>
      <vt:lpstr>Vladimir Script</vt:lpstr>
      <vt:lpstr>Wingdings</vt:lpstr>
      <vt:lpstr>Pixel</vt:lpstr>
      <vt:lpstr>Visio</vt:lpstr>
      <vt:lpstr>公式</vt:lpstr>
      <vt:lpstr>计算机组成与系统结构 第5章  指令系统</vt:lpstr>
      <vt:lpstr>PowerPoint 演示文稿</vt:lpstr>
      <vt:lpstr>PowerPoint 演示文稿</vt:lpstr>
      <vt:lpstr>PowerPoint 演示文稿</vt:lpstr>
      <vt:lpstr>计算机组成与系统结构 第5章  指令系统</vt:lpstr>
      <vt:lpstr>5.1 指令系统概述</vt:lpstr>
      <vt:lpstr>5.1 指令系统概述</vt:lpstr>
      <vt:lpstr>5.1 指令系统概述</vt:lpstr>
      <vt:lpstr>5.1 指令系统概述</vt:lpstr>
      <vt:lpstr>5.1 指令系统概述</vt:lpstr>
      <vt:lpstr>计算机组成与系统结构 第5章  指令系统</vt:lpstr>
      <vt:lpstr>本节内容</vt:lpstr>
      <vt:lpstr>5.2.1 存储模式</vt:lpstr>
      <vt:lpstr>5.2.1 存储模式 1. 数据存储顺序</vt:lpstr>
      <vt:lpstr>5.2.1 存储模式 1. 数据存储顺序</vt:lpstr>
      <vt:lpstr>Page 212，习题 5.14</vt:lpstr>
      <vt:lpstr>Page 212，习题 5.14</vt:lpstr>
      <vt:lpstr>Page 212，习题 5.14</vt:lpstr>
      <vt:lpstr>Page 212，习题 5.14</vt:lpstr>
      <vt:lpstr>5.2.1 存储模式 2. 边界对齐</vt:lpstr>
      <vt:lpstr>5.2.1 存储模式 2. 边界对齐</vt:lpstr>
      <vt:lpstr>5.2.1 存储模式 2. 边界对齐</vt:lpstr>
      <vt:lpstr>5.2.1 存储模式 3. 堆栈（Stack）</vt:lpstr>
      <vt:lpstr>5.2.1 存储模式 3. 堆栈（Stack）</vt:lpstr>
      <vt:lpstr>5.2.1 存储模式 3. 堆栈（Stack）</vt:lpstr>
      <vt:lpstr>5.2.1 存储模式 4. 冯·诺依曼结构和哈佛结构</vt:lpstr>
      <vt:lpstr>5.2.1 存储模式 4. 冯·诺依曼结构和哈佛结构</vt:lpstr>
      <vt:lpstr>5.2.1 存储模式 5. 加载/存储体系结构</vt:lpstr>
      <vt:lpstr>5.2.2 寄存器组织</vt:lpstr>
      <vt:lpstr>5.2.3 数据类型</vt:lpstr>
      <vt:lpstr>5.2.4  I/O模式：统一编址（大多数 RISC 处理器）</vt:lpstr>
      <vt:lpstr>5.2.4  I/O模式：独立编址（Intel / AMD x86处理器）</vt:lpstr>
      <vt:lpstr>5.2.5 指令类型</vt:lpstr>
      <vt:lpstr>5.2.5 指令类型 1. 数据传送类</vt:lpstr>
      <vt:lpstr>5.2.5 指令类型 2. 算术运算类</vt:lpstr>
      <vt:lpstr>5.2.5 指令类型 3. 逻辑运算类</vt:lpstr>
      <vt:lpstr>5.2.5 指令类型 3. 逻辑运算类</vt:lpstr>
      <vt:lpstr>5.2.5 指令类型 3. 逻辑运算类</vt:lpstr>
      <vt:lpstr>5.2.5 指令类型 4. 数据转换类</vt:lpstr>
      <vt:lpstr>5.2.5 指令类型 5. 输入输出类</vt:lpstr>
      <vt:lpstr>5.2.5 指令类型 6. 系统控制类</vt:lpstr>
      <vt:lpstr>5.2.5 指令类型 7. 程序控制类</vt:lpstr>
      <vt:lpstr>5.2.5 指令类型 7. 程序控制类</vt:lpstr>
      <vt:lpstr>5.2.5 指令类型 7. 程序控制类</vt:lpstr>
      <vt:lpstr>5.2.5 指令类型 7. 程序控制类</vt:lpstr>
      <vt:lpstr>5.2.5 指令类型 7. 程序控制类</vt:lpstr>
      <vt:lpstr>5.2.5 指令类型 7. 程序控制类</vt:lpstr>
      <vt:lpstr>计算机组成与系统结构 第5章  指令系统</vt:lpstr>
      <vt:lpstr>5.3.1 指令格式</vt:lpstr>
      <vt:lpstr>5.3.2 地址码设计</vt:lpstr>
      <vt:lpstr>5.3.2 地址码设计</vt:lpstr>
      <vt:lpstr>5.3.2 地址码设计</vt:lpstr>
      <vt:lpstr>5.3.3 操作码设计  1. 定长操作码</vt:lpstr>
      <vt:lpstr>5.3.3 操作码设计  2. 变长操作码</vt:lpstr>
      <vt:lpstr>5.3.3 操作码设计  2. 变长操作码</vt:lpstr>
      <vt:lpstr>5.3.3 操作码设计  2. 变长操作码</vt:lpstr>
      <vt:lpstr>PowerPoint 演示文稿</vt:lpstr>
      <vt:lpstr>PowerPoint 演示文稿</vt:lpstr>
      <vt:lpstr>PowerPoint 演示文稿</vt:lpstr>
      <vt:lpstr>PowerPoint 演示文稿</vt:lpstr>
      <vt:lpstr>PowerPoint 演示文稿</vt:lpstr>
      <vt:lpstr>PowerPoint 演示文稿</vt:lpstr>
      <vt:lpstr>5.3.3 操作码设计  2. 变长操作码</vt:lpstr>
      <vt:lpstr>5.3.3 操作码设计  2. 变长操作码</vt:lpstr>
      <vt:lpstr>PowerPoint 演示文稿</vt:lpstr>
      <vt:lpstr>5.3.3 操作码设计  2. 变长操作码</vt:lpstr>
      <vt:lpstr>5.3.3 操作码设计  2. 变长操作码</vt:lpstr>
      <vt:lpstr>5.3.3 操作码设计  2. 变长操作码</vt:lpstr>
      <vt:lpstr>5.3.4 指令长度设计</vt:lpstr>
      <vt:lpstr>Page 211～212，习题 5.8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Page 211～212，习题 5.10</vt:lpstr>
      <vt:lpstr>Page 211～212，习题 5.10</vt:lpstr>
      <vt:lpstr>Page 211～212，习题 5.11</vt:lpstr>
      <vt:lpstr>计算机组成与系统结构 第5章  指令系统</vt:lpstr>
      <vt:lpstr>5.4.1 基本寻址方式</vt:lpstr>
      <vt:lpstr>5.4.1 基本寻址方式：指令获取操作数的方式</vt:lpstr>
      <vt:lpstr>5.4.1 基本寻址方式：指令获取操作数的方式</vt:lpstr>
      <vt:lpstr>5.4.1 基本寻址方式：指令获取操作数的方式</vt:lpstr>
      <vt:lpstr>5.4.1 基本寻址方式：指令获取操作数的方式</vt:lpstr>
      <vt:lpstr>5.4.1 基本寻址方式：指令获取操作数的方式</vt:lpstr>
      <vt:lpstr>Page 213～214，习题 5.20</vt:lpstr>
      <vt:lpstr>5.4.2  RISC-V 和 x86 寻址方式</vt:lpstr>
      <vt:lpstr>5.4.2  RISC-V 和 x86 寻址方式</vt:lpstr>
      <vt:lpstr>Intel 64 和 IA-32 寻址方式</vt:lpstr>
      <vt:lpstr>计算机组成与系统结构 第5章  指令系统</vt:lpstr>
      <vt:lpstr>一、指令系统结构(ISA)的发展</vt:lpstr>
      <vt:lpstr>一、指令系统结构(ISA)的发展</vt:lpstr>
      <vt:lpstr>二、CISC 与 RISC</vt:lpstr>
      <vt:lpstr>二、CISC 与 RISC</vt:lpstr>
      <vt:lpstr>二、CISC 与 RISC</vt:lpstr>
      <vt:lpstr>二、CISC 与 RISC</vt:lpstr>
      <vt:lpstr>二、CISC 与 RISC</vt:lpstr>
      <vt:lpstr>二、CISC 与 RISC</vt:lpstr>
      <vt:lpstr>二、CISC 与 RISC</vt:lpstr>
      <vt:lpstr>PowerPoint 演示文稿</vt:lpstr>
      <vt:lpstr>商用RISC处理器</vt:lpstr>
      <vt:lpstr>典型RISC处理器</vt:lpstr>
      <vt:lpstr>典型RISC处理器</vt:lpstr>
      <vt:lpstr>典型RISC处理器</vt:lpstr>
      <vt:lpstr>计算机组成与系统结构 第5章  指令系统</vt:lpstr>
      <vt:lpstr>5.6.1  RISC-V 指令系统</vt:lpstr>
      <vt:lpstr>5.6.1  RISC-V 指令系统</vt:lpstr>
      <vt:lpstr>5.6.1  RISC-V 指令系统</vt:lpstr>
      <vt:lpstr>PowerPoint 演示文稿</vt:lpstr>
      <vt:lpstr>5.6.1  RISC-V 指令系统</vt:lpstr>
      <vt:lpstr>PowerPoint 演示文稿</vt:lpstr>
      <vt:lpstr>5.6.1  RISC-V 指令系统      3. RV-32/64I 指令举例：</vt:lpstr>
      <vt:lpstr>5.6.1  RISC-V 指令系统      3. RV-32/64I 指令举例：</vt:lpstr>
      <vt:lpstr>5.6.1  RISC-V 指令系统      3. RV-32/64I 指令举例：</vt:lpstr>
      <vt:lpstr>RV32I / 64I —— 基础整数指令集</vt:lpstr>
      <vt:lpstr>RV32I / 64I —— 基础整数指令集</vt:lpstr>
      <vt:lpstr>RV32I / 64I —— 基础整数指令集</vt:lpstr>
      <vt:lpstr>5.6.2  x86 指令系统</vt:lpstr>
      <vt:lpstr>PowerPoint 演示文稿</vt:lpstr>
      <vt:lpstr>5.6.2  x86 指令系统</vt:lpstr>
      <vt:lpstr>PowerPoint 演示文稿</vt:lpstr>
      <vt:lpstr>5.6.2  x86 指令系统</vt:lpstr>
      <vt:lpstr>5.6.2  x86 指令系统</vt:lpstr>
      <vt:lpstr>5.6.2  x86 指令系统</vt:lpstr>
      <vt:lpstr>PowerPoint 演示文稿</vt:lpstr>
      <vt:lpstr>PowerPoint 演示文稿</vt:lpstr>
      <vt:lpstr>PowerPoint 演示文稿</vt:lpstr>
      <vt:lpstr>PowerPoint 演示文稿</vt:lpstr>
      <vt:lpstr>PowerPoint 演示文稿</vt:lpstr>
      <vt:lpstr>PowerPoint 演示文稿</vt:lpstr>
      <vt:lpstr>第5章 指令系统：小结</vt:lpstr>
      <vt:lpstr>重叠寄存器窗口技术</vt:lpstr>
      <vt:lpstr>PowerPoint 演示文稿</vt:lpstr>
      <vt:lpstr>PowerPoint 演示文稿</vt:lpstr>
      <vt:lpstr>PC相对寻址举例：x86处理器的条件转移指令</vt:lpstr>
      <vt:lpstr>PowerPoint 演示文稿</vt:lpstr>
      <vt:lpstr>PowerPoint 演示文稿</vt:lpstr>
      <vt:lpstr>PC相对寻址举例：x86处理器的条件转移指令</vt:lpstr>
      <vt:lpstr>PC相对寻址举例：x86处理器的条件转移指令</vt:lpstr>
    </vt:vector>
  </TitlesOfParts>
  <Company>西安电子科技大学 计算机学院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第5章 指令系统</dc:subject>
  <dc:creator>车向泉</dc:creator>
  <cp:lastModifiedBy>Che Xiangquan</cp:lastModifiedBy>
  <cp:revision>931</cp:revision>
  <dcterms:created xsi:type="dcterms:W3CDTF">1601-01-01T00:00:00Z</dcterms:created>
  <dcterms:modified xsi:type="dcterms:W3CDTF">2021-04-06T09:06:00Z</dcterms:modified>
</cp:coreProperties>
</file>